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71" r:id="rId2"/>
    <p:sldId id="374" r:id="rId3"/>
    <p:sldId id="494" r:id="rId4"/>
    <p:sldId id="495" r:id="rId5"/>
    <p:sldId id="496" r:id="rId6"/>
    <p:sldId id="497" r:id="rId7"/>
    <p:sldId id="392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98" r:id="rId16"/>
    <p:sldId id="444" r:id="rId17"/>
    <p:sldId id="449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20" r:id="rId33"/>
    <p:sldId id="421" r:id="rId34"/>
    <p:sldId id="422" r:id="rId35"/>
    <p:sldId id="425" r:id="rId36"/>
    <p:sldId id="426" r:id="rId37"/>
    <p:sldId id="430" r:id="rId38"/>
    <p:sldId id="424" r:id="rId39"/>
    <p:sldId id="427" r:id="rId40"/>
    <p:sldId id="443" r:id="rId41"/>
    <p:sldId id="499" r:id="rId42"/>
    <p:sldId id="500" r:id="rId43"/>
    <p:sldId id="502" r:id="rId44"/>
    <p:sldId id="509" r:id="rId45"/>
    <p:sldId id="505" r:id="rId46"/>
    <p:sldId id="506" r:id="rId47"/>
    <p:sldId id="434" r:id="rId48"/>
    <p:sldId id="437" r:id="rId49"/>
    <p:sldId id="438" r:id="rId50"/>
    <p:sldId id="439" r:id="rId51"/>
    <p:sldId id="440" r:id="rId52"/>
    <p:sldId id="436" r:id="rId53"/>
    <p:sldId id="504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508" r:id="rId67"/>
    <p:sldId id="493" r:id="rId68"/>
    <p:sldId id="487" r:id="rId69"/>
    <p:sldId id="488" r:id="rId70"/>
    <p:sldId id="489" r:id="rId71"/>
    <p:sldId id="490" r:id="rId72"/>
    <p:sldId id="491" r:id="rId73"/>
    <p:sldId id="492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  <p:sldId id="525" r:id="rId90"/>
    <p:sldId id="526" r:id="rId91"/>
    <p:sldId id="527" r:id="rId92"/>
    <p:sldId id="528" r:id="rId93"/>
    <p:sldId id="529" r:id="rId9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1" autoAdjust="0"/>
    <p:restoredTop sz="99402" autoAdjust="0"/>
  </p:normalViewPr>
  <p:slideViewPr>
    <p:cSldViewPr snapToGrid="0" snapToObjects="1">
      <p:cViewPr varScale="1">
        <p:scale>
          <a:sx n="114" d="100"/>
          <a:sy n="114" d="100"/>
        </p:scale>
        <p:origin x="14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E685C8A-E1B9-6C47-8893-DAB77D054E35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9BDA5F3-E39A-8740-8F40-964E4511A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9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204C059-11B3-4044-A7AA-463A00B088EC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C893162-26B7-F34A-A57F-4B5A65C5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79C53C-DB37-2C4A-87DD-36715F65CC9D}" type="slidenum">
              <a:rPr lang="en-US"/>
              <a:pPr/>
              <a:t>56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CDE702-E2B4-AD44-8714-7AEB1DDC2924}" type="slidenum">
              <a:rPr lang="en-US"/>
              <a:pPr/>
              <a:t>57</a:t>
            </a:fld>
            <a:endParaRPr lang="en-U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C2422A-4BEC-0A44-A7AA-FC5A3A30492D}" type="slidenum">
              <a:rPr lang="en-US"/>
              <a:pPr/>
              <a:t>58</a:t>
            </a:fld>
            <a:endParaRPr 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E75BF-5FA6-F241-B909-597C3F1A5599}" type="slidenum">
              <a:rPr lang="en-US"/>
              <a:pPr/>
              <a:t>59</a:t>
            </a:fld>
            <a:endParaRPr lang="en-US"/>
          </a:p>
        </p:txBody>
      </p:sp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BE9A5E-3880-7E43-935D-791114969F38}" type="slidenum">
              <a:rPr lang="en-US"/>
              <a:pPr/>
              <a:t>60</a:t>
            </a:fld>
            <a:endParaRPr lang="en-US"/>
          </a:p>
        </p:txBody>
      </p:sp>
      <p:sp>
        <p:nvSpPr>
          <p:cNvPr id="44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B15FBC-032C-BC45-8388-002BCA91D2A3}" type="slidenum">
              <a:rPr lang="en-US"/>
              <a:pPr/>
              <a:t>61</a:t>
            </a:fld>
            <a:endParaRPr 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B46B1B-3BB9-4248-8E75-0F1948CA6E1B}" type="slidenum">
              <a:rPr lang="en-US"/>
              <a:pPr/>
              <a:t>62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E1D426-80EF-1240-AFDE-F3872747A0F0}" type="slidenum">
              <a:rPr lang="en-US"/>
              <a:pPr/>
              <a:t>63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E4C6E8-7A02-8A4A-B674-7332BFF1926C}" type="slidenum">
              <a:rPr lang="en-US"/>
              <a:pPr/>
              <a:t>64</a:t>
            </a:fld>
            <a:endParaRPr 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9CA3A1-8A0E-604C-AD82-69FBE3CD3F9C}" type="slidenum">
              <a:rPr lang="en-US"/>
              <a:pPr/>
              <a:t>65</a:t>
            </a:fld>
            <a:endParaRPr 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D4C778-9FA6-6944-9F4F-8282973EF3A8}" type="slidenum">
              <a:rPr lang="en-US"/>
              <a:pPr/>
              <a:t>74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D3EF5E-D579-6D47-9FBF-4B191035BC26}" type="slidenum">
              <a:rPr lang="en-US"/>
              <a:pPr/>
              <a:t>75</a:t>
            </a:fld>
            <a:endParaRPr 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E7607E-066F-6F4E-A2E7-710625625B4F}" type="slidenum">
              <a:rPr lang="en-US"/>
              <a:pPr/>
              <a:t>76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D118ED-F4F3-6D44-9474-9656F4F74D69}" type="slidenum">
              <a:rPr lang="en-US"/>
              <a:pPr/>
              <a:t>77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9799D2-D8A9-5647-B510-69ACF45EF73D}" type="slidenum">
              <a:rPr lang="en-US"/>
              <a:pPr/>
              <a:t>78</a:t>
            </a:fld>
            <a:endParaRPr 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4E3DCA-9491-9A4A-AE1E-1B5B0CC68172}" type="slidenum">
              <a:rPr lang="en-US"/>
              <a:pPr/>
              <a:t>79</a:t>
            </a:fld>
            <a:endParaRPr 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AEE681-2870-144B-995A-A77124465223}" type="slidenum">
              <a:rPr lang="en-US"/>
              <a:pPr/>
              <a:t>80</a:t>
            </a:fld>
            <a:endParaRPr lang="en-US"/>
          </a:p>
        </p:txBody>
      </p:sp>
      <p:sp>
        <p:nvSpPr>
          <p:cNvPr id="563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071199-9C84-4347-A80E-469F93A5F17C}" type="slidenum">
              <a:rPr lang="en-US"/>
              <a:pPr/>
              <a:t>81</a:t>
            </a:fld>
            <a:endParaRPr 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A2A5FF-DF46-F841-9DC2-CBEE5E01B967}" type="slidenum">
              <a:rPr lang="en-US"/>
              <a:pPr/>
              <a:t>82</a:t>
            </a:fld>
            <a:endParaRPr 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47E716-2E7C-2743-8CAD-E4E723C6366F}" type="slidenum">
              <a:rPr lang="en-US"/>
              <a:pPr/>
              <a:t>83</a:t>
            </a:fld>
            <a:endParaRPr 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ED2DD5-ABD3-E248-976A-9CE881EC1075}" type="slidenum">
              <a:rPr lang="en-US"/>
              <a:pPr/>
              <a:t>84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E86FFA-41EE-CA4B-9FCB-56D203261DD9}" type="slidenum">
              <a:rPr lang="en-US"/>
              <a:pPr/>
              <a:t>85</a:t>
            </a:fld>
            <a:endParaRPr lang="en-US"/>
          </a:p>
        </p:txBody>
      </p:sp>
      <p:sp>
        <p:nvSpPr>
          <p:cNvPr id="61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CC27EF-8E0B-4A44-8607-210825D7DFB7}" type="slidenum">
              <a:rPr lang="en-US"/>
              <a:pPr/>
              <a:t>86</a:t>
            </a:fld>
            <a:endParaRPr 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805F09-5EDF-0848-94FC-CF66F46439A1}" type="slidenum">
              <a:rPr lang="en-US"/>
              <a:pPr/>
              <a:t>87</a:t>
            </a:fld>
            <a:endParaRPr 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1F8070-5A01-C543-9E01-82E8C52127F8}" type="slidenum">
              <a:rPr lang="en-US"/>
              <a:pPr/>
              <a:t>88</a:t>
            </a:fld>
            <a:endParaRPr 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5A5467-2BFC-A74F-843E-1692AB8C5338}" type="slidenum">
              <a:rPr lang="en-US"/>
              <a:pPr/>
              <a:t>89</a:t>
            </a:fld>
            <a:endParaRPr 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68AA4D-4BE5-E249-80CD-C07117661B7E}" type="slidenum">
              <a:rPr lang="en-US"/>
              <a:pPr/>
              <a:t>90</a:t>
            </a:fld>
            <a:endParaRPr 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EE37EA-8CFB-8C4D-B21B-1720DB7ED5FA}" type="slidenum">
              <a:rPr lang="en-US"/>
              <a:pPr/>
              <a:t>91</a:t>
            </a:fld>
            <a:endParaRPr 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89A79C-A0C5-C345-BA1B-7594BE91E903}" type="slidenum">
              <a:rPr lang="en-US"/>
              <a:pPr/>
              <a:t>92</a:t>
            </a:fld>
            <a:endParaRPr 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61F1A2-8187-8E41-B4AB-DAD6E8A70697}" type="slidenum">
              <a:rPr lang="en-US"/>
              <a:pPr/>
              <a:t>93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93162-26B7-F34A-A57F-4B5A65C5E80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7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8DF162-0FBC-474E-ABEF-8A447DA17673}" type="slidenum">
              <a:rPr lang="en-US"/>
              <a:pPr/>
              <a:t>54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45FFB0-148D-E046-9EE8-217C08D4ADC4}" type="slidenum">
              <a:rPr lang="en-US"/>
              <a:pPr/>
              <a:t>55</a:t>
            </a:fld>
            <a:endParaRPr 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2118" y="4559662"/>
            <a:ext cx="5852459" cy="432023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0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1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2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2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1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1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6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301A-F73E-BE4D-9DD0-A5B1B6B57EDA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2E4E0-3F5E-F94B-BC37-822698417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4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45.emf"/><Relationship Id="rId4" Type="http://schemas.openxmlformats.org/officeDocument/2006/relationships/image" Target="../media/image1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Shannon Inspired Approach to Limits of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0075" y="5015210"/>
            <a:ext cx="3275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FunLoL</a:t>
            </a:r>
            <a:r>
              <a:rPr lang="en-US" sz="2400" b="1" dirty="0">
                <a:solidFill>
                  <a:srgbClr val="C00000"/>
                </a:solidFill>
              </a:rPr>
              <a:t> Kickoff Meeting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75" y="5476875"/>
            <a:ext cx="237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October 28, 2016</a:t>
            </a:r>
          </a:p>
        </p:txBody>
      </p:sp>
    </p:spTree>
    <p:extLst>
      <p:ext uri="{BB962C8B-B14F-4D97-AF65-F5344CB8AC3E}">
        <p14:creationId xmlns:p14="http://schemas.microsoft.com/office/powerpoint/2010/main" val="152689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"/>
                <a:cs typeface="Times"/>
              </a:rPr>
              <a:t>Within this framework: </a:t>
            </a:r>
          </a:p>
          <a:p>
            <a:pPr lvl="1"/>
            <a:r>
              <a:rPr lang="en-US" dirty="0">
                <a:latin typeface="Times"/>
                <a:cs typeface="Times"/>
              </a:rPr>
              <a:t>The learner first searches sequentially in the set V</a:t>
            </a:r>
            <a:r>
              <a:rPr lang="en-US" baseline="-25000" dirty="0">
                <a:latin typeface="Times"/>
                <a:cs typeface="Times"/>
              </a:rPr>
              <a:t>1 </a:t>
            </a:r>
            <a:r>
              <a:rPr lang="en-US" dirty="0">
                <a:latin typeface="Times"/>
                <a:cs typeface="Times"/>
              </a:rPr>
              <a:t>for a concept function by observing (x</a:t>
            </a:r>
            <a:r>
              <a:rPr lang="en-US" baseline="-25000" dirty="0">
                <a:latin typeface="Times"/>
                <a:cs typeface="Times"/>
              </a:rPr>
              <a:t>1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)) ,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(x</a:t>
            </a:r>
            <a:r>
              <a:rPr lang="en-US" baseline="-25000" dirty="0">
                <a:latin typeface="Times"/>
                <a:cs typeface="Times"/>
              </a:rPr>
              <a:t>2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)) , ….. ,  and (x</a:t>
            </a:r>
            <a:r>
              <a:rPr lang="en-US" baseline="-25000" dirty="0">
                <a:latin typeface="Times"/>
                <a:cs typeface="Times"/>
              </a:rPr>
              <a:t>i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i</a:t>
            </a:r>
            <a:r>
              <a:rPr lang="en-US" dirty="0">
                <a:latin typeface="Times"/>
                <a:cs typeface="Times"/>
              </a:rPr>
              <a:t>))  and trying to estimate f() for i=1,2, ….</a:t>
            </a:r>
          </a:p>
          <a:p>
            <a:pPr lvl="1"/>
            <a:r>
              <a:rPr lang="en-US" dirty="0">
                <a:latin typeface="Times"/>
                <a:cs typeface="Times"/>
              </a:rPr>
              <a:t>After the improvements in estimating f() in class V</a:t>
            </a:r>
            <a:r>
              <a:rPr lang="en-US" baseline="-25000" dirty="0">
                <a:latin typeface="Times"/>
                <a:cs typeface="Times"/>
              </a:rPr>
              <a:t>1  </a:t>
            </a:r>
            <a:r>
              <a:rPr lang="en-US" dirty="0">
                <a:latin typeface="Times"/>
                <a:cs typeface="Times"/>
              </a:rPr>
              <a:t>becomes small (in a sense to be described here) or if V</a:t>
            </a:r>
            <a:r>
              <a:rPr lang="en-US" baseline="-25000" dirty="0">
                <a:latin typeface="Times"/>
                <a:cs typeface="Times"/>
              </a:rPr>
              <a:t>1 </a:t>
            </a:r>
            <a:r>
              <a:rPr lang="en-US" dirty="0">
                <a:latin typeface="Times"/>
                <a:cs typeface="Times"/>
              </a:rPr>
              <a:t>can be rejected, then the learner may start searching in V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 (looking for new theories)</a:t>
            </a:r>
          </a:p>
          <a:p>
            <a:pPr lvl="1"/>
            <a:r>
              <a:rPr lang="en-US" dirty="0">
                <a:latin typeface="Times"/>
                <a:cs typeface="Times"/>
              </a:rPr>
              <a:t>It may continue in this manner by moving from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 to V</a:t>
            </a:r>
            <a:r>
              <a:rPr lang="en-US" baseline="-25000" dirty="0">
                <a:latin typeface="Times"/>
                <a:cs typeface="Times"/>
              </a:rPr>
              <a:t>k+1</a:t>
            </a:r>
            <a:r>
              <a:rPr lang="en-US" dirty="0">
                <a:latin typeface="Times"/>
                <a:cs typeface="Times"/>
              </a:rPr>
              <a:t> until either the training data ends, or the gains of going to higher values of j becomes small as compared to added description complexity (will be discussed later on)</a:t>
            </a:r>
          </a:p>
          <a:p>
            <a:r>
              <a:rPr lang="en-US" dirty="0">
                <a:latin typeface="Times"/>
                <a:cs typeface="Times"/>
              </a:rPr>
              <a:t>In principle, we hope to be able to learn the concept f( ) to any good accuracy if             and we have enough data available.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325" y="-3023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The Proposed Approach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74" y="5448688"/>
            <a:ext cx="1028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"/>
                <a:cs typeface="Times"/>
              </a:rPr>
              <a:t>We can see that humans learn in the same manner.</a:t>
            </a:r>
          </a:p>
          <a:p>
            <a:r>
              <a:rPr lang="en-US" dirty="0">
                <a:latin typeface="Times"/>
                <a:cs typeface="Times"/>
              </a:rPr>
              <a:t>They first choose a concept from a perceived set of hypothesis/theories and create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  <a:r>
              <a:rPr lang="en-US" dirty="0">
                <a:latin typeface="Times"/>
                <a:cs typeface="Times"/>
              </a:rPr>
              <a:t>/theory.</a:t>
            </a:r>
          </a:p>
          <a:p>
            <a:r>
              <a:rPr lang="en-US" dirty="0">
                <a:latin typeface="Times"/>
                <a:cs typeface="Times"/>
              </a:rPr>
              <a:t>Then based on more observations, the humans refine their theories (or reject them).</a:t>
            </a:r>
          </a:p>
          <a:p>
            <a:r>
              <a:rPr lang="en-US" dirty="0">
                <a:latin typeface="Times"/>
                <a:cs typeface="Times"/>
              </a:rPr>
              <a:t>What humans learn then depends on the set W of all concept potentials, the filtration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					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   and method of refinements.</a:t>
            </a:r>
          </a:p>
          <a:p>
            <a:r>
              <a:rPr lang="en-US" dirty="0">
                <a:latin typeface="Times"/>
                <a:cs typeface="Times"/>
              </a:rPr>
              <a:t>It is possible that these sets/filtrations change with time (which we will investigate).</a:t>
            </a:r>
          </a:p>
          <a:p>
            <a:r>
              <a:rPr lang="en-US" dirty="0">
                <a:latin typeface="Times"/>
                <a:cs typeface="Times"/>
              </a:rPr>
              <a:t>It is also possible that the learner may not be fully able (e.g.  blind to a subset of the instance space X)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325" y="-3023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Philosophical Discussion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3723976"/>
            <a:ext cx="3509014" cy="3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19075" y="542925"/>
            <a:ext cx="8707389" cy="6200427"/>
          </a:xfrm>
        </p:spPr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We now focus on learning algorithms within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.</a:t>
            </a:r>
          </a:p>
          <a:p>
            <a:r>
              <a:rPr lang="en-US" dirty="0">
                <a:latin typeface="Times"/>
                <a:cs typeface="Times"/>
              </a:rPr>
              <a:t>We will develop some models and propose methods to understand these limits.</a:t>
            </a:r>
          </a:p>
          <a:p>
            <a:r>
              <a:rPr lang="en-US" dirty="0">
                <a:latin typeface="Times"/>
                <a:cs typeface="Times"/>
              </a:rPr>
              <a:t>As discussed before values 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x</a:t>
            </a:r>
            <a:r>
              <a:rPr lang="en-US" baseline="-25000" dirty="0">
                <a:latin typeface="Times"/>
                <a:cs typeface="Times"/>
              </a:rPr>
              <a:t>2,</a:t>
            </a:r>
            <a:r>
              <a:rPr lang="en-US" dirty="0">
                <a:latin typeface="Times"/>
                <a:cs typeface="Times"/>
              </a:rPr>
              <a:t> ….., 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dirty="0">
                <a:latin typeface="Times"/>
                <a:cs typeface="Times"/>
              </a:rPr>
              <a:t> of are in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instance space</a:t>
            </a:r>
            <a:r>
              <a:rPr lang="en-US" dirty="0">
                <a:latin typeface="Times"/>
                <a:cs typeface="Times"/>
              </a:rPr>
              <a:t> X.</a:t>
            </a:r>
          </a:p>
          <a:p>
            <a:r>
              <a:rPr lang="en-US" dirty="0">
                <a:latin typeface="Times"/>
                <a:cs typeface="Times"/>
              </a:rPr>
              <a:t>We assume that there is a distribution </a:t>
            </a:r>
            <a:r>
              <a:rPr lang="en-US" dirty="0" err="1">
                <a:latin typeface="Times"/>
                <a:cs typeface="Times"/>
              </a:rPr>
              <a:t>P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(.) on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(could be given for instance by a tutor) for the concept s in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 </a:t>
            </a:r>
            <a:r>
              <a:rPr lang="en-US" dirty="0">
                <a:latin typeface="Times"/>
                <a:cs typeface="Times"/>
              </a:rPr>
              <a:t>to be the right model with in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.</a:t>
            </a:r>
          </a:p>
          <a:p>
            <a:r>
              <a:rPr lang="en-US" dirty="0">
                <a:latin typeface="Times"/>
                <a:cs typeface="Times"/>
              </a:rPr>
              <a:t>There is also an induced distribution </a:t>
            </a:r>
            <a:r>
              <a:rPr lang="en-US" dirty="0" err="1">
                <a:latin typeface="Times"/>
                <a:cs typeface="Times"/>
              </a:rPr>
              <a:t>Q</a:t>
            </a:r>
            <a:r>
              <a:rPr lang="en-US" baseline="-25000" dirty="0" err="1">
                <a:latin typeface="Times"/>
                <a:cs typeface="Times"/>
              </a:rPr>
              <a:t>k,n</a:t>
            </a:r>
            <a:r>
              <a:rPr lang="en-US" dirty="0">
                <a:latin typeface="Times"/>
                <a:cs typeface="Times"/>
              </a:rPr>
              <a:t>(.) on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 </a:t>
            </a:r>
            <a:r>
              <a:rPr lang="en-US" dirty="0">
                <a:latin typeface="Times"/>
                <a:cs typeface="Times"/>
              </a:rPr>
              <a:t>that gives the perceived distribution of true concepts in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up on observations.</a:t>
            </a:r>
            <a:endParaRPr lang="en-US" baseline="-25000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baseline="-25000" dirty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25" y="-3023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Limits of Learning within </a:t>
            </a:r>
            <a:r>
              <a:rPr lang="en-US" sz="4000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sz="4000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35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19075" y="542925"/>
            <a:ext cx="8707389" cy="620042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"/>
                <a:cs typeface="Times"/>
              </a:rPr>
              <a:t>The probability distributions </a:t>
            </a:r>
            <a:r>
              <a:rPr lang="en-US" dirty="0" err="1">
                <a:latin typeface="Times"/>
                <a:cs typeface="Times"/>
              </a:rPr>
              <a:t>P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(.) and </a:t>
            </a:r>
            <a:r>
              <a:rPr lang="en-US" dirty="0" err="1">
                <a:latin typeface="Times"/>
                <a:cs typeface="Times"/>
              </a:rPr>
              <a:t>Q</a:t>
            </a:r>
            <a:r>
              <a:rPr lang="en-US" baseline="-25000" dirty="0" err="1">
                <a:latin typeface="Times"/>
                <a:cs typeface="Times"/>
              </a:rPr>
              <a:t>k,n</a:t>
            </a:r>
            <a:r>
              <a:rPr lang="en-US" dirty="0">
                <a:latin typeface="Times"/>
                <a:cs typeface="Times"/>
              </a:rPr>
              <a:t>(.) must be related to those of P</a:t>
            </a:r>
            <a:r>
              <a:rPr lang="en-US" baseline="-25000" dirty="0">
                <a:latin typeface="Times"/>
                <a:cs typeface="Times"/>
              </a:rPr>
              <a:t>k+1</a:t>
            </a:r>
            <a:r>
              <a:rPr lang="en-US" dirty="0">
                <a:latin typeface="Times"/>
                <a:cs typeface="Times"/>
              </a:rPr>
              <a:t>(.) and Q</a:t>
            </a:r>
            <a:r>
              <a:rPr lang="en-US" baseline="-25000" dirty="0">
                <a:latin typeface="Times"/>
                <a:cs typeface="Times"/>
              </a:rPr>
              <a:t>k+1,n</a:t>
            </a:r>
            <a:r>
              <a:rPr lang="en-US" dirty="0">
                <a:latin typeface="Times"/>
                <a:cs typeface="Times"/>
              </a:rPr>
              <a:t>(.).</a:t>
            </a:r>
          </a:p>
          <a:p>
            <a:r>
              <a:rPr lang="en-US" dirty="0">
                <a:latin typeface="Times"/>
                <a:cs typeface="Times"/>
              </a:rPr>
              <a:t>Suppose that (x</a:t>
            </a:r>
            <a:r>
              <a:rPr lang="en-US" baseline="-25000" dirty="0">
                <a:latin typeface="Times"/>
                <a:cs typeface="Times"/>
              </a:rPr>
              <a:t>1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)) ,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(x</a:t>
            </a:r>
            <a:r>
              <a:rPr lang="en-US" baseline="-25000" dirty="0">
                <a:latin typeface="Times"/>
                <a:cs typeface="Times"/>
              </a:rPr>
              <a:t>2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)) , ….. ,  and (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, f(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dirty="0">
                <a:latin typeface="Times"/>
                <a:cs typeface="Times"/>
              </a:rPr>
              <a:t>))  are observed for some n.</a:t>
            </a:r>
          </a:p>
          <a:p>
            <a:r>
              <a:rPr lang="en-US" dirty="0">
                <a:latin typeface="Times"/>
                <a:cs typeface="Times"/>
              </a:rPr>
              <a:t>The learner’s Shannon uncertainty for estimating the concept f( ) may be of interest to the learner.</a:t>
            </a:r>
          </a:p>
          <a:p>
            <a:r>
              <a:rPr lang="en-US" dirty="0">
                <a:latin typeface="Times"/>
                <a:cs typeface="Times"/>
              </a:rPr>
              <a:t>In this case, the  information that the learner has obtained by observing (x</a:t>
            </a:r>
            <a:r>
              <a:rPr lang="en-US" baseline="-25000" dirty="0">
                <a:latin typeface="Times"/>
                <a:cs typeface="Times"/>
              </a:rPr>
              <a:t>n+1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)) is given by: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			</a:t>
            </a:r>
          </a:p>
          <a:p>
            <a:r>
              <a:rPr lang="en-US" dirty="0">
                <a:latin typeface="Times"/>
                <a:cs typeface="Times"/>
              </a:rPr>
              <a:t>This may be defined to be the limit of learning from data x in the concept space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 when minimizing uncertainty.</a:t>
            </a:r>
          </a:p>
          <a:p>
            <a:r>
              <a:rPr lang="en-US" dirty="0">
                <a:latin typeface="Times"/>
                <a:cs typeface="Times"/>
              </a:rPr>
              <a:t>There is another information that we may learn and that comes from learning the “right k”.</a:t>
            </a:r>
          </a:p>
          <a:p>
            <a:r>
              <a:rPr lang="en-US" dirty="0">
                <a:latin typeface="Times"/>
                <a:cs typeface="Times"/>
              </a:rPr>
              <a:t>Can we add these two information values and call it the limit of learning from the data?</a:t>
            </a: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25" y="-3023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Limits of Learning within </a:t>
            </a:r>
            <a:r>
              <a:rPr lang="en-US" sz="4000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sz="4000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835472"/>
            <a:ext cx="7493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2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19075" y="542925"/>
            <a:ext cx="8707389" cy="6200427"/>
          </a:xfrm>
        </p:spPr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The objective of the learner need not be the uncertainty in the concept f() and is generally                     .</a:t>
            </a:r>
          </a:p>
          <a:p>
            <a:r>
              <a:rPr lang="en-US" dirty="0">
                <a:latin typeface="Times"/>
                <a:cs typeface="Times"/>
              </a:rPr>
              <a:t>Then, the improvement in the objective of the learner that is obtained by observing the (x</a:t>
            </a:r>
            <a:r>
              <a:rPr lang="en-US" baseline="-25000" dirty="0">
                <a:latin typeface="Times"/>
                <a:cs typeface="Times"/>
              </a:rPr>
              <a:t>n+1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)) is given by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				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    which does not necessarily satisfy all of the nice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    properties of entropy.</a:t>
            </a:r>
          </a:p>
          <a:p>
            <a:r>
              <a:rPr lang="en-US" dirty="0">
                <a:latin typeface="Times"/>
                <a:cs typeface="Times"/>
              </a:rPr>
              <a:t>The learner must explore the concept space V</a:t>
            </a:r>
            <a:r>
              <a:rPr lang="en-US" baseline="-25000" dirty="0">
                <a:latin typeface="Times"/>
                <a:cs typeface="Times"/>
              </a:rPr>
              <a:t>k+1</a:t>
            </a:r>
            <a:r>
              <a:rPr lang="en-US" dirty="0">
                <a:latin typeface="Times"/>
                <a:cs typeface="Times"/>
              </a:rPr>
              <a:t> when the improvement in its objective becomes small in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 or when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 “can be somehow rejected”.</a:t>
            </a:r>
          </a:p>
          <a:p>
            <a:r>
              <a:rPr lang="en-US" dirty="0">
                <a:latin typeface="Times"/>
                <a:cs typeface="Times"/>
              </a:rPr>
              <a:t>How much information data provides about  k relates to model matching.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5" y="-3023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Limits of Learning within </a:t>
            </a:r>
            <a:r>
              <a:rPr lang="en-US" sz="4000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sz="4000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1104900"/>
            <a:ext cx="1778000" cy="3683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3028950"/>
            <a:ext cx="7531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0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Limits of Learning for k</a:t>
            </a:r>
          </a:p>
        </p:txBody>
      </p:sp>
    </p:spTree>
    <p:extLst>
      <p:ext uri="{BB962C8B-B14F-4D97-AF65-F5344CB8AC3E}">
        <p14:creationId xmlns:p14="http://schemas.microsoft.com/office/powerpoint/2010/main" val="169597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General Objective of Learning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7625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estimator: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Supervised learning examples:</a:t>
            </a:r>
          </a:p>
          <a:p>
            <a:pPr lvl="1"/>
            <a:r>
              <a:rPr lang="en-US" dirty="0"/>
              <a:t>Function approximation (linear regression)</a:t>
            </a:r>
          </a:p>
          <a:p>
            <a:pPr lvl="1"/>
            <a:r>
              <a:rPr lang="en-US" dirty="0"/>
              <a:t>Training of a neural network</a:t>
            </a:r>
          </a:p>
          <a:p>
            <a:r>
              <a:rPr lang="en-US" dirty="0"/>
              <a:t>Unsupervised learning examples: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K-nearest neighbors clustering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9" y="2273299"/>
            <a:ext cx="4463683" cy="8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General Objective of Learning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estimator: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Selection among models                depends on the objective of the learner</a:t>
            </a:r>
          </a:p>
          <a:p>
            <a:pPr lvl="1"/>
            <a:r>
              <a:rPr lang="en-US" dirty="0"/>
              <a:t>One approach: minimize the out of sample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4844" y="6015252"/>
            <a:ext cx="16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model complexity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2244" y="5873636"/>
            <a:ext cx="94066" cy="2525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791" y="5703566"/>
            <a:ext cx="0" cy="422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2590" y="6015252"/>
            <a:ext cx="60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test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37189" y="5703566"/>
            <a:ext cx="352411" cy="422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98195" y="6015252"/>
            <a:ext cx="910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training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3" y="4830506"/>
            <a:ext cx="7230140" cy="10037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78" y="3286309"/>
            <a:ext cx="1244233" cy="374281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01" y="2222500"/>
            <a:ext cx="4793885" cy="8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8696" y="206803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squares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46376" y="2277587"/>
            <a:ext cx="509724" cy="12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82" y="2328387"/>
            <a:ext cx="1636047" cy="61063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49" y="1882473"/>
            <a:ext cx="3169603" cy="11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809487"/>
            <a:ext cx="8574039" cy="57655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Some underlying elements of learning are: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Learners and their characteristics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Concept to be learned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Tutor (if any) and its characteristics</a:t>
            </a:r>
          </a:p>
          <a:p>
            <a:r>
              <a:rPr lang="en-US" dirty="0">
                <a:latin typeface="Times New Roman"/>
                <a:cs typeface="Times New Roman"/>
              </a:rPr>
              <a:t>Other important factors are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Objectives of learning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Prediction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Modeling/Presentation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Inference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Repeating a task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Decision Making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Receiving rewards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Method of learning</a:t>
            </a:r>
          </a:p>
          <a:p>
            <a:pPr lvl="2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378" y="101601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Elements of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10599" y="3437467"/>
            <a:ext cx="419942" cy="33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18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8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25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6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79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87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2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54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421494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302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9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3624" b="3624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6400869" y="5355194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</p:spTree>
    <p:extLst>
      <p:ext uri="{BB962C8B-B14F-4D97-AF65-F5344CB8AC3E}">
        <p14:creationId xmlns:p14="http://schemas.microsoft.com/office/powerpoint/2010/main" val="1052655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3624" b="362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400869" y="5355194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4748" y="4405710"/>
            <a:ext cx="219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Out of sample error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97425" y="5150114"/>
            <a:ext cx="0" cy="492627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40215" y="518835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</a:rPr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2019817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624" b="362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354748" y="4405710"/>
            <a:ext cx="219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Out of sample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1083" y="4456953"/>
            <a:ext cx="21946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</a:rPr>
              <a:t>Estimate of out of sample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69" y="5355194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97425" y="5150114"/>
            <a:ext cx="0" cy="492627"/>
          </a:xfrm>
          <a:prstGeom prst="straightConnector1">
            <a:avLst/>
          </a:prstGeom>
          <a:ln>
            <a:prstDash val="sysDot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0215" y="518835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</a:rPr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3100608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624" b="362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78526" y="4769573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5573710" y="4041065"/>
            <a:ext cx="698945" cy="728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01346" y="3587761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60052" y="1877531"/>
            <a:ext cx="29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8169" y="3218429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training samples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9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Akaike</a:t>
            </a:r>
            <a:r>
              <a:rPr lang="en-US" b="1" dirty="0">
                <a:solidFill>
                  <a:srgbClr val="C00000"/>
                </a:solidFill>
              </a:rPr>
              <a:t> Information Criterion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500999"/>
            <a:ext cx="8229600" cy="4950725"/>
          </a:xfrm>
        </p:spPr>
        <p:txBody>
          <a:bodyPr>
            <a:normAutofit/>
          </a:bodyPr>
          <a:lstStyle/>
          <a:p>
            <a:r>
              <a:rPr lang="en-US" dirty="0"/>
              <a:t>What we can estimate from data: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5" y="2415165"/>
            <a:ext cx="2667000" cy="58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133" y="668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61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Akaike</a:t>
            </a:r>
            <a:r>
              <a:rPr lang="en-US" b="1" dirty="0">
                <a:solidFill>
                  <a:srgbClr val="C00000"/>
                </a:solidFill>
              </a:rPr>
              <a:t> Information Criterion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500999"/>
            <a:ext cx="8229600" cy="4950725"/>
          </a:xfrm>
        </p:spPr>
        <p:txBody>
          <a:bodyPr>
            <a:normAutofit/>
          </a:bodyPr>
          <a:lstStyle/>
          <a:p>
            <a:r>
              <a:rPr lang="en-US" dirty="0"/>
              <a:t>What we can estimate from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Akaike</a:t>
            </a:r>
            <a:r>
              <a:rPr lang="en-US" dirty="0"/>
              <a:t> derived the generalization error for ML estimator, i.e.,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82" y="3905242"/>
            <a:ext cx="3026172" cy="37955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5" y="2415165"/>
            <a:ext cx="2667000" cy="584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5" y="4659964"/>
            <a:ext cx="7391746" cy="4632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18133" y="6688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5342" y="5466079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 of sample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5441" y="5435600"/>
            <a:ext cx="133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2961" y="5435600"/>
            <a:ext cx="189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504D"/>
                </a:solidFill>
              </a:rPr>
              <a:t>Generalization error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2307516" y="3699433"/>
            <a:ext cx="296985" cy="32363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5944795" y="3780714"/>
            <a:ext cx="296985" cy="301278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7959189" y="5114384"/>
            <a:ext cx="296985" cy="406403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Least Squares Objective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4881563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6" y="3846550"/>
            <a:ext cx="4907928" cy="2118159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3556000" y="3576023"/>
            <a:ext cx="2667000" cy="270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23000" y="3252857"/>
            <a:ext cx="279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 functions evaluated at observed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8114" y="1690767"/>
            <a:ext cx="23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squares objective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01023" y="1875433"/>
            <a:ext cx="1082177" cy="334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1430338"/>
            <a:ext cx="4286250" cy="149276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0" y="3935897"/>
            <a:ext cx="1860550" cy="3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26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General Objective of Learning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estimator: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Selection among models                depends on the objective of the learner</a:t>
            </a:r>
          </a:p>
          <a:p>
            <a:pPr lvl="1"/>
            <a:r>
              <a:rPr lang="en-US" dirty="0"/>
              <a:t>One approach: minimize the out of sample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64844" y="6015252"/>
            <a:ext cx="16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model complexity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72244" y="5873636"/>
            <a:ext cx="94066" cy="2525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84791" y="5703566"/>
            <a:ext cx="0" cy="422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2590" y="6015252"/>
            <a:ext cx="60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test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data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37189" y="5703566"/>
            <a:ext cx="352411" cy="4225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98195" y="6015252"/>
            <a:ext cx="910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training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data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3" y="4830506"/>
            <a:ext cx="7230140" cy="10037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78" y="3286309"/>
            <a:ext cx="1244233" cy="374281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01" y="2222500"/>
            <a:ext cx="4793885" cy="8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66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Generalization Error for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General Objective of the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0900" cy="4525963"/>
          </a:xfrm>
        </p:spPr>
        <p:txBody>
          <a:bodyPr/>
          <a:lstStyle/>
          <a:p>
            <a:r>
              <a:rPr lang="en-US" dirty="0"/>
              <a:t>Out of sample error for the objective of learner: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2" y="5489807"/>
            <a:ext cx="7814425" cy="795914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3" y="4558313"/>
            <a:ext cx="5876181" cy="764947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28" y="2350017"/>
            <a:ext cx="7150100" cy="1282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14" y="4385580"/>
            <a:ext cx="90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Hessian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6637" y="5263569"/>
            <a:ext cx="270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 of the estimate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6064" y="3913727"/>
            <a:ext cx="189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504D"/>
                </a:solidFill>
              </a:rPr>
              <a:t>Generalization error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6022671" y="2025490"/>
            <a:ext cx="296985" cy="3540443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4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Suppose we are given some data.  </a:t>
            </a:r>
          </a:p>
          <a:p>
            <a:pPr lvl="1"/>
            <a:r>
              <a:rPr lang="en-US" dirty="0">
                <a:latin typeface="Times"/>
                <a:cs typeface="Times"/>
              </a:rPr>
              <a:t>How much can we learn from the data?</a:t>
            </a:r>
          </a:p>
          <a:p>
            <a:pPr lvl="1"/>
            <a:r>
              <a:rPr lang="en-US" dirty="0">
                <a:latin typeface="Times"/>
                <a:cs typeface="Times"/>
              </a:rPr>
              <a:t>Is there a theoretical limit?</a:t>
            </a:r>
          </a:p>
          <a:p>
            <a:r>
              <a:rPr lang="en-US" dirty="0">
                <a:latin typeface="Times"/>
                <a:cs typeface="Times"/>
              </a:rPr>
              <a:t>Example:  We drop a metal ball initially at rest from elevations h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h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, …, </a:t>
            </a:r>
            <a:r>
              <a:rPr lang="en-US" dirty="0" err="1">
                <a:latin typeface="Times"/>
                <a:cs typeface="Times"/>
              </a:rPr>
              <a:t>h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and record the respective velocities v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v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, …,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at impact with ground.</a:t>
            </a:r>
          </a:p>
          <a:p>
            <a:r>
              <a:rPr lang="en-US" dirty="0">
                <a:latin typeface="Times"/>
                <a:cs typeface="Times"/>
              </a:rPr>
              <a:t>What do we learn from repeating the experiment an (n+1)-</a:t>
            </a:r>
            <a:r>
              <a:rPr lang="en-US" dirty="0" err="1">
                <a:latin typeface="Times"/>
                <a:cs typeface="Times"/>
              </a:rPr>
              <a:t>th</a:t>
            </a:r>
            <a:r>
              <a:rPr lang="en-US" dirty="0">
                <a:latin typeface="Times"/>
                <a:cs typeface="Times"/>
              </a:rPr>
              <a:t> time?</a:t>
            </a:r>
          </a:p>
          <a:p>
            <a:r>
              <a:rPr lang="en-US" dirty="0">
                <a:latin typeface="Times"/>
                <a:cs typeface="Times"/>
              </a:rPr>
              <a:t>How much information does repeating the experiment provide?</a:t>
            </a:r>
          </a:p>
          <a:p>
            <a:pPr lvl="1"/>
            <a:r>
              <a:rPr lang="en-US" dirty="0">
                <a:latin typeface="Times"/>
                <a:cs typeface="Times"/>
              </a:rPr>
              <a:t>Is the unit of this information (if any) bits?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83624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Estimation of Generalization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sample error (equivalent form):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where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7" y="2358039"/>
            <a:ext cx="7467600" cy="1333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4" y="5425782"/>
            <a:ext cx="8509059" cy="84992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3" y="4541601"/>
            <a:ext cx="5876181" cy="764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7620" y="6404156"/>
            <a:ext cx="24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generalized score vector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4041577" y="4982737"/>
            <a:ext cx="451143" cy="256048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4814" y="4385580"/>
            <a:ext cx="90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Hessian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454" y="5241116"/>
            <a:ext cx="292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score covariance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7440" y="3913727"/>
            <a:ext cx="189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504D"/>
                </a:solidFill>
              </a:rPr>
              <a:t>Generalization error</a:t>
            </a:r>
          </a:p>
        </p:txBody>
      </p:sp>
      <p:sp>
        <p:nvSpPr>
          <p:cNvPr id="14" name="Left Brace 13"/>
          <p:cNvSpPr/>
          <p:nvPr/>
        </p:nvSpPr>
        <p:spPr>
          <a:xfrm rot="16200000">
            <a:off x="6199657" y="1848503"/>
            <a:ext cx="296985" cy="389441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9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Limits of Learning for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61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It is known that various information criteria have a Bayesian interpretation where the generalization error term could be cast as a prior on the model complexity k. [Anderson ‘02]</a:t>
            </a:r>
          </a:p>
          <a:p>
            <a:r>
              <a:rPr lang="en-US" dirty="0"/>
              <a:t>We will investigate the prior induced by the general objective of learning on the model complexities and how it would be sequentially updated by acquiring more data samples.</a:t>
            </a:r>
          </a:p>
          <a:p>
            <a:r>
              <a:rPr lang="en-US" dirty="0"/>
              <a:t>We also investigate the aggregation of any prior knowledge that the learner might have at his disposal provided by the tutor to him into this framework.</a:t>
            </a:r>
          </a:p>
          <a:p>
            <a:r>
              <a:rPr lang="en-US" dirty="0"/>
              <a:t>We will investigate the calculation of the limits of learning (e.g., Shannon entropy) subject to the derived prior on k and the concepts within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3382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Limits of Learning for Score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61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Information criteria are well studied when the objective of the learner is to maximize the likelihood of the chosen concept.</a:t>
            </a:r>
          </a:p>
          <a:p>
            <a:r>
              <a:rPr lang="en-US" dirty="0"/>
              <a:t>There are several other problems in which MLE is known to be suboptimal or hard to compute. </a:t>
            </a:r>
          </a:p>
          <a:p>
            <a:r>
              <a:rPr lang="en-US" dirty="0"/>
              <a:t>We will calculate the limits of learning and information criteria for other practically motivated M-estimators, such as score matching estimator [</a:t>
            </a:r>
            <a:r>
              <a:rPr lang="en-US" dirty="0" err="1"/>
              <a:t>Hyvarinen</a:t>
            </a:r>
            <a:r>
              <a:rPr lang="en-US" dirty="0"/>
              <a:t> </a:t>
            </a:r>
            <a:r>
              <a:rPr lang="uk-UA" dirty="0"/>
              <a:t>’</a:t>
            </a:r>
            <a:r>
              <a:rPr lang="en-US" dirty="0"/>
              <a:t>06].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770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Connections to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61000"/>
          </a:xfrm>
        </p:spPr>
        <p:txBody>
          <a:bodyPr>
            <a:normAutofit fontScale="92500"/>
          </a:bodyPr>
          <a:lstStyle/>
          <a:p>
            <a:r>
              <a:rPr lang="en-US" dirty="0"/>
              <a:t>Various Information criteria e.g. FPE are known to be asymptotically equivalent to the leave-</a:t>
            </a:r>
            <a:r>
              <a:rPr lang="en-US" dirty="0" err="1"/>
              <a:t>i</a:t>
            </a:r>
            <a:r>
              <a:rPr lang="en-US" dirty="0"/>
              <a:t>-out cross validation [Stone </a:t>
            </a:r>
            <a:r>
              <a:rPr lang="uk-UA" dirty="0"/>
              <a:t>’</a:t>
            </a:r>
            <a:r>
              <a:rPr lang="en-US" dirty="0"/>
              <a:t>77, Shao ‘97].</a:t>
            </a:r>
          </a:p>
          <a:p>
            <a:r>
              <a:rPr lang="en-US" dirty="0"/>
              <a:t>On the other hand, practitioners usually prefer cross validation over theoretical estimation of the generalization error because of the outliers in the data sets.</a:t>
            </a:r>
          </a:p>
          <a:p>
            <a:r>
              <a:rPr lang="en-US" dirty="0"/>
              <a:t>We will theoretically investigate the connections of the model selection based on the general objective of the learner with leave-</a:t>
            </a:r>
            <a:r>
              <a:rPr lang="en-US" dirty="0" err="1"/>
              <a:t>i</a:t>
            </a:r>
            <a:r>
              <a:rPr lang="en-US" dirty="0"/>
              <a:t>-out cross validation for all 0&lt;</a:t>
            </a:r>
            <a:r>
              <a:rPr lang="en-US" dirty="0" err="1"/>
              <a:t>i</a:t>
            </a:r>
            <a:r>
              <a:rPr lang="en-US" dirty="0"/>
              <a:t>&lt;n.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84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61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extend our results and investigate limited learners (similar to Cascade channels in Shannon Theory) and compute the learning limits.</a:t>
            </a:r>
          </a:p>
          <a:p>
            <a:r>
              <a:rPr lang="en-US" dirty="0"/>
              <a:t>Depending on the application, the leaner may not even care if the model is identifiable.</a:t>
            </a:r>
          </a:p>
          <a:p>
            <a:r>
              <a:rPr lang="en-US" dirty="0"/>
              <a:t>How do we extend the definition of identifiability with respect to the objective of the learner?</a:t>
            </a:r>
          </a:p>
          <a:p>
            <a:r>
              <a:rPr lang="en-US" dirty="0"/>
              <a:t>Finale will discuss this issue.</a:t>
            </a:r>
          </a:p>
          <a:p>
            <a:r>
              <a:rPr lang="en-US" dirty="0"/>
              <a:t>But first we give an </a:t>
            </a:r>
            <a:r>
              <a:rPr lang="en-US"/>
              <a:t>example (if we have time).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89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4449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Quadratic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8229600" cy="4881563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8067" y="1461054"/>
            <a:ext cx="194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General quadratic objective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05004" y="3103870"/>
            <a:ext cx="2401882" cy="737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06886" y="2865730"/>
            <a:ext cx="279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 functions evaluated at observed samples</a:t>
            </a: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3508360"/>
            <a:ext cx="1860550" cy="378795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0" y="3841794"/>
            <a:ext cx="7948192" cy="2348951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1" y="1392239"/>
            <a:ext cx="5843219" cy="12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68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73711" y="4400241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420347" y="4006861"/>
            <a:ext cx="852309" cy="361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7969" y="3499110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training samples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71146" y="3868442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21" y="1928776"/>
            <a:ext cx="4104949" cy="36964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46" y="5232400"/>
            <a:ext cx="1738136" cy="344755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252" y="2374754"/>
            <a:ext cx="1607459" cy="2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02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6703" y="5464892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</p:spTree>
    <p:extLst>
      <p:ext uri="{BB962C8B-B14F-4D97-AF65-F5344CB8AC3E}">
        <p14:creationId xmlns:p14="http://schemas.microsoft.com/office/powerpoint/2010/main" val="2483328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36703" y="5464892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81548" y="4058144"/>
            <a:ext cx="219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Out of sample error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101502" y="4270510"/>
            <a:ext cx="0" cy="1286199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4023" y="4637587"/>
            <a:ext cx="15753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79646"/>
                </a:solidFill>
              </a:rPr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74837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"/>
                <a:cs typeface="Times"/>
              </a:rPr>
              <a:t>If we know that Newtonian mechanics is correct (say using a tutor) and equal to the absolute physical truth, then v</a:t>
            </a:r>
            <a:r>
              <a:rPr lang="en-US" baseline="30000" dirty="0">
                <a:latin typeface="Times"/>
                <a:cs typeface="Times"/>
              </a:rPr>
              <a:t>2 </a:t>
            </a:r>
            <a:r>
              <a:rPr lang="en-US" dirty="0">
                <a:latin typeface="Times"/>
                <a:cs typeface="Times"/>
              </a:rPr>
              <a:t>= 2gh.</a:t>
            </a:r>
          </a:p>
          <a:p>
            <a:pPr lvl="1"/>
            <a:r>
              <a:rPr lang="en-US" dirty="0">
                <a:latin typeface="Times"/>
                <a:cs typeface="Times"/>
              </a:rPr>
              <a:t>Repeating the experiment (or even doing the experiment at all) will not provide any new “information”.</a:t>
            </a:r>
          </a:p>
          <a:p>
            <a:r>
              <a:rPr lang="en-US" dirty="0">
                <a:latin typeface="Times"/>
                <a:cs typeface="Times"/>
              </a:rPr>
              <a:t>But if there is a slight chance that Newtonian mechanics is not equal to the truth, is it worth repeating the experiment?</a:t>
            </a:r>
          </a:p>
          <a:p>
            <a:pPr lvl="1"/>
            <a:r>
              <a:rPr lang="en-US" dirty="0">
                <a:latin typeface="Times"/>
                <a:cs typeface="Times"/>
              </a:rPr>
              <a:t>Can the right experiment change our model at all?</a:t>
            </a:r>
          </a:p>
          <a:p>
            <a:pPr lvl="1"/>
            <a:r>
              <a:rPr lang="en-US" dirty="0">
                <a:latin typeface="Times"/>
                <a:cs typeface="Times"/>
              </a:rPr>
              <a:t>Can we find the true physical model for this experiment?</a:t>
            </a:r>
          </a:p>
          <a:p>
            <a:pPr lvl="1"/>
            <a:r>
              <a:rPr lang="en-US" dirty="0">
                <a:latin typeface="Times"/>
                <a:cs typeface="Times"/>
              </a:rPr>
              <a:t>Is there a true model at all?</a:t>
            </a:r>
          </a:p>
          <a:p>
            <a:r>
              <a:rPr lang="en-US" dirty="0">
                <a:latin typeface="Times"/>
                <a:cs typeface="Times"/>
              </a:rPr>
              <a:t>Would we care (for practical engineering) if the model is incorrect?</a:t>
            </a:r>
          </a:p>
          <a:p>
            <a:pPr lvl="1"/>
            <a:r>
              <a:rPr lang="en-US" dirty="0">
                <a:latin typeface="Times"/>
                <a:cs typeface="Times"/>
              </a:rPr>
              <a:t>Depending on the application (objective of learning) it may not be worth doing new experiments/improve the model.</a:t>
            </a:r>
          </a:p>
          <a:p>
            <a:pPr lvl="1"/>
            <a:r>
              <a:rPr lang="en-US" dirty="0">
                <a:latin typeface="Times"/>
                <a:cs typeface="Times"/>
              </a:rPr>
              <a:t>Thus the “information” may depend on the learner objective.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421754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82590" y="3777305"/>
            <a:ext cx="2194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Estimate of out of sample error without considering the objective of the learner</a:t>
            </a:r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5479901" y="4854523"/>
            <a:ext cx="44187" cy="414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36703" y="5464892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1548" y="4058144"/>
            <a:ext cx="219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Out of sample error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01502" y="4270510"/>
            <a:ext cx="0" cy="1286199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14023" y="4637587"/>
            <a:ext cx="15753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79646"/>
                </a:solidFill>
              </a:rPr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1107577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1548" y="4058144"/>
            <a:ext cx="2194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Out of sample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46680" y="2601030"/>
            <a:ext cx="2194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Estimate of out of sample error with considering the objective of the learner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6743991" y="3678248"/>
            <a:ext cx="150508" cy="8238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2590" y="3777305"/>
            <a:ext cx="2194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</a:rPr>
              <a:t>Estimate of out of sample error without considering the objective of the learner</a:t>
            </a: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5479901" y="4854523"/>
            <a:ext cx="44187" cy="4147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36703" y="5464892"/>
            <a:ext cx="1836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In sample error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101502" y="4270510"/>
            <a:ext cx="0" cy="1286199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4023" y="4637587"/>
            <a:ext cx="15753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79646"/>
                </a:solidFill>
              </a:rPr>
              <a:t>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1214490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726" b="3726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Selecting Optimal </a:t>
            </a:r>
            <a:r>
              <a:rPr lang="en-US" dirty="0" err="1">
                <a:solidFill>
                  <a:srgbClr val="C00000"/>
                </a:solidFill>
                <a:latin typeface="Times"/>
                <a:cs typeface="Times"/>
              </a:rPr>
              <a:t>V</a:t>
            </a:r>
            <a:r>
              <a:rPr lang="en-US" baseline="-25000" dirty="0" err="1">
                <a:solidFill>
                  <a:srgbClr val="C00000"/>
                </a:solidFill>
                <a:latin typeface="Times"/>
                <a:cs typeface="Times"/>
              </a:rPr>
              <a:t>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7969" y="3499110"/>
            <a:ext cx="172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training samples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71146" y="3868442"/>
            <a:ext cx="331950" cy="2689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3711" y="4400241"/>
            <a:ext cx="158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target function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420347" y="4006861"/>
            <a:ext cx="852309" cy="361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82" y="6074129"/>
            <a:ext cx="127000" cy="114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7107" y="3676661"/>
            <a:ext cx="419100" cy="241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60052" y="1877531"/>
            <a:ext cx="3100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fitted polynomial of degree 3</a:t>
            </a:r>
          </a:p>
          <a:p>
            <a:r>
              <a:rPr lang="en-US" dirty="0"/>
              <a:t>fitted polynomial of degree 16</a:t>
            </a:r>
          </a:p>
        </p:txBody>
      </p:sp>
    </p:spTree>
    <p:extLst>
      <p:ext uri="{BB962C8B-B14F-4D97-AF65-F5344CB8AC3E}">
        <p14:creationId xmlns:p14="http://schemas.microsoft.com/office/powerpoint/2010/main" val="227907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Identifiability</a:t>
            </a:r>
          </a:p>
        </p:txBody>
      </p:sp>
    </p:spTree>
    <p:extLst>
      <p:ext uri="{BB962C8B-B14F-4D97-AF65-F5344CB8AC3E}">
        <p14:creationId xmlns:p14="http://schemas.microsoft.com/office/powerpoint/2010/main" val="84449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826BE4A-950F-8B4D-9360-7524EB6EA726}" type="slidenum">
              <a:rPr lang="en-US"/>
              <a:pPr/>
              <a:t>54</a:t>
            </a:fld>
            <a:endParaRPr lang="en-US"/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326984" y="3187156"/>
            <a:ext cx="8268204" cy="3034564"/>
          </a:xfrm>
          <a:prstGeom prst="rect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Addressing Non-Identifiability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525935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So far: focused on limits of prediction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Now: a different kind of limit—identifiability 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Research questions: 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Can we characterize non-identifiability in common machine learning models? 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How can we search for alternate parameter settings of (almost) equal quality? </a:t>
            </a:r>
          </a:p>
        </p:txBody>
      </p:sp>
    </p:spTree>
    <p:extLst>
      <p:ext uri="{BB962C8B-B14F-4D97-AF65-F5344CB8AC3E}">
        <p14:creationId xmlns:p14="http://schemas.microsoft.com/office/powerpoint/2010/main" val="786973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81D14C3-02C3-FC4A-BE16-CBD5DE3ED1BB}" type="slidenum">
              <a:rPr lang="en-US"/>
              <a:pPr/>
              <a:t>55</a:t>
            </a:fld>
            <a:endParaRPr lang="en-US"/>
          </a:p>
        </p:txBody>
      </p:sp>
      <p:sp>
        <p:nvSpPr>
          <p:cNvPr id="5121" name="Freeform 1"/>
          <p:cNvSpPr>
            <a:spLocks noChangeArrowheads="1"/>
          </p:cNvSpPr>
          <p:nvPr/>
        </p:nvSpPr>
        <p:spPr bwMode="auto">
          <a:xfrm>
            <a:off x="2830492" y="3738503"/>
            <a:ext cx="4134102" cy="2989938"/>
          </a:xfrm>
          <a:custGeom>
            <a:avLst/>
            <a:gdLst>
              <a:gd name="T0" fmla="*/ 268 w 12657"/>
              <a:gd name="T1" fmla="*/ 5573 h 9159"/>
              <a:gd name="T2" fmla="*/ 153 w 12657"/>
              <a:gd name="T3" fmla="*/ 4269 h 9159"/>
              <a:gd name="T4" fmla="*/ 536 w 12657"/>
              <a:gd name="T5" fmla="*/ 3042 h 9159"/>
              <a:gd name="T6" fmla="*/ 651 w 12657"/>
              <a:gd name="T7" fmla="*/ 1662 h 9159"/>
              <a:gd name="T8" fmla="*/ 1227 w 12657"/>
              <a:gd name="T9" fmla="*/ 435 h 9159"/>
              <a:gd name="T10" fmla="*/ 2645 w 12657"/>
              <a:gd name="T11" fmla="*/ 435 h 9159"/>
              <a:gd name="T12" fmla="*/ 3872 w 12657"/>
              <a:gd name="T13" fmla="*/ 1125 h 9159"/>
              <a:gd name="T14" fmla="*/ 5023 w 12657"/>
              <a:gd name="T15" fmla="*/ 2199 h 9159"/>
              <a:gd name="T16" fmla="*/ 6173 w 12657"/>
              <a:gd name="T17" fmla="*/ 3387 h 9159"/>
              <a:gd name="T18" fmla="*/ 7439 w 12657"/>
              <a:gd name="T19" fmla="*/ 4078 h 9159"/>
              <a:gd name="T20" fmla="*/ 8781 w 12657"/>
              <a:gd name="T21" fmla="*/ 4231 h 9159"/>
              <a:gd name="T22" fmla="*/ 10084 w 12657"/>
              <a:gd name="T23" fmla="*/ 4538 h 9159"/>
              <a:gd name="T24" fmla="*/ 11388 w 12657"/>
              <a:gd name="T25" fmla="*/ 5458 h 9159"/>
              <a:gd name="T26" fmla="*/ 12385 w 12657"/>
              <a:gd name="T27" fmla="*/ 6609 h 9159"/>
              <a:gd name="T28" fmla="*/ 12538 w 12657"/>
              <a:gd name="T29" fmla="*/ 7797 h 9159"/>
              <a:gd name="T30" fmla="*/ 11695 w 12657"/>
              <a:gd name="T31" fmla="*/ 8833 h 9159"/>
              <a:gd name="T32" fmla="*/ 10468 w 12657"/>
              <a:gd name="T33" fmla="*/ 8909 h 9159"/>
              <a:gd name="T34" fmla="*/ 9202 w 12657"/>
              <a:gd name="T35" fmla="*/ 9024 h 9159"/>
              <a:gd name="T36" fmla="*/ 7975 w 12657"/>
              <a:gd name="T37" fmla="*/ 9139 h 9159"/>
              <a:gd name="T38" fmla="*/ 6748 w 12657"/>
              <a:gd name="T39" fmla="*/ 9024 h 9159"/>
              <a:gd name="T40" fmla="*/ 5598 w 12657"/>
              <a:gd name="T41" fmla="*/ 8948 h 9159"/>
              <a:gd name="T42" fmla="*/ 4333 w 12657"/>
              <a:gd name="T43" fmla="*/ 8909 h 9159"/>
              <a:gd name="T44" fmla="*/ 3144 w 12657"/>
              <a:gd name="T45" fmla="*/ 8756 h 9159"/>
              <a:gd name="T46" fmla="*/ 1993 w 12657"/>
              <a:gd name="T47" fmla="*/ 8411 h 9159"/>
              <a:gd name="T48" fmla="*/ 881 w 12657"/>
              <a:gd name="T49" fmla="*/ 7682 h 9159"/>
              <a:gd name="T50" fmla="*/ 76 w 12657"/>
              <a:gd name="T51" fmla="*/ 6532 h 9159"/>
              <a:gd name="T52" fmla="*/ 0 w 12657"/>
              <a:gd name="T53" fmla="*/ 6417 h 9159"/>
              <a:gd name="T54" fmla="*/ 268 w 12657"/>
              <a:gd name="T55" fmla="*/ 5573 h 9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57" h="9159">
                <a:moveTo>
                  <a:pt x="268" y="5573"/>
                </a:moveTo>
                <a:cubicBezTo>
                  <a:pt x="242" y="5137"/>
                  <a:pt x="178" y="4703"/>
                  <a:pt x="153" y="4269"/>
                </a:cubicBezTo>
                <a:cubicBezTo>
                  <a:pt x="127" y="3806"/>
                  <a:pt x="531" y="3504"/>
                  <a:pt x="536" y="3042"/>
                </a:cubicBezTo>
                <a:cubicBezTo>
                  <a:pt x="541" y="2581"/>
                  <a:pt x="610" y="2121"/>
                  <a:pt x="651" y="1662"/>
                </a:cubicBezTo>
                <a:cubicBezTo>
                  <a:pt x="691" y="1205"/>
                  <a:pt x="888" y="768"/>
                  <a:pt x="1227" y="435"/>
                </a:cubicBezTo>
                <a:cubicBezTo>
                  <a:pt x="1669" y="0"/>
                  <a:pt x="2189" y="315"/>
                  <a:pt x="2645" y="435"/>
                </a:cubicBezTo>
                <a:cubicBezTo>
                  <a:pt x="3106" y="556"/>
                  <a:pt x="3489" y="851"/>
                  <a:pt x="3872" y="1125"/>
                </a:cubicBezTo>
                <a:cubicBezTo>
                  <a:pt x="4298" y="1428"/>
                  <a:pt x="4657" y="1819"/>
                  <a:pt x="5023" y="2199"/>
                </a:cubicBezTo>
                <a:cubicBezTo>
                  <a:pt x="5405" y="2594"/>
                  <a:pt x="5711" y="3078"/>
                  <a:pt x="6173" y="3387"/>
                </a:cubicBezTo>
                <a:cubicBezTo>
                  <a:pt x="6571" y="3653"/>
                  <a:pt x="6991" y="3895"/>
                  <a:pt x="7439" y="4078"/>
                </a:cubicBezTo>
                <a:cubicBezTo>
                  <a:pt x="7866" y="4252"/>
                  <a:pt x="8333" y="4231"/>
                  <a:pt x="8781" y="4231"/>
                </a:cubicBezTo>
                <a:cubicBezTo>
                  <a:pt x="9232" y="4231"/>
                  <a:pt x="9673" y="4358"/>
                  <a:pt x="10084" y="4538"/>
                </a:cubicBezTo>
                <a:cubicBezTo>
                  <a:pt x="10575" y="4753"/>
                  <a:pt x="10981" y="5114"/>
                  <a:pt x="11388" y="5458"/>
                </a:cubicBezTo>
                <a:cubicBezTo>
                  <a:pt x="11780" y="5789"/>
                  <a:pt x="12096" y="6190"/>
                  <a:pt x="12385" y="6609"/>
                </a:cubicBezTo>
                <a:cubicBezTo>
                  <a:pt x="12621" y="6950"/>
                  <a:pt x="12656" y="7399"/>
                  <a:pt x="12538" y="7797"/>
                </a:cubicBezTo>
                <a:cubicBezTo>
                  <a:pt x="12407" y="8239"/>
                  <a:pt x="12102" y="8628"/>
                  <a:pt x="11695" y="8833"/>
                </a:cubicBezTo>
                <a:cubicBezTo>
                  <a:pt x="11298" y="9033"/>
                  <a:pt x="10895" y="8844"/>
                  <a:pt x="10468" y="8909"/>
                </a:cubicBezTo>
                <a:cubicBezTo>
                  <a:pt x="10048" y="8971"/>
                  <a:pt x="9620" y="8951"/>
                  <a:pt x="9202" y="9024"/>
                </a:cubicBezTo>
                <a:cubicBezTo>
                  <a:pt x="8798" y="9094"/>
                  <a:pt x="8385" y="9158"/>
                  <a:pt x="7975" y="9139"/>
                </a:cubicBezTo>
                <a:cubicBezTo>
                  <a:pt x="7564" y="9120"/>
                  <a:pt x="7159" y="9052"/>
                  <a:pt x="6748" y="9024"/>
                </a:cubicBezTo>
                <a:cubicBezTo>
                  <a:pt x="6360" y="8996"/>
                  <a:pt x="5986" y="8969"/>
                  <a:pt x="5598" y="8948"/>
                </a:cubicBezTo>
                <a:cubicBezTo>
                  <a:pt x="5174" y="8925"/>
                  <a:pt x="4758" y="8912"/>
                  <a:pt x="4333" y="8909"/>
                </a:cubicBezTo>
                <a:cubicBezTo>
                  <a:pt x="3933" y="8905"/>
                  <a:pt x="3530" y="8863"/>
                  <a:pt x="3144" y="8756"/>
                </a:cubicBezTo>
                <a:cubicBezTo>
                  <a:pt x="2758" y="8649"/>
                  <a:pt x="2382" y="8501"/>
                  <a:pt x="1993" y="8411"/>
                </a:cubicBezTo>
                <a:cubicBezTo>
                  <a:pt x="1549" y="8308"/>
                  <a:pt x="1146" y="8055"/>
                  <a:pt x="881" y="7682"/>
                </a:cubicBezTo>
                <a:cubicBezTo>
                  <a:pt x="613" y="7304"/>
                  <a:pt x="169" y="7017"/>
                  <a:pt x="76" y="6532"/>
                </a:cubicBezTo>
                <a:lnTo>
                  <a:pt x="0" y="6417"/>
                </a:lnTo>
                <a:lnTo>
                  <a:pt x="268" y="5573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2" name="Freeform 2"/>
          <p:cNvSpPr>
            <a:spLocks noChangeArrowheads="1"/>
          </p:cNvSpPr>
          <p:nvPr/>
        </p:nvSpPr>
        <p:spPr bwMode="auto">
          <a:xfrm>
            <a:off x="5861207" y="1629567"/>
            <a:ext cx="920449" cy="814783"/>
          </a:xfrm>
          <a:custGeom>
            <a:avLst/>
            <a:gdLst>
              <a:gd name="T0" fmla="*/ 610 w 2819"/>
              <a:gd name="T1" fmla="*/ 780 h 2498"/>
              <a:gd name="T2" fmla="*/ 1466 w 2819"/>
              <a:gd name="T3" fmla="*/ 70 h 2498"/>
              <a:gd name="T4" fmla="*/ 2376 w 2819"/>
              <a:gd name="T5" fmla="*/ 440 h 2498"/>
              <a:gd name="T6" fmla="*/ 2514 w 2819"/>
              <a:gd name="T7" fmla="*/ 1367 h 2498"/>
              <a:gd name="T8" fmla="*/ 1631 w 2819"/>
              <a:gd name="T9" fmla="*/ 1862 h 2498"/>
              <a:gd name="T10" fmla="*/ 776 w 2819"/>
              <a:gd name="T11" fmla="*/ 2171 h 2498"/>
              <a:gd name="T12" fmla="*/ 3 w 2819"/>
              <a:gd name="T13" fmla="*/ 1924 h 2498"/>
              <a:gd name="T14" fmla="*/ 58 w 2819"/>
              <a:gd name="T15" fmla="*/ 1584 h 2498"/>
              <a:gd name="T16" fmla="*/ 197 w 2819"/>
              <a:gd name="T17" fmla="*/ 1244 h 2498"/>
              <a:gd name="T18" fmla="*/ 197 w 2819"/>
              <a:gd name="T19" fmla="*/ 966 h 2498"/>
              <a:gd name="T20" fmla="*/ 610 w 2819"/>
              <a:gd name="T21" fmla="*/ 78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19" h="2498">
                <a:moveTo>
                  <a:pt x="610" y="780"/>
                </a:moveTo>
                <a:cubicBezTo>
                  <a:pt x="821" y="452"/>
                  <a:pt x="1112" y="143"/>
                  <a:pt x="1466" y="70"/>
                </a:cubicBezTo>
                <a:cubicBezTo>
                  <a:pt x="1799" y="0"/>
                  <a:pt x="2069" y="331"/>
                  <a:pt x="2376" y="440"/>
                </a:cubicBezTo>
                <a:cubicBezTo>
                  <a:pt x="2818" y="599"/>
                  <a:pt x="2644" y="1088"/>
                  <a:pt x="2514" y="1367"/>
                </a:cubicBezTo>
                <a:cubicBezTo>
                  <a:pt x="2331" y="1759"/>
                  <a:pt x="1908" y="1644"/>
                  <a:pt x="1631" y="1862"/>
                </a:cubicBezTo>
                <a:cubicBezTo>
                  <a:pt x="1371" y="2068"/>
                  <a:pt x="1063" y="2060"/>
                  <a:pt x="776" y="2171"/>
                </a:cubicBezTo>
                <a:cubicBezTo>
                  <a:pt x="541" y="2261"/>
                  <a:pt x="0" y="2497"/>
                  <a:pt x="3" y="1924"/>
                </a:cubicBezTo>
                <a:lnTo>
                  <a:pt x="58" y="1584"/>
                </a:lnTo>
                <a:lnTo>
                  <a:pt x="197" y="1244"/>
                </a:lnTo>
                <a:lnTo>
                  <a:pt x="197" y="966"/>
                </a:lnTo>
                <a:lnTo>
                  <a:pt x="610" y="780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3" name="Freeform 3"/>
          <p:cNvSpPr>
            <a:spLocks noChangeArrowheads="1"/>
          </p:cNvSpPr>
          <p:nvPr/>
        </p:nvSpPr>
        <p:spPr bwMode="auto">
          <a:xfrm>
            <a:off x="5260537" y="3833513"/>
            <a:ext cx="1205660" cy="885321"/>
          </a:xfrm>
          <a:custGeom>
            <a:avLst/>
            <a:gdLst>
              <a:gd name="T0" fmla="*/ 383 w 3692"/>
              <a:gd name="T1" fmla="*/ 604 h 2712"/>
              <a:gd name="T2" fmla="*/ 1495 w 3692"/>
              <a:gd name="T3" fmla="*/ 259 h 2712"/>
              <a:gd name="T4" fmla="*/ 2799 w 3692"/>
              <a:gd name="T5" fmla="*/ 604 h 2712"/>
              <a:gd name="T6" fmla="*/ 3489 w 3692"/>
              <a:gd name="T7" fmla="*/ 1601 h 2712"/>
              <a:gd name="T8" fmla="*/ 2569 w 3692"/>
              <a:gd name="T9" fmla="*/ 2483 h 2712"/>
              <a:gd name="T10" fmla="*/ 1380 w 3692"/>
              <a:gd name="T11" fmla="*/ 2445 h 2712"/>
              <a:gd name="T12" fmla="*/ 306 w 3692"/>
              <a:gd name="T13" fmla="*/ 1524 h 2712"/>
              <a:gd name="T14" fmla="*/ 0 w 3692"/>
              <a:gd name="T15" fmla="*/ 1141 h 2712"/>
              <a:gd name="T16" fmla="*/ 0 w 3692"/>
              <a:gd name="T17" fmla="*/ 1103 h 2712"/>
              <a:gd name="T18" fmla="*/ 383 w 3692"/>
              <a:gd name="T19" fmla="*/ 604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92" h="2712">
                <a:moveTo>
                  <a:pt x="383" y="604"/>
                </a:moveTo>
                <a:cubicBezTo>
                  <a:pt x="466" y="0"/>
                  <a:pt x="1125" y="230"/>
                  <a:pt x="1495" y="259"/>
                </a:cubicBezTo>
                <a:cubicBezTo>
                  <a:pt x="1949" y="295"/>
                  <a:pt x="2395" y="410"/>
                  <a:pt x="2799" y="604"/>
                </a:cubicBezTo>
                <a:cubicBezTo>
                  <a:pt x="3141" y="768"/>
                  <a:pt x="3691" y="1071"/>
                  <a:pt x="3489" y="1601"/>
                </a:cubicBezTo>
                <a:cubicBezTo>
                  <a:pt x="3331" y="2015"/>
                  <a:pt x="2990" y="2276"/>
                  <a:pt x="2569" y="2483"/>
                </a:cubicBezTo>
                <a:cubicBezTo>
                  <a:pt x="2106" y="2711"/>
                  <a:pt x="1763" y="2513"/>
                  <a:pt x="1380" y="2445"/>
                </a:cubicBezTo>
                <a:cubicBezTo>
                  <a:pt x="823" y="2347"/>
                  <a:pt x="745" y="1748"/>
                  <a:pt x="306" y="1524"/>
                </a:cubicBezTo>
                <a:lnTo>
                  <a:pt x="0" y="1141"/>
                </a:lnTo>
                <a:lnTo>
                  <a:pt x="0" y="1103"/>
                </a:lnTo>
                <a:lnTo>
                  <a:pt x="383" y="604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4" name="Freeform 4"/>
          <p:cNvSpPr>
            <a:spLocks noChangeArrowheads="1"/>
          </p:cNvSpPr>
          <p:nvPr/>
        </p:nvSpPr>
        <p:spPr bwMode="auto">
          <a:xfrm>
            <a:off x="3167558" y="1626688"/>
            <a:ext cx="1133637" cy="1118528"/>
          </a:xfrm>
          <a:custGeom>
            <a:avLst/>
            <a:gdLst>
              <a:gd name="T0" fmla="*/ 751 w 3470"/>
              <a:gd name="T1" fmla="*/ 1071 h 3426"/>
              <a:gd name="T2" fmla="*/ 1804 w 3470"/>
              <a:gd name="T3" fmla="*/ 95 h 3426"/>
              <a:gd name="T4" fmla="*/ 2924 w 3470"/>
              <a:gd name="T5" fmla="*/ 604 h 3426"/>
              <a:gd name="T6" fmla="*/ 3094 w 3470"/>
              <a:gd name="T7" fmla="*/ 1876 h 3426"/>
              <a:gd name="T8" fmla="*/ 2008 w 3470"/>
              <a:gd name="T9" fmla="*/ 2555 h 3426"/>
              <a:gd name="T10" fmla="*/ 955 w 3470"/>
              <a:gd name="T11" fmla="*/ 2978 h 3426"/>
              <a:gd name="T12" fmla="*/ 4 w 3470"/>
              <a:gd name="T13" fmla="*/ 2640 h 3426"/>
              <a:gd name="T14" fmla="*/ 72 w 3470"/>
              <a:gd name="T15" fmla="*/ 2173 h 3426"/>
              <a:gd name="T16" fmla="*/ 242 w 3470"/>
              <a:gd name="T17" fmla="*/ 1707 h 3426"/>
              <a:gd name="T18" fmla="*/ 242 w 3470"/>
              <a:gd name="T19" fmla="*/ 1325 h 3426"/>
              <a:gd name="T20" fmla="*/ 751 w 3470"/>
              <a:gd name="T21" fmla="*/ 1071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0" h="3426">
                <a:moveTo>
                  <a:pt x="751" y="1071"/>
                </a:moveTo>
                <a:cubicBezTo>
                  <a:pt x="1011" y="620"/>
                  <a:pt x="1368" y="196"/>
                  <a:pt x="1804" y="95"/>
                </a:cubicBezTo>
                <a:cubicBezTo>
                  <a:pt x="2215" y="0"/>
                  <a:pt x="2547" y="453"/>
                  <a:pt x="2924" y="604"/>
                </a:cubicBezTo>
                <a:cubicBezTo>
                  <a:pt x="3469" y="821"/>
                  <a:pt x="3255" y="1492"/>
                  <a:pt x="3094" y="1876"/>
                </a:cubicBezTo>
                <a:cubicBezTo>
                  <a:pt x="2870" y="2413"/>
                  <a:pt x="2348" y="2255"/>
                  <a:pt x="2008" y="2555"/>
                </a:cubicBezTo>
                <a:cubicBezTo>
                  <a:pt x="1687" y="2837"/>
                  <a:pt x="1309" y="2827"/>
                  <a:pt x="955" y="2978"/>
                </a:cubicBezTo>
                <a:cubicBezTo>
                  <a:pt x="666" y="3102"/>
                  <a:pt x="0" y="3425"/>
                  <a:pt x="4" y="2640"/>
                </a:cubicBezTo>
                <a:lnTo>
                  <a:pt x="72" y="2173"/>
                </a:lnTo>
                <a:lnTo>
                  <a:pt x="242" y="1707"/>
                </a:lnTo>
                <a:lnTo>
                  <a:pt x="242" y="1325"/>
                </a:lnTo>
                <a:lnTo>
                  <a:pt x="751" y="1071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Probabilistic Setting: Many regions may give the same p(</a:t>
            </a:r>
            <a:r>
              <a:rPr lang="en-US" dirty="0" err="1">
                <a:solidFill>
                  <a:srgbClr val="FF0000"/>
                </a:solidFill>
              </a:rPr>
              <a:t>x|</a:t>
            </a:r>
            <a:r>
              <a:rPr lang="en-US" dirty="0" err="1">
                <a:solidFill>
                  <a:srgbClr val="FF0000"/>
                </a:solidFill>
                <a:cs typeface="Arial" charset="0"/>
              </a:rPr>
              <a:t>θ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) or p(</a:t>
            </a:r>
            <a:r>
              <a:rPr lang="en-US" dirty="0" err="1">
                <a:solidFill>
                  <a:srgbClr val="FF0000"/>
                </a:solidFill>
                <a:cs typeface="Arial" charset="0"/>
              </a:rPr>
              <a:t>x,θ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) 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7140330" y="6053294"/>
            <a:ext cx="446541" cy="56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13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US" sz="4000">
                <a:cs typeface="Arial" charset="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223001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88DD50F-E808-A440-A35C-21C43DF13C31}" type="slidenum">
              <a:rPr lang="en-US"/>
              <a:pPr/>
              <a:t>56</a:t>
            </a:fld>
            <a:endParaRPr lang="en-US"/>
          </a:p>
        </p:txBody>
      </p:sp>
      <p:sp>
        <p:nvSpPr>
          <p:cNvPr id="6145" name="Freeform 1"/>
          <p:cNvSpPr>
            <a:spLocks noChangeArrowheads="1"/>
          </p:cNvSpPr>
          <p:nvPr/>
        </p:nvSpPr>
        <p:spPr bwMode="auto">
          <a:xfrm>
            <a:off x="2830492" y="3738503"/>
            <a:ext cx="4134102" cy="2989938"/>
          </a:xfrm>
          <a:custGeom>
            <a:avLst/>
            <a:gdLst>
              <a:gd name="T0" fmla="*/ 268 w 12657"/>
              <a:gd name="T1" fmla="*/ 5573 h 9159"/>
              <a:gd name="T2" fmla="*/ 153 w 12657"/>
              <a:gd name="T3" fmla="*/ 4269 h 9159"/>
              <a:gd name="T4" fmla="*/ 536 w 12657"/>
              <a:gd name="T5" fmla="*/ 3042 h 9159"/>
              <a:gd name="T6" fmla="*/ 651 w 12657"/>
              <a:gd name="T7" fmla="*/ 1662 h 9159"/>
              <a:gd name="T8" fmla="*/ 1227 w 12657"/>
              <a:gd name="T9" fmla="*/ 435 h 9159"/>
              <a:gd name="T10" fmla="*/ 2645 w 12657"/>
              <a:gd name="T11" fmla="*/ 435 h 9159"/>
              <a:gd name="T12" fmla="*/ 3872 w 12657"/>
              <a:gd name="T13" fmla="*/ 1125 h 9159"/>
              <a:gd name="T14" fmla="*/ 5023 w 12657"/>
              <a:gd name="T15" fmla="*/ 2199 h 9159"/>
              <a:gd name="T16" fmla="*/ 6173 w 12657"/>
              <a:gd name="T17" fmla="*/ 3387 h 9159"/>
              <a:gd name="T18" fmla="*/ 7439 w 12657"/>
              <a:gd name="T19" fmla="*/ 4078 h 9159"/>
              <a:gd name="T20" fmla="*/ 8781 w 12657"/>
              <a:gd name="T21" fmla="*/ 4231 h 9159"/>
              <a:gd name="T22" fmla="*/ 10084 w 12657"/>
              <a:gd name="T23" fmla="*/ 4538 h 9159"/>
              <a:gd name="T24" fmla="*/ 11388 w 12657"/>
              <a:gd name="T25" fmla="*/ 5458 h 9159"/>
              <a:gd name="T26" fmla="*/ 12385 w 12657"/>
              <a:gd name="T27" fmla="*/ 6609 h 9159"/>
              <a:gd name="T28" fmla="*/ 12538 w 12657"/>
              <a:gd name="T29" fmla="*/ 7797 h 9159"/>
              <a:gd name="T30" fmla="*/ 11695 w 12657"/>
              <a:gd name="T31" fmla="*/ 8833 h 9159"/>
              <a:gd name="T32" fmla="*/ 10468 w 12657"/>
              <a:gd name="T33" fmla="*/ 8909 h 9159"/>
              <a:gd name="T34" fmla="*/ 9202 w 12657"/>
              <a:gd name="T35" fmla="*/ 9024 h 9159"/>
              <a:gd name="T36" fmla="*/ 7975 w 12657"/>
              <a:gd name="T37" fmla="*/ 9139 h 9159"/>
              <a:gd name="T38" fmla="*/ 6748 w 12657"/>
              <a:gd name="T39" fmla="*/ 9024 h 9159"/>
              <a:gd name="T40" fmla="*/ 5598 w 12657"/>
              <a:gd name="T41" fmla="*/ 8948 h 9159"/>
              <a:gd name="T42" fmla="*/ 4333 w 12657"/>
              <a:gd name="T43" fmla="*/ 8909 h 9159"/>
              <a:gd name="T44" fmla="*/ 3144 w 12657"/>
              <a:gd name="T45" fmla="*/ 8756 h 9159"/>
              <a:gd name="T46" fmla="*/ 1993 w 12657"/>
              <a:gd name="T47" fmla="*/ 8411 h 9159"/>
              <a:gd name="T48" fmla="*/ 881 w 12657"/>
              <a:gd name="T49" fmla="*/ 7682 h 9159"/>
              <a:gd name="T50" fmla="*/ 76 w 12657"/>
              <a:gd name="T51" fmla="*/ 6532 h 9159"/>
              <a:gd name="T52" fmla="*/ 0 w 12657"/>
              <a:gd name="T53" fmla="*/ 6417 h 9159"/>
              <a:gd name="T54" fmla="*/ 268 w 12657"/>
              <a:gd name="T55" fmla="*/ 5573 h 9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57" h="9159">
                <a:moveTo>
                  <a:pt x="268" y="5573"/>
                </a:moveTo>
                <a:cubicBezTo>
                  <a:pt x="242" y="5137"/>
                  <a:pt x="178" y="4703"/>
                  <a:pt x="153" y="4269"/>
                </a:cubicBezTo>
                <a:cubicBezTo>
                  <a:pt x="127" y="3806"/>
                  <a:pt x="531" y="3504"/>
                  <a:pt x="536" y="3042"/>
                </a:cubicBezTo>
                <a:cubicBezTo>
                  <a:pt x="541" y="2581"/>
                  <a:pt x="610" y="2121"/>
                  <a:pt x="651" y="1662"/>
                </a:cubicBezTo>
                <a:cubicBezTo>
                  <a:pt x="691" y="1205"/>
                  <a:pt x="888" y="768"/>
                  <a:pt x="1227" y="435"/>
                </a:cubicBezTo>
                <a:cubicBezTo>
                  <a:pt x="1669" y="0"/>
                  <a:pt x="2189" y="315"/>
                  <a:pt x="2645" y="435"/>
                </a:cubicBezTo>
                <a:cubicBezTo>
                  <a:pt x="3106" y="556"/>
                  <a:pt x="3489" y="851"/>
                  <a:pt x="3872" y="1125"/>
                </a:cubicBezTo>
                <a:cubicBezTo>
                  <a:pt x="4298" y="1428"/>
                  <a:pt x="4657" y="1819"/>
                  <a:pt x="5023" y="2199"/>
                </a:cubicBezTo>
                <a:cubicBezTo>
                  <a:pt x="5405" y="2594"/>
                  <a:pt x="5711" y="3078"/>
                  <a:pt x="6173" y="3387"/>
                </a:cubicBezTo>
                <a:cubicBezTo>
                  <a:pt x="6571" y="3653"/>
                  <a:pt x="6991" y="3895"/>
                  <a:pt x="7439" y="4078"/>
                </a:cubicBezTo>
                <a:cubicBezTo>
                  <a:pt x="7866" y="4252"/>
                  <a:pt x="8333" y="4231"/>
                  <a:pt x="8781" y="4231"/>
                </a:cubicBezTo>
                <a:cubicBezTo>
                  <a:pt x="9232" y="4231"/>
                  <a:pt x="9673" y="4358"/>
                  <a:pt x="10084" y="4538"/>
                </a:cubicBezTo>
                <a:cubicBezTo>
                  <a:pt x="10575" y="4753"/>
                  <a:pt x="10981" y="5114"/>
                  <a:pt x="11388" y="5458"/>
                </a:cubicBezTo>
                <a:cubicBezTo>
                  <a:pt x="11780" y="5789"/>
                  <a:pt x="12096" y="6190"/>
                  <a:pt x="12385" y="6609"/>
                </a:cubicBezTo>
                <a:cubicBezTo>
                  <a:pt x="12621" y="6950"/>
                  <a:pt x="12656" y="7399"/>
                  <a:pt x="12538" y="7797"/>
                </a:cubicBezTo>
                <a:cubicBezTo>
                  <a:pt x="12407" y="8239"/>
                  <a:pt x="12102" y="8628"/>
                  <a:pt x="11695" y="8833"/>
                </a:cubicBezTo>
                <a:cubicBezTo>
                  <a:pt x="11298" y="9033"/>
                  <a:pt x="10895" y="8844"/>
                  <a:pt x="10468" y="8909"/>
                </a:cubicBezTo>
                <a:cubicBezTo>
                  <a:pt x="10048" y="8971"/>
                  <a:pt x="9620" y="8951"/>
                  <a:pt x="9202" y="9024"/>
                </a:cubicBezTo>
                <a:cubicBezTo>
                  <a:pt x="8798" y="9094"/>
                  <a:pt x="8385" y="9158"/>
                  <a:pt x="7975" y="9139"/>
                </a:cubicBezTo>
                <a:cubicBezTo>
                  <a:pt x="7564" y="9120"/>
                  <a:pt x="7159" y="9052"/>
                  <a:pt x="6748" y="9024"/>
                </a:cubicBezTo>
                <a:cubicBezTo>
                  <a:pt x="6360" y="8996"/>
                  <a:pt x="5986" y="8969"/>
                  <a:pt x="5598" y="8948"/>
                </a:cubicBezTo>
                <a:cubicBezTo>
                  <a:pt x="5174" y="8925"/>
                  <a:pt x="4758" y="8912"/>
                  <a:pt x="4333" y="8909"/>
                </a:cubicBezTo>
                <a:cubicBezTo>
                  <a:pt x="3933" y="8905"/>
                  <a:pt x="3530" y="8863"/>
                  <a:pt x="3144" y="8756"/>
                </a:cubicBezTo>
                <a:cubicBezTo>
                  <a:pt x="2758" y="8649"/>
                  <a:pt x="2382" y="8501"/>
                  <a:pt x="1993" y="8411"/>
                </a:cubicBezTo>
                <a:cubicBezTo>
                  <a:pt x="1549" y="8308"/>
                  <a:pt x="1146" y="8055"/>
                  <a:pt x="881" y="7682"/>
                </a:cubicBezTo>
                <a:cubicBezTo>
                  <a:pt x="613" y="7304"/>
                  <a:pt x="169" y="7017"/>
                  <a:pt x="76" y="6532"/>
                </a:cubicBezTo>
                <a:lnTo>
                  <a:pt x="0" y="6417"/>
                </a:lnTo>
                <a:lnTo>
                  <a:pt x="268" y="5573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6" name="Freeform 2"/>
          <p:cNvSpPr>
            <a:spLocks noChangeArrowheads="1"/>
          </p:cNvSpPr>
          <p:nvPr/>
        </p:nvSpPr>
        <p:spPr bwMode="auto">
          <a:xfrm>
            <a:off x="5861207" y="1629567"/>
            <a:ext cx="920449" cy="814783"/>
          </a:xfrm>
          <a:custGeom>
            <a:avLst/>
            <a:gdLst>
              <a:gd name="T0" fmla="*/ 610 w 2819"/>
              <a:gd name="T1" fmla="*/ 780 h 2498"/>
              <a:gd name="T2" fmla="*/ 1466 w 2819"/>
              <a:gd name="T3" fmla="*/ 70 h 2498"/>
              <a:gd name="T4" fmla="*/ 2376 w 2819"/>
              <a:gd name="T5" fmla="*/ 440 h 2498"/>
              <a:gd name="T6" fmla="*/ 2514 w 2819"/>
              <a:gd name="T7" fmla="*/ 1367 h 2498"/>
              <a:gd name="T8" fmla="*/ 1631 w 2819"/>
              <a:gd name="T9" fmla="*/ 1862 h 2498"/>
              <a:gd name="T10" fmla="*/ 776 w 2819"/>
              <a:gd name="T11" fmla="*/ 2171 h 2498"/>
              <a:gd name="T12" fmla="*/ 3 w 2819"/>
              <a:gd name="T13" fmla="*/ 1924 h 2498"/>
              <a:gd name="T14" fmla="*/ 58 w 2819"/>
              <a:gd name="T15" fmla="*/ 1584 h 2498"/>
              <a:gd name="T16" fmla="*/ 197 w 2819"/>
              <a:gd name="T17" fmla="*/ 1244 h 2498"/>
              <a:gd name="T18" fmla="*/ 197 w 2819"/>
              <a:gd name="T19" fmla="*/ 966 h 2498"/>
              <a:gd name="T20" fmla="*/ 610 w 2819"/>
              <a:gd name="T21" fmla="*/ 78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19" h="2498">
                <a:moveTo>
                  <a:pt x="610" y="780"/>
                </a:moveTo>
                <a:cubicBezTo>
                  <a:pt x="821" y="452"/>
                  <a:pt x="1112" y="143"/>
                  <a:pt x="1466" y="70"/>
                </a:cubicBezTo>
                <a:cubicBezTo>
                  <a:pt x="1799" y="0"/>
                  <a:pt x="2069" y="331"/>
                  <a:pt x="2376" y="440"/>
                </a:cubicBezTo>
                <a:cubicBezTo>
                  <a:pt x="2818" y="599"/>
                  <a:pt x="2644" y="1088"/>
                  <a:pt x="2514" y="1367"/>
                </a:cubicBezTo>
                <a:cubicBezTo>
                  <a:pt x="2331" y="1759"/>
                  <a:pt x="1908" y="1644"/>
                  <a:pt x="1631" y="1862"/>
                </a:cubicBezTo>
                <a:cubicBezTo>
                  <a:pt x="1371" y="2068"/>
                  <a:pt x="1063" y="2060"/>
                  <a:pt x="776" y="2171"/>
                </a:cubicBezTo>
                <a:cubicBezTo>
                  <a:pt x="541" y="2261"/>
                  <a:pt x="0" y="2497"/>
                  <a:pt x="3" y="1924"/>
                </a:cubicBezTo>
                <a:lnTo>
                  <a:pt x="58" y="1584"/>
                </a:lnTo>
                <a:lnTo>
                  <a:pt x="197" y="1244"/>
                </a:lnTo>
                <a:lnTo>
                  <a:pt x="197" y="966"/>
                </a:lnTo>
                <a:lnTo>
                  <a:pt x="610" y="780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7" name="Freeform 3"/>
          <p:cNvSpPr>
            <a:spLocks noChangeArrowheads="1"/>
          </p:cNvSpPr>
          <p:nvPr/>
        </p:nvSpPr>
        <p:spPr bwMode="auto">
          <a:xfrm>
            <a:off x="5260537" y="3833513"/>
            <a:ext cx="1205660" cy="885321"/>
          </a:xfrm>
          <a:custGeom>
            <a:avLst/>
            <a:gdLst>
              <a:gd name="T0" fmla="*/ 383 w 3692"/>
              <a:gd name="T1" fmla="*/ 604 h 2712"/>
              <a:gd name="T2" fmla="*/ 1495 w 3692"/>
              <a:gd name="T3" fmla="*/ 259 h 2712"/>
              <a:gd name="T4" fmla="*/ 2799 w 3692"/>
              <a:gd name="T5" fmla="*/ 604 h 2712"/>
              <a:gd name="T6" fmla="*/ 3489 w 3692"/>
              <a:gd name="T7" fmla="*/ 1601 h 2712"/>
              <a:gd name="T8" fmla="*/ 2569 w 3692"/>
              <a:gd name="T9" fmla="*/ 2483 h 2712"/>
              <a:gd name="T10" fmla="*/ 1380 w 3692"/>
              <a:gd name="T11" fmla="*/ 2445 h 2712"/>
              <a:gd name="T12" fmla="*/ 306 w 3692"/>
              <a:gd name="T13" fmla="*/ 1524 h 2712"/>
              <a:gd name="T14" fmla="*/ 0 w 3692"/>
              <a:gd name="T15" fmla="*/ 1141 h 2712"/>
              <a:gd name="T16" fmla="*/ 0 w 3692"/>
              <a:gd name="T17" fmla="*/ 1103 h 2712"/>
              <a:gd name="T18" fmla="*/ 383 w 3692"/>
              <a:gd name="T19" fmla="*/ 604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92" h="2712">
                <a:moveTo>
                  <a:pt x="383" y="604"/>
                </a:moveTo>
                <a:cubicBezTo>
                  <a:pt x="466" y="0"/>
                  <a:pt x="1125" y="230"/>
                  <a:pt x="1495" y="259"/>
                </a:cubicBezTo>
                <a:cubicBezTo>
                  <a:pt x="1949" y="295"/>
                  <a:pt x="2395" y="410"/>
                  <a:pt x="2799" y="604"/>
                </a:cubicBezTo>
                <a:cubicBezTo>
                  <a:pt x="3141" y="768"/>
                  <a:pt x="3691" y="1071"/>
                  <a:pt x="3489" y="1601"/>
                </a:cubicBezTo>
                <a:cubicBezTo>
                  <a:pt x="3331" y="2015"/>
                  <a:pt x="2990" y="2276"/>
                  <a:pt x="2569" y="2483"/>
                </a:cubicBezTo>
                <a:cubicBezTo>
                  <a:pt x="2106" y="2711"/>
                  <a:pt x="1763" y="2513"/>
                  <a:pt x="1380" y="2445"/>
                </a:cubicBezTo>
                <a:cubicBezTo>
                  <a:pt x="823" y="2347"/>
                  <a:pt x="745" y="1748"/>
                  <a:pt x="306" y="1524"/>
                </a:cubicBezTo>
                <a:lnTo>
                  <a:pt x="0" y="1141"/>
                </a:lnTo>
                <a:lnTo>
                  <a:pt x="0" y="1103"/>
                </a:lnTo>
                <a:lnTo>
                  <a:pt x="383" y="604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8" name="Freeform 4"/>
          <p:cNvSpPr>
            <a:spLocks noChangeArrowheads="1"/>
          </p:cNvSpPr>
          <p:nvPr/>
        </p:nvSpPr>
        <p:spPr bwMode="auto">
          <a:xfrm>
            <a:off x="3167558" y="1626688"/>
            <a:ext cx="1133637" cy="1118528"/>
          </a:xfrm>
          <a:custGeom>
            <a:avLst/>
            <a:gdLst>
              <a:gd name="T0" fmla="*/ 751 w 3470"/>
              <a:gd name="T1" fmla="*/ 1071 h 3426"/>
              <a:gd name="T2" fmla="*/ 1804 w 3470"/>
              <a:gd name="T3" fmla="*/ 95 h 3426"/>
              <a:gd name="T4" fmla="*/ 2924 w 3470"/>
              <a:gd name="T5" fmla="*/ 604 h 3426"/>
              <a:gd name="T6" fmla="*/ 3094 w 3470"/>
              <a:gd name="T7" fmla="*/ 1876 h 3426"/>
              <a:gd name="T8" fmla="*/ 2008 w 3470"/>
              <a:gd name="T9" fmla="*/ 2555 h 3426"/>
              <a:gd name="T10" fmla="*/ 955 w 3470"/>
              <a:gd name="T11" fmla="*/ 2978 h 3426"/>
              <a:gd name="T12" fmla="*/ 4 w 3470"/>
              <a:gd name="T13" fmla="*/ 2640 h 3426"/>
              <a:gd name="T14" fmla="*/ 72 w 3470"/>
              <a:gd name="T15" fmla="*/ 2173 h 3426"/>
              <a:gd name="T16" fmla="*/ 242 w 3470"/>
              <a:gd name="T17" fmla="*/ 1707 h 3426"/>
              <a:gd name="T18" fmla="*/ 242 w 3470"/>
              <a:gd name="T19" fmla="*/ 1325 h 3426"/>
              <a:gd name="T20" fmla="*/ 751 w 3470"/>
              <a:gd name="T21" fmla="*/ 1071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0" h="3426">
                <a:moveTo>
                  <a:pt x="751" y="1071"/>
                </a:moveTo>
                <a:cubicBezTo>
                  <a:pt x="1011" y="620"/>
                  <a:pt x="1368" y="196"/>
                  <a:pt x="1804" y="95"/>
                </a:cubicBezTo>
                <a:cubicBezTo>
                  <a:pt x="2215" y="0"/>
                  <a:pt x="2547" y="453"/>
                  <a:pt x="2924" y="604"/>
                </a:cubicBezTo>
                <a:cubicBezTo>
                  <a:pt x="3469" y="821"/>
                  <a:pt x="3255" y="1492"/>
                  <a:pt x="3094" y="1876"/>
                </a:cubicBezTo>
                <a:cubicBezTo>
                  <a:pt x="2870" y="2413"/>
                  <a:pt x="2348" y="2255"/>
                  <a:pt x="2008" y="2555"/>
                </a:cubicBezTo>
                <a:cubicBezTo>
                  <a:pt x="1687" y="2837"/>
                  <a:pt x="1309" y="2827"/>
                  <a:pt x="955" y="2978"/>
                </a:cubicBezTo>
                <a:cubicBezTo>
                  <a:pt x="666" y="3102"/>
                  <a:pt x="0" y="3425"/>
                  <a:pt x="4" y="2640"/>
                </a:cubicBezTo>
                <a:lnTo>
                  <a:pt x="72" y="2173"/>
                </a:lnTo>
                <a:lnTo>
                  <a:pt x="242" y="1707"/>
                </a:lnTo>
                <a:lnTo>
                  <a:pt x="242" y="1325"/>
                </a:lnTo>
                <a:lnTo>
                  <a:pt x="751" y="1071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Probabilistic Setting: Many regions may give the same p(</a:t>
            </a:r>
            <a:r>
              <a:rPr lang="en-US" dirty="0" err="1">
                <a:solidFill>
                  <a:srgbClr val="FF0000"/>
                </a:solidFill>
              </a:rPr>
              <a:t>x|</a:t>
            </a:r>
            <a:r>
              <a:rPr lang="en-US" dirty="0" err="1">
                <a:solidFill>
                  <a:srgbClr val="FF0000"/>
                </a:solidFill>
                <a:cs typeface="Arial" charset="0"/>
              </a:rPr>
              <a:t>θ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) or p(</a:t>
            </a:r>
            <a:r>
              <a:rPr lang="en-US" dirty="0" err="1">
                <a:solidFill>
                  <a:srgbClr val="FF0000"/>
                </a:solidFill>
                <a:cs typeface="Arial" charset="0"/>
              </a:rPr>
              <a:t>x,θ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) 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7140330" y="6053294"/>
            <a:ext cx="446541" cy="56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413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/>
            <a:r>
              <a:rPr lang="en-US" sz="4000">
                <a:cs typeface="Arial" charset="0"/>
              </a:rPr>
              <a:t>θ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48204" y="4780735"/>
            <a:ext cx="3009108" cy="1233691"/>
          </a:xfrm>
          <a:prstGeom prst="rect">
            <a:avLst/>
          </a:prstGeom>
          <a:solidFill>
            <a:srgbClr val="FFFF66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76501" rIns="97967" bIns="57147" anchor="ctr"/>
          <a:lstStyle/>
          <a:p>
            <a:pPr algn="ctr"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</a:tabLst>
            </a:pPr>
            <a:r>
              <a:rPr lang="en-US" sz="2500">
                <a:solidFill>
                  <a:srgbClr val="000000"/>
                </a:solidFill>
              </a:rPr>
              <a:t>How can we find </a:t>
            </a:r>
          </a:p>
          <a:p>
            <a:pPr algn="ctr"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</a:tabLst>
            </a:pPr>
            <a:r>
              <a:rPr lang="en-US" sz="2500">
                <a:solidFill>
                  <a:srgbClr val="000000"/>
                </a:solidFill>
              </a:rPr>
              <a:t>these regions?</a:t>
            </a:r>
          </a:p>
        </p:txBody>
      </p:sp>
    </p:spTree>
    <p:extLst>
      <p:ext uri="{BB962C8B-B14F-4D97-AF65-F5344CB8AC3E}">
        <p14:creationId xmlns:p14="http://schemas.microsoft.com/office/powerpoint/2010/main" val="2238334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F5CBE4-1432-2A4F-82C8-ABE3AF4DC233}" type="slidenum">
              <a:rPr lang="en-US"/>
              <a:pPr/>
              <a:t>57</a:t>
            </a:fld>
            <a:endParaRPr lang="en-US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3600" dirty="0">
                <a:solidFill>
                  <a:srgbClr val="FF0000"/>
                </a:solidFill>
              </a:rPr>
              <a:t>First: This is a real </a:t>
            </a:r>
            <a:r>
              <a:rPr lang="en-US" sz="3600" dirty="0" err="1">
                <a:solidFill>
                  <a:srgbClr val="FF0000"/>
                </a:solidFill>
              </a:rPr>
              <a:t>problem!Nonnegative</a:t>
            </a:r>
            <a:r>
              <a:rPr lang="en-US" sz="3600" dirty="0">
                <a:solidFill>
                  <a:srgbClr val="FF0000"/>
                </a:solidFill>
              </a:rPr>
              <a:t> Matrix Factorization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525935"/>
          </a:xfrm>
          <a:ln/>
        </p:spPr>
        <p:txBody>
          <a:bodyPr>
            <a:normAutofit fontScale="92500" lnSpcReduction="10000"/>
          </a:bodyPr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/>
              <a:t>We have an D by N data matrix X that we wish to approximate with a low rank decomposition</a:t>
            </a:r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/>
              <a:t>where A </a:t>
            </a:r>
            <a:r>
              <a:rPr lang="en-US" dirty="0">
                <a:cs typeface="Arial" charset="0"/>
              </a:rPr>
              <a:t>≥</a:t>
            </a:r>
            <a:r>
              <a:rPr lang="en-US" dirty="0"/>
              <a:t> 0 is a D by K basis matrix and W </a:t>
            </a:r>
            <a:r>
              <a:rPr lang="en-US" dirty="0">
                <a:cs typeface="Arial" charset="0"/>
              </a:rPr>
              <a:t>≥</a:t>
            </a:r>
            <a:r>
              <a:rPr lang="en-US" dirty="0"/>
              <a:t> 0 is an K by N weight matrix.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3190605" y="2774007"/>
            <a:ext cx="2245667" cy="405952"/>
            <a:chOff x="2215" y="1927"/>
            <a:chExt cx="1559" cy="282"/>
          </a:xfrm>
        </p:grpSpPr>
        <p:sp>
          <p:nvSpPr>
            <p:cNvPr id="7172" name="Freeform 4"/>
            <p:cNvSpPr>
              <a:spLocks noChangeArrowheads="1"/>
            </p:cNvSpPr>
            <p:nvPr/>
          </p:nvSpPr>
          <p:spPr bwMode="auto">
            <a:xfrm>
              <a:off x="2215" y="1939"/>
              <a:ext cx="1559" cy="262"/>
            </a:xfrm>
            <a:custGeom>
              <a:avLst/>
              <a:gdLst>
                <a:gd name="T0" fmla="*/ 3437 w 6879"/>
                <a:gd name="T1" fmla="*/ 1157 h 1158"/>
                <a:gd name="T2" fmla="*/ 0 w 6879"/>
                <a:gd name="T3" fmla="*/ 1157 h 1158"/>
                <a:gd name="T4" fmla="*/ 0 w 6879"/>
                <a:gd name="T5" fmla="*/ 0 h 1158"/>
                <a:gd name="T6" fmla="*/ 6878 w 6879"/>
                <a:gd name="T7" fmla="*/ 0 h 1158"/>
                <a:gd name="T8" fmla="*/ 6878 w 6879"/>
                <a:gd name="T9" fmla="*/ 1157 h 1158"/>
                <a:gd name="T10" fmla="*/ 3437 w 6879"/>
                <a:gd name="T11" fmla="*/ 1157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79" h="1158">
                  <a:moveTo>
                    <a:pt x="3437" y="1157"/>
                  </a:moveTo>
                  <a:lnTo>
                    <a:pt x="0" y="1157"/>
                  </a:lnTo>
                  <a:lnTo>
                    <a:pt x="0" y="0"/>
                  </a:lnTo>
                  <a:lnTo>
                    <a:pt x="6878" y="0"/>
                  </a:lnTo>
                  <a:lnTo>
                    <a:pt x="6878" y="1157"/>
                  </a:lnTo>
                  <a:lnTo>
                    <a:pt x="3437" y="11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3" name="Freeform 5"/>
            <p:cNvSpPr>
              <a:spLocks noChangeArrowheads="1"/>
            </p:cNvSpPr>
            <p:nvPr/>
          </p:nvSpPr>
          <p:spPr bwMode="auto">
            <a:xfrm>
              <a:off x="2225" y="1939"/>
              <a:ext cx="316" cy="262"/>
            </a:xfrm>
            <a:custGeom>
              <a:avLst/>
              <a:gdLst>
                <a:gd name="T0" fmla="*/ 778 w 1398"/>
                <a:gd name="T1" fmla="*/ 461 h 1158"/>
                <a:gd name="T2" fmla="*/ 634 w 1398"/>
                <a:gd name="T3" fmla="*/ 125 h 1158"/>
                <a:gd name="T4" fmla="*/ 624 w 1398"/>
                <a:gd name="T5" fmla="*/ 101 h 1158"/>
                <a:gd name="T6" fmla="*/ 725 w 1398"/>
                <a:gd name="T7" fmla="*/ 53 h 1158"/>
                <a:gd name="T8" fmla="*/ 758 w 1398"/>
                <a:gd name="T9" fmla="*/ 19 h 1158"/>
                <a:gd name="T10" fmla="*/ 734 w 1398"/>
                <a:gd name="T11" fmla="*/ 0 h 1158"/>
                <a:gd name="T12" fmla="*/ 518 w 1398"/>
                <a:gd name="T13" fmla="*/ 5 h 1158"/>
                <a:gd name="T14" fmla="*/ 331 w 1398"/>
                <a:gd name="T15" fmla="*/ 0 h 1158"/>
                <a:gd name="T16" fmla="*/ 298 w 1398"/>
                <a:gd name="T17" fmla="*/ 34 h 1158"/>
                <a:gd name="T18" fmla="*/ 341 w 1398"/>
                <a:gd name="T19" fmla="*/ 53 h 1158"/>
                <a:gd name="T20" fmla="*/ 466 w 1398"/>
                <a:gd name="T21" fmla="*/ 106 h 1158"/>
                <a:gd name="T22" fmla="*/ 667 w 1398"/>
                <a:gd name="T23" fmla="*/ 581 h 1158"/>
                <a:gd name="T24" fmla="*/ 307 w 1398"/>
                <a:gd name="T25" fmla="*/ 965 h 1158"/>
                <a:gd name="T26" fmla="*/ 288 w 1398"/>
                <a:gd name="T27" fmla="*/ 984 h 1158"/>
                <a:gd name="T28" fmla="*/ 38 w 1398"/>
                <a:gd name="T29" fmla="*/ 1104 h 1158"/>
                <a:gd name="T30" fmla="*/ 0 w 1398"/>
                <a:gd name="T31" fmla="*/ 1138 h 1158"/>
                <a:gd name="T32" fmla="*/ 24 w 1398"/>
                <a:gd name="T33" fmla="*/ 1157 h 1158"/>
                <a:gd name="T34" fmla="*/ 182 w 1398"/>
                <a:gd name="T35" fmla="*/ 1152 h 1158"/>
                <a:gd name="T36" fmla="*/ 370 w 1398"/>
                <a:gd name="T37" fmla="*/ 1157 h 1158"/>
                <a:gd name="T38" fmla="*/ 403 w 1398"/>
                <a:gd name="T39" fmla="*/ 1123 h 1158"/>
                <a:gd name="T40" fmla="*/ 379 w 1398"/>
                <a:gd name="T41" fmla="*/ 1104 h 1158"/>
                <a:gd name="T42" fmla="*/ 312 w 1398"/>
                <a:gd name="T43" fmla="*/ 1051 h 1158"/>
                <a:gd name="T44" fmla="*/ 360 w 1398"/>
                <a:gd name="T45" fmla="*/ 974 h 1158"/>
                <a:gd name="T46" fmla="*/ 533 w 1398"/>
                <a:gd name="T47" fmla="*/ 792 h 1158"/>
                <a:gd name="T48" fmla="*/ 682 w 1398"/>
                <a:gd name="T49" fmla="*/ 629 h 1158"/>
                <a:gd name="T50" fmla="*/ 854 w 1398"/>
                <a:gd name="T51" fmla="*/ 1032 h 1158"/>
                <a:gd name="T52" fmla="*/ 864 w 1398"/>
                <a:gd name="T53" fmla="*/ 1056 h 1158"/>
                <a:gd name="T54" fmla="*/ 763 w 1398"/>
                <a:gd name="T55" fmla="*/ 1104 h 1158"/>
                <a:gd name="T56" fmla="*/ 730 w 1398"/>
                <a:gd name="T57" fmla="*/ 1138 h 1158"/>
                <a:gd name="T58" fmla="*/ 758 w 1398"/>
                <a:gd name="T59" fmla="*/ 1157 h 1158"/>
                <a:gd name="T60" fmla="*/ 970 w 1398"/>
                <a:gd name="T61" fmla="*/ 1152 h 1158"/>
                <a:gd name="T62" fmla="*/ 1157 w 1398"/>
                <a:gd name="T63" fmla="*/ 1157 h 1158"/>
                <a:gd name="T64" fmla="*/ 1190 w 1398"/>
                <a:gd name="T65" fmla="*/ 1123 h 1158"/>
                <a:gd name="T66" fmla="*/ 1162 w 1398"/>
                <a:gd name="T67" fmla="*/ 1104 h 1158"/>
                <a:gd name="T68" fmla="*/ 1013 w 1398"/>
                <a:gd name="T69" fmla="*/ 1032 h 1158"/>
                <a:gd name="T70" fmla="*/ 797 w 1398"/>
                <a:gd name="T71" fmla="*/ 509 h 1158"/>
                <a:gd name="T72" fmla="*/ 1142 w 1398"/>
                <a:gd name="T73" fmla="*/ 139 h 1158"/>
                <a:gd name="T74" fmla="*/ 1358 w 1398"/>
                <a:gd name="T75" fmla="*/ 53 h 1158"/>
                <a:gd name="T76" fmla="*/ 1397 w 1398"/>
                <a:gd name="T77" fmla="*/ 19 h 1158"/>
                <a:gd name="T78" fmla="*/ 1373 w 1398"/>
                <a:gd name="T79" fmla="*/ 0 h 1158"/>
                <a:gd name="T80" fmla="*/ 1214 w 1398"/>
                <a:gd name="T81" fmla="*/ 5 h 1158"/>
                <a:gd name="T82" fmla="*/ 1027 w 1398"/>
                <a:gd name="T83" fmla="*/ 0 h 1158"/>
                <a:gd name="T84" fmla="*/ 994 w 1398"/>
                <a:gd name="T85" fmla="*/ 34 h 1158"/>
                <a:gd name="T86" fmla="*/ 1013 w 1398"/>
                <a:gd name="T87" fmla="*/ 53 h 1158"/>
                <a:gd name="T88" fmla="*/ 1080 w 1398"/>
                <a:gd name="T89" fmla="*/ 106 h 1158"/>
                <a:gd name="T90" fmla="*/ 1051 w 1398"/>
                <a:gd name="T91" fmla="*/ 168 h 1158"/>
                <a:gd name="T92" fmla="*/ 778 w 1398"/>
                <a:gd name="T93" fmla="*/ 46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98" h="1158">
                  <a:moveTo>
                    <a:pt x="778" y="461"/>
                  </a:moveTo>
                  <a:lnTo>
                    <a:pt x="634" y="125"/>
                  </a:lnTo>
                  <a:cubicBezTo>
                    <a:pt x="629" y="110"/>
                    <a:pt x="624" y="106"/>
                    <a:pt x="624" y="101"/>
                  </a:cubicBezTo>
                  <a:cubicBezTo>
                    <a:pt x="624" y="91"/>
                    <a:pt x="653" y="58"/>
                    <a:pt x="725" y="53"/>
                  </a:cubicBezTo>
                  <a:cubicBezTo>
                    <a:pt x="739" y="53"/>
                    <a:pt x="758" y="48"/>
                    <a:pt x="758" y="19"/>
                  </a:cubicBezTo>
                  <a:cubicBezTo>
                    <a:pt x="758" y="0"/>
                    <a:pt x="739" y="0"/>
                    <a:pt x="734" y="0"/>
                  </a:cubicBezTo>
                  <a:cubicBezTo>
                    <a:pt x="662" y="0"/>
                    <a:pt x="590" y="5"/>
                    <a:pt x="518" y="5"/>
                  </a:cubicBezTo>
                  <a:cubicBezTo>
                    <a:pt x="475" y="5"/>
                    <a:pt x="374" y="0"/>
                    <a:pt x="331" y="0"/>
                  </a:cubicBezTo>
                  <a:cubicBezTo>
                    <a:pt x="322" y="0"/>
                    <a:pt x="298" y="0"/>
                    <a:pt x="298" y="34"/>
                  </a:cubicBezTo>
                  <a:cubicBezTo>
                    <a:pt x="298" y="53"/>
                    <a:pt x="317" y="53"/>
                    <a:pt x="341" y="53"/>
                  </a:cubicBezTo>
                  <a:cubicBezTo>
                    <a:pt x="442" y="53"/>
                    <a:pt x="451" y="67"/>
                    <a:pt x="466" y="106"/>
                  </a:cubicBezTo>
                  <a:lnTo>
                    <a:pt x="667" y="581"/>
                  </a:lnTo>
                  <a:lnTo>
                    <a:pt x="307" y="965"/>
                  </a:lnTo>
                  <a:lnTo>
                    <a:pt x="288" y="984"/>
                  </a:lnTo>
                  <a:cubicBezTo>
                    <a:pt x="202" y="1070"/>
                    <a:pt x="125" y="1099"/>
                    <a:pt x="38" y="1104"/>
                  </a:cubicBezTo>
                  <a:cubicBezTo>
                    <a:pt x="14" y="1104"/>
                    <a:pt x="0" y="1104"/>
                    <a:pt x="0" y="1138"/>
                  </a:cubicBezTo>
                  <a:cubicBezTo>
                    <a:pt x="0" y="1142"/>
                    <a:pt x="0" y="1157"/>
                    <a:pt x="24" y="1157"/>
                  </a:cubicBezTo>
                  <a:cubicBezTo>
                    <a:pt x="72" y="1157"/>
                    <a:pt x="130" y="1152"/>
                    <a:pt x="182" y="1152"/>
                  </a:cubicBezTo>
                  <a:cubicBezTo>
                    <a:pt x="245" y="1152"/>
                    <a:pt x="312" y="1157"/>
                    <a:pt x="370" y="1157"/>
                  </a:cubicBezTo>
                  <a:cubicBezTo>
                    <a:pt x="379" y="1157"/>
                    <a:pt x="403" y="1157"/>
                    <a:pt x="403" y="1123"/>
                  </a:cubicBezTo>
                  <a:cubicBezTo>
                    <a:pt x="403" y="1104"/>
                    <a:pt x="384" y="1104"/>
                    <a:pt x="379" y="1104"/>
                  </a:cubicBezTo>
                  <a:cubicBezTo>
                    <a:pt x="365" y="1104"/>
                    <a:pt x="312" y="1099"/>
                    <a:pt x="312" y="1051"/>
                  </a:cubicBezTo>
                  <a:cubicBezTo>
                    <a:pt x="312" y="1027"/>
                    <a:pt x="341" y="998"/>
                    <a:pt x="360" y="974"/>
                  </a:cubicBezTo>
                  <a:lnTo>
                    <a:pt x="533" y="792"/>
                  </a:lnTo>
                  <a:lnTo>
                    <a:pt x="682" y="629"/>
                  </a:lnTo>
                  <a:lnTo>
                    <a:pt x="854" y="1032"/>
                  </a:lnTo>
                  <a:cubicBezTo>
                    <a:pt x="864" y="1051"/>
                    <a:pt x="864" y="1051"/>
                    <a:pt x="864" y="1056"/>
                  </a:cubicBezTo>
                  <a:cubicBezTo>
                    <a:pt x="864" y="1070"/>
                    <a:pt x="830" y="1099"/>
                    <a:pt x="763" y="1104"/>
                  </a:cubicBezTo>
                  <a:cubicBezTo>
                    <a:pt x="749" y="1104"/>
                    <a:pt x="730" y="1109"/>
                    <a:pt x="730" y="1138"/>
                  </a:cubicBezTo>
                  <a:cubicBezTo>
                    <a:pt x="730" y="1157"/>
                    <a:pt x="749" y="1157"/>
                    <a:pt x="758" y="1157"/>
                  </a:cubicBezTo>
                  <a:cubicBezTo>
                    <a:pt x="806" y="1157"/>
                    <a:pt x="922" y="1152"/>
                    <a:pt x="970" y="1152"/>
                  </a:cubicBezTo>
                  <a:cubicBezTo>
                    <a:pt x="1013" y="1152"/>
                    <a:pt x="1114" y="1157"/>
                    <a:pt x="1157" y="1157"/>
                  </a:cubicBezTo>
                  <a:cubicBezTo>
                    <a:pt x="1171" y="1157"/>
                    <a:pt x="1190" y="1157"/>
                    <a:pt x="1190" y="1123"/>
                  </a:cubicBezTo>
                  <a:cubicBezTo>
                    <a:pt x="1190" y="1104"/>
                    <a:pt x="1171" y="1104"/>
                    <a:pt x="1162" y="1104"/>
                  </a:cubicBezTo>
                  <a:cubicBezTo>
                    <a:pt x="1046" y="1104"/>
                    <a:pt x="1042" y="1099"/>
                    <a:pt x="1013" y="1032"/>
                  </a:cubicBezTo>
                  <a:cubicBezTo>
                    <a:pt x="946" y="874"/>
                    <a:pt x="835" y="610"/>
                    <a:pt x="797" y="509"/>
                  </a:cubicBezTo>
                  <a:cubicBezTo>
                    <a:pt x="912" y="389"/>
                    <a:pt x="1090" y="187"/>
                    <a:pt x="1142" y="139"/>
                  </a:cubicBezTo>
                  <a:cubicBezTo>
                    <a:pt x="1190" y="96"/>
                    <a:pt x="1258" y="58"/>
                    <a:pt x="1358" y="53"/>
                  </a:cubicBezTo>
                  <a:cubicBezTo>
                    <a:pt x="1378" y="53"/>
                    <a:pt x="1397" y="53"/>
                    <a:pt x="1397" y="19"/>
                  </a:cubicBezTo>
                  <a:cubicBezTo>
                    <a:pt x="1397" y="19"/>
                    <a:pt x="1397" y="0"/>
                    <a:pt x="1373" y="0"/>
                  </a:cubicBezTo>
                  <a:cubicBezTo>
                    <a:pt x="1320" y="0"/>
                    <a:pt x="1267" y="5"/>
                    <a:pt x="1214" y="5"/>
                  </a:cubicBezTo>
                  <a:cubicBezTo>
                    <a:pt x="1152" y="5"/>
                    <a:pt x="1085" y="0"/>
                    <a:pt x="1027" y="0"/>
                  </a:cubicBezTo>
                  <a:cubicBezTo>
                    <a:pt x="1018" y="0"/>
                    <a:pt x="994" y="0"/>
                    <a:pt x="994" y="34"/>
                  </a:cubicBezTo>
                  <a:cubicBezTo>
                    <a:pt x="994" y="48"/>
                    <a:pt x="1003" y="53"/>
                    <a:pt x="1013" y="53"/>
                  </a:cubicBezTo>
                  <a:cubicBezTo>
                    <a:pt x="1027" y="53"/>
                    <a:pt x="1080" y="58"/>
                    <a:pt x="1080" y="106"/>
                  </a:cubicBezTo>
                  <a:cubicBezTo>
                    <a:pt x="1080" y="130"/>
                    <a:pt x="1061" y="149"/>
                    <a:pt x="1051" y="168"/>
                  </a:cubicBezTo>
                  <a:lnTo>
                    <a:pt x="778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4" name="Freeform 6"/>
            <p:cNvSpPr>
              <a:spLocks noChangeArrowheads="1"/>
            </p:cNvSpPr>
            <p:nvPr/>
          </p:nvSpPr>
          <p:spPr bwMode="auto">
            <a:xfrm>
              <a:off x="2690" y="2015"/>
              <a:ext cx="255" cy="164"/>
            </a:xfrm>
            <a:custGeom>
              <a:avLst/>
              <a:gdLst>
                <a:gd name="T0" fmla="*/ 1128 w 1129"/>
                <a:gd name="T1" fmla="*/ 53 h 726"/>
                <a:gd name="T2" fmla="*/ 1104 w 1129"/>
                <a:gd name="T3" fmla="*/ 0 h 726"/>
                <a:gd name="T4" fmla="*/ 1085 w 1129"/>
                <a:gd name="T5" fmla="*/ 48 h 726"/>
                <a:gd name="T6" fmla="*/ 845 w 1129"/>
                <a:gd name="T7" fmla="*/ 235 h 726"/>
                <a:gd name="T8" fmla="*/ 576 w 1129"/>
                <a:gd name="T9" fmla="*/ 120 h 726"/>
                <a:gd name="T10" fmla="*/ 283 w 1129"/>
                <a:gd name="T11" fmla="*/ 0 h 726"/>
                <a:gd name="T12" fmla="*/ 0 w 1129"/>
                <a:gd name="T13" fmla="*/ 278 h 726"/>
                <a:gd name="T14" fmla="*/ 24 w 1129"/>
                <a:gd name="T15" fmla="*/ 326 h 726"/>
                <a:gd name="T16" fmla="*/ 48 w 1129"/>
                <a:gd name="T17" fmla="*/ 288 h 726"/>
                <a:gd name="T18" fmla="*/ 283 w 1129"/>
                <a:gd name="T19" fmla="*/ 96 h 726"/>
                <a:gd name="T20" fmla="*/ 552 w 1129"/>
                <a:gd name="T21" fmla="*/ 206 h 726"/>
                <a:gd name="T22" fmla="*/ 845 w 1129"/>
                <a:gd name="T23" fmla="*/ 331 h 726"/>
                <a:gd name="T24" fmla="*/ 1128 w 1129"/>
                <a:gd name="T25" fmla="*/ 53 h 726"/>
                <a:gd name="T26" fmla="*/ 1128 w 1129"/>
                <a:gd name="T27" fmla="*/ 451 h 726"/>
                <a:gd name="T28" fmla="*/ 1104 w 1129"/>
                <a:gd name="T29" fmla="*/ 398 h 726"/>
                <a:gd name="T30" fmla="*/ 1085 w 1129"/>
                <a:gd name="T31" fmla="*/ 442 h 726"/>
                <a:gd name="T32" fmla="*/ 845 w 1129"/>
                <a:gd name="T33" fmla="*/ 629 h 726"/>
                <a:gd name="T34" fmla="*/ 576 w 1129"/>
                <a:gd name="T35" fmla="*/ 518 h 726"/>
                <a:gd name="T36" fmla="*/ 283 w 1129"/>
                <a:gd name="T37" fmla="*/ 394 h 726"/>
                <a:gd name="T38" fmla="*/ 0 w 1129"/>
                <a:gd name="T39" fmla="*/ 672 h 726"/>
                <a:gd name="T40" fmla="*/ 24 w 1129"/>
                <a:gd name="T41" fmla="*/ 725 h 726"/>
                <a:gd name="T42" fmla="*/ 48 w 1129"/>
                <a:gd name="T43" fmla="*/ 686 h 726"/>
                <a:gd name="T44" fmla="*/ 283 w 1129"/>
                <a:gd name="T45" fmla="*/ 490 h 726"/>
                <a:gd name="T46" fmla="*/ 552 w 1129"/>
                <a:gd name="T47" fmla="*/ 605 h 726"/>
                <a:gd name="T48" fmla="*/ 845 w 1129"/>
                <a:gd name="T49" fmla="*/ 725 h 726"/>
                <a:gd name="T50" fmla="*/ 1128 w 1129"/>
                <a:gd name="T51" fmla="*/ 451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9" h="726">
                  <a:moveTo>
                    <a:pt x="1128" y="53"/>
                  </a:moveTo>
                  <a:cubicBezTo>
                    <a:pt x="1128" y="19"/>
                    <a:pt x="1118" y="0"/>
                    <a:pt x="1104" y="0"/>
                  </a:cubicBezTo>
                  <a:cubicBezTo>
                    <a:pt x="1099" y="0"/>
                    <a:pt x="1085" y="10"/>
                    <a:pt x="1085" y="48"/>
                  </a:cubicBezTo>
                  <a:cubicBezTo>
                    <a:pt x="1075" y="163"/>
                    <a:pt x="955" y="235"/>
                    <a:pt x="845" y="235"/>
                  </a:cubicBezTo>
                  <a:cubicBezTo>
                    <a:pt x="749" y="235"/>
                    <a:pt x="662" y="182"/>
                    <a:pt x="576" y="120"/>
                  </a:cubicBezTo>
                  <a:cubicBezTo>
                    <a:pt x="485" y="62"/>
                    <a:pt x="394" y="0"/>
                    <a:pt x="283" y="0"/>
                  </a:cubicBezTo>
                  <a:cubicBezTo>
                    <a:pt x="125" y="0"/>
                    <a:pt x="0" y="120"/>
                    <a:pt x="0" y="278"/>
                  </a:cubicBezTo>
                  <a:cubicBezTo>
                    <a:pt x="0" y="312"/>
                    <a:pt x="14" y="326"/>
                    <a:pt x="24" y="326"/>
                  </a:cubicBezTo>
                  <a:cubicBezTo>
                    <a:pt x="38" y="326"/>
                    <a:pt x="48" y="298"/>
                    <a:pt x="48" y="288"/>
                  </a:cubicBezTo>
                  <a:cubicBezTo>
                    <a:pt x="58" y="144"/>
                    <a:pt x="197" y="96"/>
                    <a:pt x="283" y="96"/>
                  </a:cubicBezTo>
                  <a:cubicBezTo>
                    <a:pt x="379" y="96"/>
                    <a:pt x="466" y="149"/>
                    <a:pt x="552" y="206"/>
                  </a:cubicBezTo>
                  <a:cubicBezTo>
                    <a:pt x="643" y="269"/>
                    <a:pt x="739" y="331"/>
                    <a:pt x="845" y="331"/>
                  </a:cubicBezTo>
                  <a:cubicBezTo>
                    <a:pt x="1003" y="331"/>
                    <a:pt x="1128" y="211"/>
                    <a:pt x="1128" y="53"/>
                  </a:cubicBezTo>
                  <a:close/>
                  <a:moveTo>
                    <a:pt x="1128" y="451"/>
                  </a:moveTo>
                  <a:cubicBezTo>
                    <a:pt x="1128" y="398"/>
                    <a:pt x="1109" y="398"/>
                    <a:pt x="1104" y="398"/>
                  </a:cubicBezTo>
                  <a:cubicBezTo>
                    <a:pt x="1099" y="398"/>
                    <a:pt x="1085" y="408"/>
                    <a:pt x="1085" y="442"/>
                  </a:cubicBezTo>
                  <a:cubicBezTo>
                    <a:pt x="1075" y="562"/>
                    <a:pt x="955" y="629"/>
                    <a:pt x="845" y="629"/>
                  </a:cubicBezTo>
                  <a:cubicBezTo>
                    <a:pt x="749" y="629"/>
                    <a:pt x="662" y="576"/>
                    <a:pt x="576" y="518"/>
                  </a:cubicBezTo>
                  <a:cubicBezTo>
                    <a:pt x="485" y="456"/>
                    <a:pt x="394" y="394"/>
                    <a:pt x="283" y="394"/>
                  </a:cubicBezTo>
                  <a:cubicBezTo>
                    <a:pt x="125" y="394"/>
                    <a:pt x="0" y="518"/>
                    <a:pt x="0" y="672"/>
                  </a:cubicBezTo>
                  <a:cubicBezTo>
                    <a:pt x="0" y="710"/>
                    <a:pt x="14" y="725"/>
                    <a:pt x="24" y="725"/>
                  </a:cubicBezTo>
                  <a:cubicBezTo>
                    <a:pt x="38" y="725"/>
                    <a:pt x="48" y="691"/>
                    <a:pt x="48" y="686"/>
                  </a:cubicBezTo>
                  <a:cubicBezTo>
                    <a:pt x="58" y="542"/>
                    <a:pt x="197" y="490"/>
                    <a:pt x="283" y="490"/>
                  </a:cubicBezTo>
                  <a:cubicBezTo>
                    <a:pt x="379" y="490"/>
                    <a:pt x="466" y="542"/>
                    <a:pt x="552" y="605"/>
                  </a:cubicBezTo>
                  <a:cubicBezTo>
                    <a:pt x="643" y="662"/>
                    <a:pt x="739" y="725"/>
                    <a:pt x="845" y="725"/>
                  </a:cubicBezTo>
                  <a:cubicBezTo>
                    <a:pt x="1008" y="725"/>
                    <a:pt x="1128" y="600"/>
                    <a:pt x="1128" y="4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Freeform 7"/>
            <p:cNvSpPr>
              <a:spLocks noChangeArrowheads="1"/>
            </p:cNvSpPr>
            <p:nvPr/>
          </p:nvSpPr>
          <p:spPr bwMode="auto">
            <a:xfrm>
              <a:off x="3086" y="1927"/>
              <a:ext cx="263" cy="275"/>
            </a:xfrm>
            <a:custGeom>
              <a:avLst/>
              <a:gdLst>
                <a:gd name="T0" fmla="*/ 245 w 1163"/>
                <a:gd name="T1" fmla="*/ 1018 h 1215"/>
                <a:gd name="T2" fmla="*/ 34 w 1163"/>
                <a:gd name="T3" fmla="*/ 1162 h 1215"/>
                <a:gd name="T4" fmla="*/ 0 w 1163"/>
                <a:gd name="T5" fmla="*/ 1195 h 1215"/>
                <a:gd name="T6" fmla="*/ 24 w 1163"/>
                <a:gd name="T7" fmla="*/ 1214 h 1215"/>
                <a:gd name="T8" fmla="*/ 168 w 1163"/>
                <a:gd name="T9" fmla="*/ 1210 h 1215"/>
                <a:gd name="T10" fmla="*/ 336 w 1163"/>
                <a:gd name="T11" fmla="*/ 1214 h 1215"/>
                <a:gd name="T12" fmla="*/ 370 w 1163"/>
                <a:gd name="T13" fmla="*/ 1181 h 1215"/>
                <a:gd name="T14" fmla="*/ 341 w 1163"/>
                <a:gd name="T15" fmla="*/ 1162 h 1215"/>
                <a:gd name="T16" fmla="*/ 264 w 1163"/>
                <a:gd name="T17" fmla="*/ 1099 h 1215"/>
                <a:gd name="T18" fmla="*/ 288 w 1163"/>
                <a:gd name="T19" fmla="*/ 1037 h 1215"/>
                <a:gd name="T20" fmla="*/ 413 w 1163"/>
                <a:gd name="T21" fmla="*/ 821 h 1215"/>
                <a:gd name="T22" fmla="*/ 840 w 1163"/>
                <a:gd name="T23" fmla="*/ 821 h 1215"/>
                <a:gd name="T24" fmla="*/ 869 w 1163"/>
                <a:gd name="T25" fmla="*/ 1104 h 1215"/>
                <a:gd name="T26" fmla="*/ 744 w 1163"/>
                <a:gd name="T27" fmla="*/ 1162 h 1215"/>
                <a:gd name="T28" fmla="*/ 706 w 1163"/>
                <a:gd name="T29" fmla="*/ 1195 h 1215"/>
                <a:gd name="T30" fmla="*/ 730 w 1163"/>
                <a:gd name="T31" fmla="*/ 1214 h 1215"/>
                <a:gd name="T32" fmla="*/ 941 w 1163"/>
                <a:gd name="T33" fmla="*/ 1210 h 1215"/>
                <a:gd name="T34" fmla="*/ 1133 w 1163"/>
                <a:gd name="T35" fmla="*/ 1214 h 1215"/>
                <a:gd name="T36" fmla="*/ 1162 w 1163"/>
                <a:gd name="T37" fmla="*/ 1181 h 1215"/>
                <a:gd name="T38" fmla="*/ 1123 w 1163"/>
                <a:gd name="T39" fmla="*/ 1162 h 1215"/>
                <a:gd name="T40" fmla="*/ 1013 w 1163"/>
                <a:gd name="T41" fmla="*/ 1099 h 1215"/>
                <a:gd name="T42" fmla="*/ 912 w 1163"/>
                <a:gd name="T43" fmla="*/ 38 h 1215"/>
                <a:gd name="T44" fmla="*/ 878 w 1163"/>
                <a:gd name="T45" fmla="*/ 0 h 1215"/>
                <a:gd name="T46" fmla="*/ 835 w 1163"/>
                <a:gd name="T47" fmla="*/ 29 h 1215"/>
                <a:gd name="T48" fmla="*/ 245 w 1163"/>
                <a:gd name="T49" fmla="*/ 1018 h 1215"/>
                <a:gd name="T50" fmla="*/ 446 w 1163"/>
                <a:gd name="T51" fmla="*/ 768 h 1215"/>
                <a:gd name="T52" fmla="*/ 782 w 1163"/>
                <a:gd name="T53" fmla="*/ 211 h 1215"/>
                <a:gd name="T54" fmla="*/ 835 w 1163"/>
                <a:gd name="T55" fmla="*/ 768 h 1215"/>
                <a:gd name="T56" fmla="*/ 446 w 1163"/>
                <a:gd name="T57" fmla="*/ 768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3" h="1215">
                  <a:moveTo>
                    <a:pt x="245" y="1018"/>
                  </a:moveTo>
                  <a:cubicBezTo>
                    <a:pt x="178" y="1133"/>
                    <a:pt x="110" y="1157"/>
                    <a:pt x="34" y="1162"/>
                  </a:cubicBezTo>
                  <a:cubicBezTo>
                    <a:pt x="14" y="1162"/>
                    <a:pt x="0" y="1162"/>
                    <a:pt x="0" y="1195"/>
                  </a:cubicBezTo>
                  <a:cubicBezTo>
                    <a:pt x="0" y="1205"/>
                    <a:pt x="10" y="1214"/>
                    <a:pt x="24" y="1214"/>
                  </a:cubicBezTo>
                  <a:cubicBezTo>
                    <a:pt x="67" y="1214"/>
                    <a:pt x="120" y="1210"/>
                    <a:pt x="168" y="1210"/>
                  </a:cubicBezTo>
                  <a:cubicBezTo>
                    <a:pt x="226" y="1210"/>
                    <a:pt x="283" y="1214"/>
                    <a:pt x="336" y="1214"/>
                  </a:cubicBezTo>
                  <a:cubicBezTo>
                    <a:pt x="346" y="1214"/>
                    <a:pt x="370" y="1214"/>
                    <a:pt x="370" y="1181"/>
                  </a:cubicBezTo>
                  <a:cubicBezTo>
                    <a:pt x="370" y="1162"/>
                    <a:pt x="355" y="1162"/>
                    <a:pt x="341" y="1162"/>
                  </a:cubicBezTo>
                  <a:cubicBezTo>
                    <a:pt x="302" y="1157"/>
                    <a:pt x="264" y="1142"/>
                    <a:pt x="264" y="1099"/>
                  </a:cubicBezTo>
                  <a:cubicBezTo>
                    <a:pt x="264" y="1080"/>
                    <a:pt x="274" y="1061"/>
                    <a:pt x="288" y="1037"/>
                  </a:cubicBezTo>
                  <a:lnTo>
                    <a:pt x="413" y="821"/>
                  </a:lnTo>
                  <a:lnTo>
                    <a:pt x="840" y="821"/>
                  </a:lnTo>
                  <a:cubicBezTo>
                    <a:pt x="845" y="859"/>
                    <a:pt x="869" y="1090"/>
                    <a:pt x="869" y="1104"/>
                  </a:cubicBezTo>
                  <a:cubicBezTo>
                    <a:pt x="869" y="1157"/>
                    <a:pt x="778" y="1162"/>
                    <a:pt x="744" y="1162"/>
                  </a:cubicBezTo>
                  <a:cubicBezTo>
                    <a:pt x="720" y="1162"/>
                    <a:pt x="706" y="1162"/>
                    <a:pt x="706" y="1195"/>
                  </a:cubicBezTo>
                  <a:cubicBezTo>
                    <a:pt x="706" y="1214"/>
                    <a:pt x="725" y="1214"/>
                    <a:pt x="730" y="1214"/>
                  </a:cubicBezTo>
                  <a:cubicBezTo>
                    <a:pt x="797" y="1214"/>
                    <a:pt x="869" y="1210"/>
                    <a:pt x="941" y="1210"/>
                  </a:cubicBezTo>
                  <a:cubicBezTo>
                    <a:pt x="984" y="1210"/>
                    <a:pt x="1090" y="1214"/>
                    <a:pt x="1133" y="1214"/>
                  </a:cubicBezTo>
                  <a:cubicBezTo>
                    <a:pt x="1142" y="1214"/>
                    <a:pt x="1162" y="1214"/>
                    <a:pt x="1162" y="1181"/>
                  </a:cubicBezTo>
                  <a:cubicBezTo>
                    <a:pt x="1162" y="1162"/>
                    <a:pt x="1147" y="1162"/>
                    <a:pt x="1123" y="1162"/>
                  </a:cubicBezTo>
                  <a:cubicBezTo>
                    <a:pt x="1018" y="1162"/>
                    <a:pt x="1018" y="1147"/>
                    <a:pt x="1013" y="1099"/>
                  </a:cubicBezTo>
                  <a:lnTo>
                    <a:pt x="912" y="38"/>
                  </a:lnTo>
                  <a:cubicBezTo>
                    <a:pt x="907" y="5"/>
                    <a:pt x="907" y="0"/>
                    <a:pt x="878" y="0"/>
                  </a:cubicBezTo>
                  <a:cubicBezTo>
                    <a:pt x="850" y="0"/>
                    <a:pt x="845" y="10"/>
                    <a:pt x="835" y="29"/>
                  </a:cubicBezTo>
                  <a:lnTo>
                    <a:pt x="245" y="1018"/>
                  </a:lnTo>
                  <a:close/>
                  <a:moveTo>
                    <a:pt x="446" y="768"/>
                  </a:moveTo>
                  <a:lnTo>
                    <a:pt x="782" y="211"/>
                  </a:lnTo>
                  <a:lnTo>
                    <a:pt x="835" y="768"/>
                  </a:lnTo>
                  <a:lnTo>
                    <a:pt x="446" y="76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6" name="Freeform 8"/>
            <p:cNvSpPr>
              <a:spLocks noChangeArrowheads="1"/>
            </p:cNvSpPr>
            <p:nvPr/>
          </p:nvSpPr>
          <p:spPr bwMode="auto">
            <a:xfrm>
              <a:off x="3380" y="1939"/>
              <a:ext cx="380" cy="270"/>
            </a:xfrm>
            <a:custGeom>
              <a:avLst/>
              <a:gdLst>
                <a:gd name="T0" fmla="*/ 1459 w 1681"/>
                <a:gd name="T1" fmla="*/ 197 h 1196"/>
                <a:gd name="T2" fmla="*/ 1646 w 1681"/>
                <a:gd name="T3" fmla="*/ 53 h 1196"/>
                <a:gd name="T4" fmla="*/ 1680 w 1681"/>
                <a:gd name="T5" fmla="*/ 19 h 1196"/>
                <a:gd name="T6" fmla="*/ 1661 w 1681"/>
                <a:gd name="T7" fmla="*/ 0 h 1196"/>
                <a:gd name="T8" fmla="*/ 1531 w 1681"/>
                <a:gd name="T9" fmla="*/ 5 h 1196"/>
                <a:gd name="T10" fmla="*/ 1354 w 1681"/>
                <a:gd name="T11" fmla="*/ 0 h 1196"/>
                <a:gd name="T12" fmla="*/ 1320 w 1681"/>
                <a:gd name="T13" fmla="*/ 34 h 1196"/>
                <a:gd name="T14" fmla="*/ 1349 w 1681"/>
                <a:gd name="T15" fmla="*/ 53 h 1196"/>
                <a:gd name="T16" fmla="*/ 1445 w 1681"/>
                <a:gd name="T17" fmla="*/ 120 h 1196"/>
                <a:gd name="T18" fmla="*/ 1426 w 1681"/>
                <a:gd name="T19" fmla="*/ 173 h 1196"/>
                <a:gd name="T20" fmla="*/ 970 w 1681"/>
                <a:gd name="T21" fmla="*/ 974 h 1196"/>
                <a:gd name="T22" fmla="*/ 907 w 1681"/>
                <a:gd name="T23" fmla="*/ 134 h 1196"/>
                <a:gd name="T24" fmla="*/ 1022 w 1681"/>
                <a:gd name="T25" fmla="*/ 53 h 1196"/>
                <a:gd name="T26" fmla="*/ 1070 w 1681"/>
                <a:gd name="T27" fmla="*/ 19 h 1196"/>
                <a:gd name="T28" fmla="*/ 1042 w 1681"/>
                <a:gd name="T29" fmla="*/ 0 h 1196"/>
                <a:gd name="T30" fmla="*/ 835 w 1681"/>
                <a:gd name="T31" fmla="*/ 5 h 1196"/>
                <a:gd name="T32" fmla="*/ 658 w 1681"/>
                <a:gd name="T33" fmla="*/ 0 h 1196"/>
                <a:gd name="T34" fmla="*/ 629 w 1681"/>
                <a:gd name="T35" fmla="*/ 34 h 1196"/>
                <a:gd name="T36" fmla="*/ 667 w 1681"/>
                <a:gd name="T37" fmla="*/ 53 h 1196"/>
                <a:gd name="T38" fmla="*/ 758 w 1681"/>
                <a:gd name="T39" fmla="*/ 96 h 1196"/>
                <a:gd name="T40" fmla="*/ 768 w 1681"/>
                <a:gd name="T41" fmla="*/ 226 h 1196"/>
                <a:gd name="T42" fmla="*/ 341 w 1681"/>
                <a:gd name="T43" fmla="*/ 974 h 1196"/>
                <a:gd name="T44" fmla="*/ 274 w 1681"/>
                <a:gd name="T45" fmla="*/ 115 h 1196"/>
                <a:gd name="T46" fmla="*/ 403 w 1681"/>
                <a:gd name="T47" fmla="*/ 53 h 1196"/>
                <a:gd name="T48" fmla="*/ 442 w 1681"/>
                <a:gd name="T49" fmla="*/ 19 h 1196"/>
                <a:gd name="T50" fmla="*/ 418 w 1681"/>
                <a:gd name="T51" fmla="*/ 0 h 1196"/>
                <a:gd name="T52" fmla="*/ 206 w 1681"/>
                <a:gd name="T53" fmla="*/ 5 h 1196"/>
                <a:gd name="T54" fmla="*/ 29 w 1681"/>
                <a:gd name="T55" fmla="*/ 0 h 1196"/>
                <a:gd name="T56" fmla="*/ 0 w 1681"/>
                <a:gd name="T57" fmla="*/ 34 h 1196"/>
                <a:gd name="T58" fmla="*/ 43 w 1681"/>
                <a:gd name="T59" fmla="*/ 53 h 1196"/>
                <a:gd name="T60" fmla="*/ 130 w 1681"/>
                <a:gd name="T61" fmla="*/ 115 h 1196"/>
                <a:gd name="T62" fmla="*/ 206 w 1681"/>
                <a:gd name="T63" fmla="*/ 1152 h 1196"/>
                <a:gd name="T64" fmla="*/ 235 w 1681"/>
                <a:gd name="T65" fmla="*/ 1195 h 1196"/>
                <a:gd name="T66" fmla="*/ 274 w 1681"/>
                <a:gd name="T67" fmla="*/ 1157 h 1196"/>
                <a:gd name="T68" fmla="*/ 773 w 1681"/>
                <a:gd name="T69" fmla="*/ 293 h 1196"/>
                <a:gd name="T70" fmla="*/ 835 w 1681"/>
                <a:gd name="T71" fmla="*/ 1152 h 1196"/>
                <a:gd name="T72" fmla="*/ 864 w 1681"/>
                <a:gd name="T73" fmla="*/ 1195 h 1196"/>
                <a:gd name="T74" fmla="*/ 902 w 1681"/>
                <a:gd name="T75" fmla="*/ 1162 h 1196"/>
                <a:gd name="T76" fmla="*/ 1459 w 1681"/>
                <a:gd name="T77" fmla="*/ 197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81" h="1196">
                  <a:moveTo>
                    <a:pt x="1459" y="197"/>
                  </a:moveTo>
                  <a:cubicBezTo>
                    <a:pt x="1502" y="120"/>
                    <a:pt x="1541" y="62"/>
                    <a:pt x="1646" y="53"/>
                  </a:cubicBezTo>
                  <a:cubicBezTo>
                    <a:pt x="1661" y="53"/>
                    <a:pt x="1680" y="53"/>
                    <a:pt x="1680" y="19"/>
                  </a:cubicBezTo>
                  <a:cubicBezTo>
                    <a:pt x="1680" y="10"/>
                    <a:pt x="1675" y="0"/>
                    <a:pt x="1661" y="0"/>
                  </a:cubicBezTo>
                  <a:cubicBezTo>
                    <a:pt x="1618" y="0"/>
                    <a:pt x="1570" y="5"/>
                    <a:pt x="1531" y="5"/>
                  </a:cubicBezTo>
                  <a:cubicBezTo>
                    <a:pt x="1474" y="5"/>
                    <a:pt x="1411" y="0"/>
                    <a:pt x="1354" y="0"/>
                  </a:cubicBezTo>
                  <a:cubicBezTo>
                    <a:pt x="1344" y="0"/>
                    <a:pt x="1320" y="0"/>
                    <a:pt x="1320" y="34"/>
                  </a:cubicBezTo>
                  <a:cubicBezTo>
                    <a:pt x="1320" y="53"/>
                    <a:pt x="1334" y="53"/>
                    <a:pt x="1349" y="53"/>
                  </a:cubicBezTo>
                  <a:cubicBezTo>
                    <a:pt x="1387" y="53"/>
                    <a:pt x="1445" y="67"/>
                    <a:pt x="1445" y="120"/>
                  </a:cubicBezTo>
                  <a:cubicBezTo>
                    <a:pt x="1445" y="139"/>
                    <a:pt x="1440" y="149"/>
                    <a:pt x="1426" y="173"/>
                  </a:cubicBezTo>
                  <a:lnTo>
                    <a:pt x="970" y="974"/>
                  </a:lnTo>
                  <a:lnTo>
                    <a:pt x="907" y="134"/>
                  </a:lnTo>
                  <a:cubicBezTo>
                    <a:pt x="902" y="96"/>
                    <a:pt x="902" y="53"/>
                    <a:pt x="1022" y="53"/>
                  </a:cubicBezTo>
                  <a:cubicBezTo>
                    <a:pt x="1051" y="53"/>
                    <a:pt x="1070" y="53"/>
                    <a:pt x="1070" y="19"/>
                  </a:cubicBezTo>
                  <a:cubicBezTo>
                    <a:pt x="1070" y="0"/>
                    <a:pt x="1051" y="0"/>
                    <a:pt x="1042" y="0"/>
                  </a:cubicBezTo>
                  <a:cubicBezTo>
                    <a:pt x="974" y="0"/>
                    <a:pt x="907" y="5"/>
                    <a:pt x="835" y="5"/>
                  </a:cubicBezTo>
                  <a:cubicBezTo>
                    <a:pt x="797" y="5"/>
                    <a:pt x="701" y="0"/>
                    <a:pt x="658" y="0"/>
                  </a:cubicBezTo>
                  <a:cubicBezTo>
                    <a:pt x="648" y="0"/>
                    <a:pt x="629" y="0"/>
                    <a:pt x="629" y="34"/>
                  </a:cubicBezTo>
                  <a:cubicBezTo>
                    <a:pt x="629" y="53"/>
                    <a:pt x="643" y="53"/>
                    <a:pt x="667" y="53"/>
                  </a:cubicBezTo>
                  <a:cubicBezTo>
                    <a:pt x="744" y="53"/>
                    <a:pt x="754" y="62"/>
                    <a:pt x="758" y="96"/>
                  </a:cubicBezTo>
                  <a:lnTo>
                    <a:pt x="768" y="226"/>
                  </a:lnTo>
                  <a:lnTo>
                    <a:pt x="341" y="974"/>
                  </a:lnTo>
                  <a:lnTo>
                    <a:pt x="274" y="115"/>
                  </a:lnTo>
                  <a:cubicBezTo>
                    <a:pt x="274" y="91"/>
                    <a:pt x="274" y="53"/>
                    <a:pt x="403" y="53"/>
                  </a:cubicBezTo>
                  <a:cubicBezTo>
                    <a:pt x="422" y="53"/>
                    <a:pt x="442" y="53"/>
                    <a:pt x="442" y="19"/>
                  </a:cubicBezTo>
                  <a:cubicBezTo>
                    <a:pt x="442" y="0"/>
                    <a:pt x="418" y="0"/>
                    <a:pt x="418" y="0"/>
                  </a:cubicBezTo>
                  <a:cubicBezTo>
                    <a:pt x="350" y="0"/>
                    <a:pt x="278" y="5"/>
                    <a:pt x="206" y="5"/>
                  </a:cubicBezTo>
                  <a:cubicBezTo>
                    <a:pt x="149" y="5"/>
                    <a:pt x="86" y="0"/>
                    <a:pt x="29" y="0"/>
                  </a:cubicBezTo>
                  <a:cubicBezTo>
                    <a:pt x="24" y="0"/>
                    <a:pt x="0" y="0"/>
                    <a:pt x="0" y="34"/>
                  </a:cubicBezTo>
                  <a:cubicBezTo>
                    <a:pt x="0" y="53"/>
                    <a:pt x="14" y="53"/>
                    <a:pt x="43" y="53"/>
                  </a:cubicBezTo>
                  <a:cubicBezTo>
                    <a:pt x="125" y="53"/>
                    <a:pt x="130" y="67"/>
                    <a:pt x="130" y="115"/>
                  </a:cubicBezTo>
                  <a:lnTo>
                    <a:pt x="206" y="1152"/>
                  </a:lnTo>
                  <a:cubicBezTo>
                    <a:pt x="211" y="1181"/>
                    <a:pt x="211" y="1195"/>
                    <a:pt x="235" y="1195"/>
                  </a:cubicBezTo>
                  <a:cubicBezTo>
                    <a:pt x="254" y="1195"/>
                    <a:pt x="259" y="1186"/>
                    <a:pt x="274" y="1157"/>
                  </a:cubicBezTo>
                  <a:lnTo>
                    <a:pt x="773" y="293"/>
                  </a:lnTo>
                  <a:lnTo>
                    <a:pt x="835" y="1152"/>
                  </a:lnTo>
                  <a:cubicBezTo>
                    <a:pt x="840" y="1186"/>
                    <a:pt x="845" y="1195"/>
                    <a:pt x="864" y="1195"/>
                  </a:cubicBezTo>
                  <a:cubicBezTo>
                    <a:pt x="883" y="1195"/>
                    <a:pt x="893" y="1176"/>
                    <a:pt x="902" y="1162"/>
                  </a:cubicBezTo>
                  <a:lnTo>
                    <a:pt x="1459" y="197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569770" y="3388693"/>
            <a:ext cx="1074578" cy="1295592"/>
          </a:xfrm>
          <a:prstGeom prst="rect">
            <a:avLst/>
          </a:prstGeom>
          <a:solidFill>
            <a:srgbClr val="B2B2B2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4439478" y="3342627"/>
            <a:ext cx="432136" cy="1295592"/>
          </a:xfrm>
          <a:prstGeom prst="rect">
            <a:avLst/>
          </a:prstGeom>
          <a:solidFill>
            <a:srgbClr val="0000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4999816" y="3332551"/>
            <a:ext cx="1074578" cy="371403"/>
          </a:xfrm>
          <a:prstGeom prst="rect">
            <a:avLst/>
          </a:prstGeom>
          <a:solidFill>
            <a:srgbClr val="FF333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7180" name="AutoShape 12"/>
          <p:cNvCxnSpPr>
            <a:cxnSpLocks noChangeShapeType="1"/>
          </p:cNvCxnSpPr>
          <p:nvPr/>
        </p:nvCxnSpPr>
        <p:spPr bwMode="auto">
          <a:xfrm flipH="1">
            <a:off x="2755588" y="3562878"/>
            <a:ext cx="27368" cy="971694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81" name="AutoShape 13"/>
          <p:cNvCxnSpPr>
            <a:cxnSpLocks noChangeShapeType="1"/>
          </p:cNvCxnSpPr>
          <p:nvPr/>
        </p:nvCxnSpPr>
        <p:spPr bwMode="auto">
          <a:xfrm flipH="1">
            <a:off x="2984621" y="3562878"/>
            <a:ext cx="27369" cy="971694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82" name="AutoShape 14"/>
          <p:cNvCxnSpPr>
            <a:cxnSpLocks noChangeShapeType="1"/>
          </p:cNvCxnSpPr>
          <p:nvPr/>
        </p:nvCxnSpPr>
        <p:spPr bwMode="auto">
          <a:xfrm flipH="1">
            <a:off x="3213653" y="3562878"/>
            <a:ext cx="27368" cy="971694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83" name="AutoShape 15"/>
          <p:cNvCxnSpPr>
            <a:cxnSpLocks noChangeShapeType="1"/>
          </p:cNvCxnSpPr>
          <p:nvPr/>
        </p:nvCxnSpPr>
        <p:spPr bwMode="auto">
          <a:xfrm flipH="1">
            <a:off x="3441244" y="3562878"/>
            <a:ext cx="27368" cy="971694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2970215" y="4766340"/>
            <a:ext cx="312579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/>
          <a:p>
            <a:r>
              <a:rPr lang="en-US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219740" y="3885337"/>
            <a:ext cx="312578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/>
          <a:p>
            <a:r>
              <a:rPr lang="en-US">
                <a:solidFill>
                  <a:srgbClr val="0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96015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>
          <a:xfrm>
            <a:off x="7069687" y="6356350"/>
            <a:ext cx="2133600" cy="365125"/>
          </a:xfrm>
        </p:spPr>
        <p:txBody>
          <a:bodyPr/>
          <a:lstStyle/>
          <a:p>
            <a:fld id="{BD2F90F8-3132-D447-AFC9-69A8AF4C8305}" type="slidenum">
              <a:rPr lang="en-US"/>
              <a:pPr/>
              <a:t>58</a:t>
            </a:fld>
            <a:endParaRPr lang="en-US"/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First: This is a Real Problem!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Nonnegative Matrix Factorization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77" y="1785038"/>
            <a:ext cx="2687887" cy="201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18" y="2258649"/>
            <a:ext cx="2273036" cy="16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5" y="3142531"/>
            <a:ext cx="2445890" cy="153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89" y="4203476"/>
            <a:ext cx="2238465" cy="167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80" y="4641098"/>
            <a:ext cx="2238466" cy="1675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54" y="2360856"/>
            <a:ext cx="5946193" cy="388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139554" y="2360857"/>
            <a:ext cx="5806468" cy="4063841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54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237BCE5-2FEC-C44C-BBA5-4CF85B590DB2}" type="slidenum">
              <a:rPr lang="en-US"/>
              <a:pPr/>
              <a:t>59</a:t>
            </a:fld>
            <a:endParaRPr lang="en-US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How can we find these </a:t>
            </a:r>
            <a:r>
              <a:rPr lang="en-US" dirty="0">
                <a:solidFill>
                  <a:srgbClr val="FF0000"/>
                </a:solidFill>
                <a:cs typeface="Arial" charset="0"/>
              </a:rPr>
              <a:t>θ?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29701" y="1605095"/>
            <a:ext cx="8089588" cy="4525935"/>
          </a:xfrm>
          <a:ln/>
        </p:spPr>
        <p:txBody>
          <a:bodyPr tIns="17971"/>
          <a:lstStyle/>
          <a:p>
            <a:pPr marL="0" indent="0"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400"/>
              <a:t>Framework: (Online) Nonparametric Variational Inference (following Gershman et al. 2012)</a:t>
            </a:r>
          </a:p>
          <a:p>
            <a:pPr marL="1175057" lvl="2" indent="-260644">
              <a:buSzPct val="75000"/>
              <a:buFont typeface="Symbol" charset="0"/>
              <a:buChar char="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Approximate our true distribution p(</a:t>
            </a:r>
            <a:r>
              <a:rPr lang="en-US">
                <a:cs typeface="Arial" charset="0"/>
              </a:rPr>
              <a:t>θ|x) with q(θ), where q(θ) is mixture of Gaussians { (w</a:t>
            </a:r>
            <a:r>
              <a:rPr lang="en-US" baseline="-33000">
                <a:cs typeface="Arial" charset="0"/>
              </a:rPr>
              <a:t>m</a:t>
            </a:r>
            <a:r>
              <a:rPr lang="en-US">
                <a:cs typeface="Arial" charset="0"/>
              </a:rPr>
              <a:t>, μ</a:t>
            </a:r>
            <a:r>
              <a:rPr lang="en-US" baseline="-33000">
                <a:cs typeface="Arial" charset="0"/>
              </a:rPr>
              <a:t>m</a:t>
            </a:r>
            <a:r>
              <a:rPr lang="en-US">
                <a:cs typeface="Arial" charset="0"/>
              </a:rPr>
              <a:t>, σ</a:t>
            </a:r>
            <a:r>
              <a:rPr lang="en-US" baseline="33000">
                <a:cs typeface="Arial" charset="0"/>
              </a:rPr>
              <a:t>2</a:t>
            </a:r>
            <a:r>
              <a:rPr lang="en-US" baseline="-33000">
                <a:cs typeface="Arial" charset="0"/>
              </a:rPr>
              <a:t>m</a:t>
            </a:r>
            <a:r>
              <a:rPr lang="en-US">
                <a:cs typeface="Arial" charset="0"/>
              </a:rPr>
              <a:t>) }</a:t>
            </a:r>
          </a:p>
          <a:p>
            <a:pPr marL="1175057" lvl="2" indent="-260644">
              <a:buSzPct val="75000"/>
              <a:buFont typeface="Symbol" charset="0"/>
              <a:buChar char="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>
                <a:cs typeface="Arial" charset="0"/>
              </a:rPr>
              <a:t>Note that adding a mixture component can only improve the KL (more flexible distribution for q).</a:t>
            </a:r>
          </a:p>
          <a:p>
            <a:pPr marL="0" indent="0"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400"/>
              <a:t>Can we intelligently propose components? </a:t>
            </a:r>
          </a:p>
        </p:txBody>
      </p:sp>
    </p:spTree>
    <p:extLst>
      <p:ext uri="{BB962C8B-B14F-4D97-AF65-F5344CB8AC3E}">
        <p14:creationId xmlns:p14="http://schemas.microsoft.com/office/powerpoint/2010/main" val="471969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A Starting Model</a:t>
            </a:r>
          </a:p>
        </p:txBody>
      </p:sp>
    </p:spTree>
    <p:extLst>
      <p:ext uri="{BB962C8B-B14F-4D97-AF65-F5344CB8AC3E}">
        <p14:creationId xmlns:p14="http://schemas.microsoft.com/office/powerpoint/2010/main" val="3717651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C043FA-89DD-BA40-BFA9-7373C7E46CA8}" type="slidenum">
              <a:rPr lang="en-US"/>
              <a:pPr/>
              <a:t>60</a:t>
            </a:fld>
            <a:endParaRPr lang="en-US"/>
          </a:p>
        </p:txBody>
      </p:sp>
      <p:sp>
        <p:nvSpPr>
          <p:cNvPr id="10241" name="Freeform 1"/>
          <p:cNvSpPr>
            <a:spLocks noChangeArrowheads="1"/>
          </p:cNvSpPr>
          <p:nvPr/>
        </p:nvSpPr>
        <p:spPr bwMode="auto">
          <a:xfrm>
            <a:off x="4497097" y="3575834"/>
            <a:ext cx="4134102" cy="2989939"/>
          </a:xfrm>
          <a:custGeom>
            <a:avLst/>
            <a:gdLst>
              <a:gd name="T0" fmla="*/ 268 w 12657"/>
              <a:gd name="T1" fmla="*/ 5573 h 9159"/>
              <a:gd name="T2" fmla="*/ 153 w 12657"/>
              <a:gd name="T3" fmla="*/ 4269 h 9159"/>
              <a:gd name="T4" fmla="*/ 536 w 12657"/>
              <a:gd name="T5" fmla="*/ 3042 h 9159"/>
              <a:gd name="T6" fmla="*/ 651 w 12657"/>
              <a:gd name="T7" fmla="*/ 1662 h 9159"/>
              <a:gd name="T8" fmla="*/ 1227 w 12657"/>
              <a:gd name="T9" fmla="*/ 435 h 9159"/>
              <a:gd name="T10" fmla="*/ 2645 w 12657"/>
              <a:gd name="T11" fmla="*/ 435 h 9159"/>
              <a:gd name="T12" fmla="*/ 3872 w 12657"/>
              <a:gd name="T13" fmla="*/ 1125 h 9159"/>
              <a:gd name="T14" fmla="*/ 5023 w 12657"/>
              <a:gd name="T15" fmla="*/ 2199 h 9159"/>
              <a:gd name="T16" fmla="*/ 6173 w 12657"/>
              <a:gd name="T17" fmla="*/ 3387 h 9159"/>
              <a:gd name="T18" fmla="*/ 7439 w 12657"/>
              <a:gd name="T19" fmla="*/ 4078 h 9159"/>
              <a:gd name="T20" fmla="*/ 8781 w 12657"/>
              <a:gd name="T21" fmla="*/ 4231 h 9159"/>
              <a:gd name="T22" fmla="*/ 10084 w 12657"/>
              <a:gd name="T23" fmla="*/ 4538 h 9159"/>
              <a:gd name="T24" fmla="*/ 11388 w 12657"/>
              <a:gd name="T25" fmla="*/ 5458 h 9159"/>
              <a:gd name="T26" fmla="*/ 12385 w 12657"/>
              <a:gd name="T27" fmla="*/ 6609 h 9159"/>
              <a:gd name="T28" fmla="*/ 12538 w 12657"/>
              <a:gd name="T29" fmla="*/ 7797 h 9159"/>
              <a:gd name="T30" fmla="*/ 11695 w 12657"/>
              <a:gd name="T31" fmla="*/ 8833 h 9159"/>
              <a:gd name="T32" fmla="*/ 10468 w 12657"/>
              <a:gd name="T33" fmla="*/ 8909 h 9159"/>
              <a:gd name="T34" fmla="*/ 9202 w 12657"/>
              <a:gd name="T35" fmla="*/ 9024 h 9159"/>
              <a:gd name="T36" fmla="*/ 7975 w 12657"/>
              <a:gd name="T37" fmla="*/ 9139 h 9159"/>
              <a:gd name="T38" fmla="*/ 6748 w 12657"/>
              <a:gd name="T39" fmla="*/ 9024 h 9159"/>
              <a:gd name="T40" fmla="*/ 5598 w 12657"/>
              <a:gd name="T41" fmla="*/ 8948 h 9159"/>
              <a:gd name="T42" fmla="*/ 4333 w 12657"/>
              <a:gd name="T43" fmla="*/ 8909 h 9159"/>
              <a:gd name="T44" fmla="*/ 3144 w 12657"/>
              <a:gd name="T45" fmla="*/ 8756 h 9159"/>
              <a:gd name="T46" fmla="*/ 1993 w 12657"/>
              <a:gd name="T47" fmla="*/ 8411 h 9159"/>
              <a:gd name="T48" fmla="*/ 881 w 12657"/>
              <a:gd name="T49" fmla="*/ 7682 h 9159"/>
              <a:gd name="T50" fmla="*/ 76 w 12657"/>
              <a:gd name="T51" fmla="*/ 6532 h 9159"/>
              <a:gd name="T52" fmla="*/ 0 w 12657"/>
              <a:gd name="T53" fmla="*/ 6417 h 9159"/>
              <a:gd name="T54" fmla="*/ 268 w 12657"/>
              <a:gd name="T55" fmla="*/ 5573 h 9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57" h="9159">
                <a:moveTo>
                  <a:pt x="268" y="5573"/>
                </a:moveTo>
                <a:cubicBezTo>
                  <a:pt x="242" y="5137"/>
                  <a:pt x="178" y="4703"/>
                  <a:pt x="153" y="4269"/>
                </a:cubicBezTo>
                <a:cubicBezTo>
                  <a:pt x="127" y="3806"/>
                  <a:pt x="531" y="3504"/>
                  <a:pt x="536" y="3042"/>
                </a:cubicBezTo>
                <a:cubicBezTo>
                  <a:pt x="541" y="2581"/>
                  <a:pt x="610" y="2121"/>
                  <a:pt x="651" y="1662"/>
                </a:cubicBezTo>
                <a:cubicBezTo>
                  <a:pt x="691" y="1205"/>
                  <a:pt x="888" y="768"/>
                  <a:pt x="1227" y="435"/>
                </a:cubicBezTo>
                <a:cubicBezTo>
                  <a:pt x="1669" y="0"/>
                  <a:pt x="2189" y="315"/>
                  <a:pt x="2645" y="435"/>
                </a:cubicBezTo>
                <a:cubicBezTo>
                  <a:pt x="3106" y="556"/>
                  <a:pt x="3489" y="851"/>
                  <a:pt x="3872" y="1125"/>
                </a:cubicBezTo>
                <a:cubicBezTo>
                  <a:pt x="4298" y="1428"/>
                  <a:pt x="4657" y="1819"/>
                  <a:pt x="5023" y="2199"/>
                </a:cubicBezTo>
                <a:cubicBezTo>
                  <a:pt x="5405" y="2594"/>
                  <a:pt x="5711" y="3078"/>
                  <a:pt x="6173" y="3387"/>
                </a:cubicBezTo>
                <a:cubicBezTo>
                  <a:pt x="6571" y="3653"/>
                  <a:pt x="6991" y="3895"/>
                  <a:pt x="7439" y="4078"/>
                </a:cubicBezTo>
                <a:cubicBezTo>
                  <a:pt x="7866" y="4252"/>
                  <a:pt x="8333" y="4231"/>
                  <a:pt x="8781" y="4231"/>
                </a:cubicBezTo>
                <a:cubicBezTo>
                  <a:pt x="9232" y="4231"/>
                  <a:pt x="9673" y="4358"/>
                  <a:pt x="10084" y="4538"/>
                </a:cubicBezTo>
                <a:cubicBezTo>
                  <a:pt x="10575" y="4753"/>
                  <a:pt x="10981" y="5114"/>
                  <a:pt x="11388" y="5458"/>
                </a:cubicBezTo>
                <a:cubicBezTo>
                  <a:pt x="11780" y="5789"/>
                  <a:pt x="12096" y="6190"/>
                  <a:pt x="12385" y="6609"/>
                </a:cubicBezTo>
                <a:cubicBezTo>
                  <a:pt x="12621" y="6950"/>
                  <a:pt x="12656" y="7399"/>
                  <a:pt x="12538" y="7797"/>
                </a:cubicBezTo>
                <a:cubicBezTo>
                  <a:pt x="12407" y="8239"/>
                  <a:pt x="12102" y="8628"/>
                  <a:pt x="11695" y="8833"/>
                </a:cubicBezTo>
                <a:cubicBezTo>
                  <a:pt x="11298" y="9033"/>
                  <a:pt x="10895" y="8844"/>
                  <a:pt x="10468" y="8909"/>
                </a:cubicBezTo>
                <a:cubicBezTo>
                  <a:pt x="10048" y="8971"/>
                  <a:pt x="9620" y="8951"/>
                  <a:pt x="9202" y="9024"/>
                </a:cubicBezTo>
                <a:cubicBezTo>
                  <a:pt x="8798" y="9094"/>
                  <a:pt x="8385" y="9158"/>
                  <a:pt x="7975" y="9139"/>
                </a:cubicBezTo>
                <a:cubicBezTo>
                  <a:pt x="7564" y="9120"/>
                  <a:pt x="7159" y="9052"/>
                  <a:pt x="6748" y="9024"/>
                </a:cubicBezTo>
                <a:cubicBezTo>
                  <a:pt x="6360" y="8996"/>
                  <a:pt x="5986" y="8969"/>
                  <a:pt x="5598" y="8948"/>
                </a:cubicBezTo>
                <a:cubicBezTo>
                  <a:pt x="5174" y="8925"/>
                  <a:pt x="4758" y="8912"/>
                  <a:pt x="4333" y="8909"/>
                </a:cubicBezTo>
                <a:cubicBezTo>
                  <a:pt x="3933" y="8905"/>
                  <a:pt x="3530" y="8863"/>
                  <a:pt x="3144" y="8756"/>
                </a:cubicBezTo>
                <a:cubicBezTo>
                  <a:pt x="2758" y="8649"/>
                  <a:pt x="2382" y="8501"/>
                  <a:pt x="1993" y="8411"/>
                </a:cubicBezTo>
                <a:cubicBezTo>
                  <a:pt x="1549" y="8308"/>
                  <a:pt x="1146" y="8055"/>
                  <a:pt x="881" y="7682"/>
                </a:cubicBezTo>
                <a:cubicBezTo>
                  <a:pt x="613" y="7304"/>
                  <a:pt x="169" y="7017"/>
                  <a:pt x="76" y="6532"/>
                </a:cubicBezTo>
                <a:lnTo>
                  <a:pt x="0" y="6417"/>
                </a:lnTo>
                <a:lnTo>
                  <a:pt x="268" y="5573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" name="Freeform 2"/>
          <p:cNvSpPr>
            <a:spLocks noChangeArrowheads="1"/>
          </p:cNvSpPr>
          <p:nvPr/>
        </p:nvSpPr>
        <p:spPr bwMode="auto">
          <a:xfrm>
            <a:off x="7526371" y="1465459"/>
            <a:ext cx="920449" cy="814783"/>
          </a:xfrm>
          <a:custGeom>
            <a:avLst/>
            <a:gdLst>
              <a:gd name="T0" fmla="*/ 610 w 2819"/>
              <a:gd name="T1" fmla="*/ 780 h 2498"/>
              <a:gd name="T2" fmla="*/ 1466 w 2819"/>
              <a:gd name="T3" fmla="*/ 70 h 2498"/>
              <a:gd name="T4" fmla="*/ 2376 w 2819"/>
              <a:gd name="T5" fmla="*/ 440 h 2498"/>
              <a:gd name="T6" fmla="*/ 2514 w 2819"/>
              <a:gd name="T7" fmla="*/ 1367 h 2498"/>
              <a:gd name="T8" fmla="*/ 1631 w 2819"/>
              <a:gd name="T9" fmla="*/ 1862 h 2498"/>
              <a:gd name="T10" fmla="*/ 776 w 2819"/>
              <a:gd name="T11" fmla="*/ 2171 h 2498"/>
              <a:gd name="T12" fmla="*/ 3 w 2819"/>
              <a:gd name="T13" fmla="*/ 1924 h 2498"/>
              <a:gd name="T14" fmla="*/ 58 w 2819"/>
              <a:gd name="T15" fmla="*/ 1584 h 2498"/>
              <a:gd name="T16" fmla="*/ 197 w 2819"/>
              <a:gd name="T17" fmla="*/ 1244 h 2498"/>
              <a:gd name="T18" fmla="*/ 197 w 2819"/>
              <a:gd name="T19" fmla="*/ 966 h 2498"/>
              <a:gd name="T20" fmla="*/ 610 w 2819"/>
              <a:gd name="T21" fmla="*/ 78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19" h="2498">
                <a:moveTo>
                  <a:pt x="610" y="780"/>
                </a:moveTo>
                <a:cubicBezTo>
                  <a:pt x="821" y="452"/>
                  <a:pt x="1112" y="143"/>
                  <a:pt x="1466" y="70"/>
                </a:cubicBezTo>
                <a:cubicBezTo>
                  <a:pt x="1799" y="0"/>
                  <a:pt x="2069" y="331"/>
                  <a:pt x="2376" y="440"/>
                </a:cubicBezTo>
                <a:cubicBezTo>
                  <a:pt x="2818" y="599"/>
                  <a:pt x="2644" y="1088"/>
                  <a:pt x="2514" y="1367"/>
                </a:cubicBezTo>
                <a:cubicBezTo>
                  <a:pt x="2331" y="1759"/>
                  <a:pt x="1908" y="1644"/>
                  <a:pt x="1631" y="1862"/>
                </a:cubicBezTo>
                <a:cubicBezTo>
                  <a:pt x="1371" y="2068"/>
                  <a:pt x="1063" y="2060"/>
                  <a:pt x="776" y="2171"/>
                </a:cubicBezTo>
                <a:cubicBezTo>
                  <a:pt x="541" y="2261"/>
                  <a:pt x="0" y="2497"/>
                  <a:pt x="3" y="1924"/>
                </a:cubicBezTo>
                <a:lnTo>
                  <a:pt x="58" y="1584"/>
                </a:lnTo>
                <a:lnTo>
                  <a:pt x="197" y="1244"/>
                </a:lnTo>
                <a:lnTo>
                  <a:pt x="197" y="966"/>
                </a:lnTo>
                <a:lnTo>
                  <a:pt x="610" y="780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" name="Freeform 3"/>
          <p:cNvSpPr>
            <a:spLocks noChangeArrowheads="1"/>
          </p:cNvSpPr>
          <p:nvPr/>
        </p:nvSpPr>
        <p:spPr bwMode="auto">
          <a:xfrm>
            <a:off x="6927143" y="3670844"/>
            <a:ext cx="1205659" cy="885322"/>
          </a:xfrm>
          <a:custGeom>
            <a:avLst/>
            <a:gdLst>
              <a:gd name="T0" fmla="*/ 383 w 3692"/>
              <a:gd name="T1" fmla="*/ 604 h 2712"/>
              <a:gd name="T2" fmla="*/ 1495 w 3692"/>
              <a:gd name="T3" fmla="*/ 259 h 2712"/>
              <a:gd name="T4" fmla="*/ 2799 w 3692"/>
              <a:gd name="T5" fmla="*/ 604 h 2712"/>
              <a:gd name="T6" fmla="*/ 3489 w 3692"/>
              <a:gd name="T7" fmla="*/ 1601 h 2712"/>
              <a:gd name="T8" fmla="*/ 2569 w 3692"/>
              <a:gd name="T9" fmla="*/ 2483 h 2712"/>
              <a:gd name="T10" fmla="*/ 1380 w 3692"/>
              <a:gd name="T11" fmla="*/ 2445 h 2712"/>
              <a:gd name="T12" fmla="*/ 306 w 3692"/>
              <a:gd name="T13" fmla="*/ 1524 h 2712"/>
              <a:gd name="T14" fmla="*/ 0 w 3692"/>
              <a:gd name="T15" fmla="*/ 1141 h 2712"/>
              <a:gd name="T16" fmla="*/ 0 w 3692"/>
              <a:gd name="T17" fmla="*/ 1103 h 2712"/>
              <a:gd name="T18" fmla="*/ 383 w 3692"/>
              <a:gd name="T19" fmla="*/ 604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92" h="2712">
                <a:moveTo>
                  <a:pt x="383" y="604"/>
                </a:moveTo>
                <a:cubicBezTo>
                  <a:pt x="466" y="0"/>
                  <a:pt x="1125" y="230"/>
                  <a:pt x="1495" y="259"/>
                </a:cubicBezTo>
                <a:cubicBezTo>
                  <a:pt x="1949" y="295"/>
                  <a:pt x="2395" y="410"/>
                  <a:pt x="2799" y="604"/>
                </a:cubicBezTo>
                <a:cubicBezTo>
                  <a:pt x="3141" y="768"/>
                  <a:pt x="3691" y="1071"/>
                  <a:pt x="3489" y="1601"/>
                </a:cubicBezTo>
                <a:cubicBezTo>
                  <a:pt x="3331" y="2015"/>
                  <a:pt x="2990" y="2276"/>
                  <a:pt x="2569" y="2483"/>
                </a:cubicBezTo>
                <a:cubicBezTo>
                  <a:pt x="2106" y="2711"/>
                  <a:pt x="1763" y="2513"/>
                  <a:pt x="1380" y="2445"/>
                </a:cubicBezTo>
                <a:cubicBezTo>
                  <a:pt x="823" y="2347"/>
                  <a:pt x="745" y="1748"/>
                  <a:pt x="306" y="1524"/>
                </a:cubicBezTo>
                <a:lnTo>
                  <a:pt x="0" y="1141"/>
                </a:lnTo>
                <a:lnTo>
                  <a:pt x="0" y="1103"/>
                </a:lnTo>
                <a:lnTo>
                  <a:pt x="383" y="604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" name="Freeform 4"/>
          <p:cNvSpPr>
            <a:spLocks noChangeArrowheads="1"/>
          </p:cNvSpPr>
          <p:nvPr/>
        </p:nvSpPr>
        <p:spPr bwMode="auto">
          <a:xfrm>
            <a:off x="4834163" y="1462579"/>
            <a:ext cx="1133638" cy="1118528"/>
          </a:xfrm>
          <a:custGeom>
            <a:avLst/>
            <a:gdLst>
              <a:gd name="T0" fmla="*/ 751 w 3470"/>
              <a:gd name="T1" fmla="*/ 1071 h 3426"/>
              <a:gd name="T2" fmla="*/ 1804 w 3470"/>
              <a:gd name="T3" fmla="*/ 95 h 3426"/>
              <a:gd name="T4" fmla="*/ 2924 w 3470"/>
              <a:gd name="T5" fmla="*/ 604 h 3426"/>
              <a:gd name="T6" fmla="*/ 3094 w 3470"/>
              <a:gd name="T7" fmla="*/ 1876 h 3426"/>
              <a:gd name="T8" fmla="*/ 2008 w 3470"/>
              <a:gd name="T9" fmla="*/ 2555 h 3426"/>
              <a:gd name="T10" fmla="*/ 955 w 3470"/>
              <a:gd name="T11" fmla="*/ 2978 h 3426"/>
              <a:gd name="T12" fmla="*/ 4 w 3470"/>
              <a:gd name="T13" fmla="*/ 2640 h 3426"/>
              <a:gd name="T14" fmla="*/ 72 w 3470"/>
              <a:gd name="T15" fmla="*/ 2173 h 3426"/>
              <a:gd name="T16" fmla="*/ 242 w 3470"/>
              <a:gd name="T17" fmla="*/ 1707 h 3426"/>
              <a:gd name="T18" fmla="*/ 242 w 3470"/>
              <a:gd name="T19" fmla="*/ 1325 h 3426"/>
              <a:gd name="T20" fmla="*/ 751 w 3470"/>
              <a:gd name="T21" fmla="*/ 1071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0" h="3426">
                <a:moveTo>
                  <a:pt x="751" y="1071"/>
                </a:moveTo>
                <a:cubicBezTo>
                  <a:pt x="1011" y="620"/>
                  <a:pt x="1368" y="196"/>
                  <a:pt x="1804" y="95"/>
                </a:cubicBezTo>
                <a:cubicBezTo>
                  <a:pt x="2215" y="0"/>
                  <a:pt x="2547" y="453"/>
                  <a:pt x="2924" y="604"/>
                </a:cubicBezTo>
                <a:cubicBezTo>
                  <a:pt x="3469" y="821"/>
                  <a:pt x="3255" y="1492"/>
                  <a:pt x="3094" y="1876"/>
                </a:cubicBezTo>
                <a:cubicBezTo>
                  <a:pt x="2870" y="2413"/>
                  <a:pt x="2348" y="2255"/>
                  <a:pt x="2008" y="2555"/>
                </a:cubicBezTo>
                <a:cubicBezTo>
                  <a:pt x="1687" y="2837"/>
                  <a:pt x="1309" y="2827"/>
                  <a:pt x="955" y="2978"/>
                </a:cubicBezTo>
                <a:cubicBezTo>
                  <a:pt x="666" y="3102"/>
                  <a:pt x="0" y="3425"/>
                  <a:pt x="4" y="2640"/>
                </a:cubicBezTo>
                <a:lnTo>
                  <a:pt x="72" y="2173"/>
                </a:lnTo>
                <a:lnTo>
                  <a:pt x="242" y="1707"/>
                </a:lnTo>
                <a:lnTo>
                  <a:pt x="242" y="1325"/>
                </a:lnTo>
                <a:lnTo>
                  <a:pt x="751" y="1071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Locations for the Centers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5361369" y="2028321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7327589" y="4118543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7164817" y="3857986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7360719" y="3891095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5758934" y="5131984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963664" y="1727456"/>
            <a:ext cx="3357697" cy="429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791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>
              <a:buFont typeface="Times New Roman" charset="0"/>
              <a:buAutoNum type="arabicParenR"/>
            </a:pPr>
            <a:r>
              <a:rPr lang="en-US" sz="2400"/>
              <a:t> For different modes: start with multiple random restarts to find an initial collection {(</a:t>
            </a:r>
            <a:r>
              <a:rPr lang="en-US" sz="2400">
                <a:solidFill>
                  <a:srgbClr val="0000FF"/>
                </a:solidFill>
              </a:rPr>
              <a:t>A</a:t>
            </a:r>
            <a:r>
              <a:rPr lang="en-US" sz="2400"/>
              <a:t>,</a:t>
            </a:r>
            <a:r>
              <a:rPr lang="en-US" sz="2400">
                <a:solidFill>
                  <a:srgbClr val="FF3333"/>
                </a:solidFill>
              </a:rPr>
              <a:t>W</a:t>
            </a:r>
            <a:r>
              <a:rPr lang="en-US" sz="2400"/>
              <a:t>)}.</a:t>
            </a:r>
          </a:p>
          <a:p>
            <a:pPr>
              <a:buFont typeface="Times New Roman" charset="0"/>
              <a:buAutoNum type="arabicParenR"/>
            </a:pPr>
            <a:r>
              <a:rPr lang="en-US" sz="2400"/>
              <a:t> Expand from each via a rapidly-exploring random tree (RRT).</a:t>
            </a:r>
          </a:p>
          <a:p>
            <a:pPr>
              <a:buFont typeface="Times New Roman" charset="0"/>
              <a:buAutoNum type="arabicParenR"/>
            </a:pPr>
            <a:r>
              <a:rPr lang="en-US" sz="2400"/>
              <a:t> Apply the RRT in the oblique manifold over Q from {([</a:t>
            </a:r>
            <a:r>
              <a:rPr lang="en-US" sz="2400">
                <a:solidFill>
                  <a:srgbClr val="0000FF"/>
                </a:solidFill>
              </a:rPr>
              <a:t>AQ]</a:t>
            </a:r>
            <a:r>
              <a:rPr lang="en-US" sz="2400"/>
              <a:t>,[</a:t>
            </a:r>
            <a:r>
              <a:rPr lang="en-US" sz="2400">
                <a:solidFill>
                  <a:srgbClr val="FF3333"/>
                </a:solidFill>
              </a:rPr>
              <a:t>Q</a:t>
            </a:r>
            <a:r>
              <a:rPr lang="en-US" sz="2400" baseline="33000">
                <a:solidFill>
                  <a:srgbClr val="FF3333"/>
                </a:solidFill>
              </a:rPr>
              <a:t>-1</a:t>
            </a:r>
            <a:r>
              <a:rPr lang="en-US" sz="2400">
                <a:solidFill>
                  <a:srgbClr val="FF3333"/>
                </a:solidFill>
              </a:rPr>
              <a:t>W</a:t>
            </a:r>
            <a:r>
              <a:rPr lang="en-US" sz="2400"/>
              <a:t>])}</a:t>
            </a:r>
          </a:p>
        </p:txBody>
      </p:sp>
    </p:spTree>
    <p:extLst>
      <p:ext uri="{BB962C8B-B14F-4D97-AF65-F5344CB8AC3E}">
        <p14:creationId xmlns:p14="http://schemas.microsoft.com/office/powerpoint/2010/main" val="4149649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AD7E273-B352-3B4C-B1D8-60B0C292C9D3}" type="slidenum">
              <a:rPr lang="en-US"/>
              <a:pPr/>
              <a:t>61</a:t>
            </a:fld>
            <a:endParaRPr lang="en-US"/>
          </a:p>
        </p:txBody>
      </p:sp>
      <p:sp>
        <p:nvSpPr>
          <p:cNvPr id="11265" name="Freeform 1"/>
          <p:cNvSpPr>
            <a:spLocks noChangeArrowheads="1"/>
          </p:cNvSpPr>
          <p:nvPr/>
        </p:nvSpPr>
        <p:spPr bwMode="auto">
          <a:xfrm>
            <a:off x="4497097" y="3575834"/>
            <a:ext cx="4134102" cy="2989939"/>
          </a:xfrm>
          <a:custGeom>
            <a:avLst/>
            <a:gdLst>
              <a:gd name="T0" fmla="*/ 268 w 12657"/>
              <a:gd name="T1" fmla="*/ 5573 h 9159"/>
              <a:gd name="T2" fmla="*/ 153 w 12657"/>
              <a:gd name="T3" fmla="*/ 4269 h 9159"/>
              <a:gd name="T4" fmla="*/ 536 w 12657"/>
              <a:gd name="T5" fmla="*/ 3042 h 9159"/>
              <a:gd name="T6" fmla="*/ 651 w 12657"/>
              <a:gd name="T7" fmla="*/ 1662 h 9159"/>
              <a:gd name="T8" fmla="*/ 1227 w 12657"/>
              <a:gd name="T9" fmla="*/ 435 h 9159"/>
              <a:gd name="T10" fmla="*/ 2645 w 12657"/>
              <a:gd name="T11" fmla="*/ 435 h 9159"/>
              <a:gd name="T12" fmla="*/ 3872 w 12657"/>
              <a:gd name="T13" fmla="*/ 1125 h 9159"/>
              <a:gd name="T14" fmla="*/ 5023 w 12657"/>
              <a:gd name="T15" fmla="*/ 2199 h 9159"/>
              <a:gd name="T16" fmla="*/ 6173 w 12657"/>
              <a:gd name="T17" fmla="*/ 3387 h 9159"/>
              <a:gd name="T18" fmla="*/ 7439 w 12657"/>
              <a:gd name="T19" fmla="*/ 4078 h 9159"/>
              <a:gd name="T20" fmla="*/ 8781 w 12657"/>
              <a:gd name="T21" fmla="*/ 4231 h 9159"/>
              <a:gd name="T22" fmla="*/ 10084 w 12657"/>
              <a:gd name="T23" fmla="*/ 4538 h 9159"/>
              <a:gd name="T24" fmla="*/ 11388 w 12657"/>
              <a:gd name="T25" fmla="*/ 5458 h 9159"/>
              <a:gd name="T26" fmla="*/ 12385 w 12657"/>
              <a:gd name="T27" fmla="*/ 6609 h 9159"/>
              <a:gd name="T28" fmla="*/ 12538 w 12657"/>
              <a:gd name="T29" fmla="*/ 7797 h 9159"/>
              <a:gd name="T30" fmla="*/ 11695 w 12657"/>
              <a:gd name="T31" fmla="*/ 8833 h 9159"/>
              <a:gd name="T32" fmla="*/ 10468 w 12657"/>
              <a:gd name="T33" fmla="*/ 8909 h 9159"/>
              <a:gd name="T34" fmla="*/ 9202 w 12657"/>
              <a:gd name="T35" fmla="*/ 9024 h 9159"/>
              <a:gd name="T36" fmla="*/ 7975 w 12657"/>
              <a:gd name="T37" fmla="*/ 9139 h 9159"/>
              <a:gd name="T38" fmla="*/ 6748 w 12657"/>
              <a:gd name="T39" fmla="*/ 9024 h 9159"/>
              <a:gd name="T40" fmla="*/ 5598 w 12657"/>
              <a:gd name="T41" fmla="*/ 8948 h 9159"/>
              <a:gd name="T42" fmla="*/ 4333 w 12657"/>
              <a:gd name="T43" fmla="*/ 8909 h 9159"/>
              <a:gd name="T44" fmla="*/ 3144 w 12657"/>
              <a:gd name="T45" fmla="*/ 8756 h 9159"/>
              <a:gd name="T46" fmla="*/ 1993 w 12657"/>
              <a:gd name="T47" fmla="*/ 8411 h 9159"/>
              <a:gd name="T48" fmla="*/ 881 w 12657"/>
              <a:gd name="T49" fmla="*/ 7682 h 9159"/>
              <a:gd name="T50" fmla="*/ 76 w 12657"/>
              <a:gd name="T51" fmla="*/ 6532 h 9159"/>
              <a:gd name="T52" fmla="*/ 0 w 12657"/>
              <a:gd name="T53" fmla="*/ 6417 h 9159"/>
              <a:gd name="T54" fmla="*/ 268 w 12657"/>
              <a:gd name="T55" fmla="*/ 5573 h 9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657" h="9159">
                <a:moveTo>
                  <a:pt x="268" y="5573"/>
                </a:moveTo>
                <a:cubicBezTo>
                  <a:pt x="242" y="5137"/>
                  <a:pt x="178" y="4703"/>
                  <a:pt x="153" y="4269"/>
                </a:cubicBezTo>
                <a:cubicBezTo>
                  <a:pt x="127" y="3806"/>
                  <a:pt x="531" y="3504"/>
                  <a:pt x="536" y="3042"/>
                </a:cubicBezTo>
                <a:cubicBezTo>
                  <a:pt x="541" y="2581"/>
                  <a:pt x="610" y="2121"/>
                  <a:pt x="651" y="1662"/>
                </a:cubicBezTo>
                <a:cubicBezTo>
                  <a:pt x="691" y="1205"/>
                  <a:pt x="888" y="768"/>
                  <a:pt x="1227" y="435"/>
                </a:cubicBezTo>
                <a:cubicBezTo>
                  <a:pt x="1669" y="0"/>
                  <a:pt x="2189" y="315"/>
                  <a:pt x="2645" y="435"/>
                </a:cubicBezTo>
                <a:cubicBezTo>
                  <a:pt x="3106" y="556"/>
                  <a:pt x="3489" y="851"/>
                  <a:pt x="3872" y="1125"/>
                </a:cubicBezTo>
                <a:cubicBezTo>
                  <a:pt x="4298" y="1428"/>
                  <a:pt x="4657" y="1819"/>
                  <a:pt x="5023" y="2199"/>
                </a:cubicBezTo>
                <a:cubicBezTo>
                  <a:pt x="5405" y="2594"/>
                  <a:pt x="5711" y="3078"/>
                  <a:pt x="6173" y="3387"/>
                </a:cubicBezTo>
                <a:cubicBezTo>
                  <a:pt x="6571" y="3653"/>
                  <a:pt x="6991" y="3895"/>
                  <a:pt x="7439" y="4078"/>
                </a:cubicBezTo>
                <a:cubicBezTo>
                  <a:pt x="7866" y="4252"/>
                  <a:pt x="8333" y="4231"/>
                  <a:pt x="8781" y="4231"/>
                </a:cubicBezTo>
                <a:cubicBezTo>
                  <a:pt x="9232" y="4231"/>
                  <a:pt x="9673" y="4358"/>
                  <a:pt x="10084" y="4538"/>
                </a:cubicBezTo>
                <a:cubicBezTo>
                  <a:pt x="10575" y="4753"/>
                  <a:pt x="10981" y="5114"/>
                  <a:pt x="11388" y="5458"/>
                </a:cubicBezTo>
                <a:cubicBezTo>
                  <a:pt x="11780" y="5789"/>
                  <a:pt x="12096" y="6190"/>
                  <a:pt x="12385" y="6609"/>
                </a:cubicBezTo>
                <a:cubicBezTo>
                  <a:pt x="12621" y="6950"/>
                  <a:pt x="12656" y="7399"/>
                  <a:pt x="12538" y="7797"/>
                </a:cubicBezTo>
                <a:cubicBezTo>
                  <a:pt x="12407" y="8239"/>
                  <a:pt x="12102" y="8628"/>
                  <a:pt x="11695" y="8833"/>
                </a:cubicBezTo>
                <a:cubicBezTo>
                  <a:pt x="11298" y="9033"/>
                  <a:pt x="10895" y="8844"/>
                  <a:pt x="10468" y="8909"/>
                </a:cubicBezTo>
                <a:cubicBezTo>
                  <a:pt x="10048" y="8971"/>
                  <a:pt x="9620" y="8951"/>
                  <a:pt x="9202" y="9024"/>
                </a:cubicBezTo>
                <a:cubicBezTo>
                  <a:pt x="8798" y="9094"/>
                  <a:pt x="8385" y="9158"/>
                  <a:pt x="7975" y="9139"/>
                </a:cubicBezTo>
                <a:cubicBezTo>
                  <a:pt x="7564" y="9120"/>
                  <a:pt x="7159" y="9052"/>
                  <a:pt x="6748" y="9024"/>
                </a:cubicBezTo>
                <a:cubicBezTo>
                  <a:pt x="6360" y="8996"/>
                  <a:pt x="5986" y="8969"/>
                  <a:pt x="5598" y="8948"/>
                </a:cubicBezTo>
                <a:cubicBezTo>
                  <a:pt x="5174" y="8925"/>
                  <a:pt x="4758" y="8912"/>
                  <a:pt x="4333" y="8909"/>
                </a:cubicBezTo>
                <a:cubicBezTo>
                  <a:pt x="3933" y="8905"/>
                  <a:pt x="3530" y="8863"/>
                  <a:pt x="3144" y="8756"/>
                </a:cubicBezTo>
                <a:cubicBezTo>
                  <a:pt x="2758" y="8649"/>
                  <a:pt x="2382" y="8501"/>
                  <a:pt x="1993" y="8411"/>
                </a:cubicBezTo>
                <a:cubicBezTo>
                  <a:pt x="1549" y="8308"/>
                  <a:pt x="1146" y="8055"/>
                  <a:pt x="881" y="7682"/>
                </a:cubicBezTo>
                <a:cubicBezTo>
                  <a:pt x="613" y="7304"/>
                  <a:pt x="169" y="7017"/>
                  <a:pt x="76" y="6532"/>
                </a:cubicBezTo>
                <a:lnTo>
                  <a:pt x="0" y="6417"/>
                </a:lnTo>
                <a:lnTo>
                  <a:pt x="268" y="5573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" name="Freeform 2"/>
          <p:cNvSpPr>
            <a:spLocks noChangeArrowheads="1"/>
          </p:cNvSpPr>
          <p:nvPr/>
        </p:nvSpPr>
        <p:spPr bwMode="auto">
          <a:xfrm>
            <a:off x="7526371" y="1466899"/>
            <a:ext cx="920449" cy="814783"/>
          </a:xfrm>
          <a:custGeom>
            <a:avLst/>
            <a:gdLst>
              <a:gd name="T0" fmla="*/ 610 w 2819"/>
              <a:gd name="T1" fmla="*/ 780 h 2498"/>
              <a:gd name="T2" fmla="*/ 1466 w 2819"/>
              <a:gd name="T3" fmla="*/ 70 h 2498"/>
              <a:gd name="T4" fmla="*/ 2376 w 2819"/>
              <a:gd name="T5" fmla="*/ 440 h 2498"/>
              <a:gd name="T6" fmla="*/ 2514 w 2819"/>
              <a:gd name="T7" fmla="*/ 1367 h 2498"/>
              <a:gd name="T8" fmla="*/ 1631 w 2819"/>
              <a:gd name="T9" fmla="*/ 1862 h 2498"/>
              <a:gd name="T10" fmla="*/ 776 w 2819"/>
              <a:gd name="T11" fmla="*/ 2171 h 2498"/>
              <a:gd name="T12" fmla="*/ 3 w 2819"/>
              <a:gd name="T13" fmla="*/ 1924 h 2498"/>
              <a:gd name="T14" fmla="*/ 58 w 2819"/>
              <a:gd name="T15" fmla="*/ 1584 h 2498"/>
              <a:gd name="T16" fmla="*/ 197 w 2819"/>
              <a:gd name="T17" fmla="*/ 1244 h 2498"/>
              <a:gd name="T18" fmla="*/ 197 w 2819"/>
              <a:gd name="T19" fmla="*/ 966 h 2498"/>
              <a:gd name="T20" fmla="*/ 610 w 2819"/>
              <a:gd name="T21" fmla="*/ 780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19" h="2498">
                <a:moveTo>
                  <a:pt x="610" y="780"/>
                </a:moveTo>
                <a:cubicBezTo>
                  <a:pt x="821" y="452"/>
                  <a:pt x="1112" y="143"/>
                  <a:pt x="1466" y="70"/>
                </a:cubicBezTo>
                <a:cubicBezTo>
                  <a:pt x="1799" y="0"/>
                  <a:pt x="2069" y="331"/>
                  <a:pt x="2376" y="440"/>
                </a:cubicBezTo>
                <a:cubicBezTo>
                  <a:pt x="2818" y="599"/>
                  <a:pt x="2644" y="1088"/>
                  <a:pt x="2514" y="1367"/>
                </a:cubicBezTo>
                <a:cubicBezTo>
                  <a:pt x="2331" y="1759"/>
                  <a:pt x="1908" y="1644"/>
                  <a:pt x="1631" y="1862"/>
                </a:cubicBezTo>
                <a:cubicBezTo>
                  <a:pt x="1371" y="2068"/>
                  <a:pt x="1063" y="2060"/>
                  <a:pt x="776" y="2171"/>
                </a:cubicBezTo>
                <a:cubicBezTo>
                  <a:pt x="541" y="2261"/>
                  <a:pt x="0" y="2497"/>
                  <a:pt x="3" y="1924"/>
                </a:cubicBezTo>
                <a:lnTo>
                  <a:pt x="58" y="1584"/>
                </a:lnTo>
                <a:lnTo>
                  <a:pt x="197" y="1244"/>
                </a:lnTo>
                <a:lnTo>
                  <a:pt x="197" y="966"/>
                </a:lnTo>
                <a:lnTo>
                  <a:pt x="610" y="780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7" name="Freeform 3"/>
          <p:cNvSpPr>
            <a:spLocks noChangeArrowheads="1"/>
          </p:cNvSpPr>
          <p:nvPr/>
        </p:nvSpPr>
        <p:spPr bwMode="auto">
          <a:xfrm>
            <a:off x="6927143" y="3670844"/>
            <a:ext cx="1205659" cy="885322"/>
          </a:xfrm>
          <a:custGeom>
            <a:avLst/>
            <a:gdLst>
              <a:gd name="T0" fmla="*/ 383 w 3692"/>
              <a:gd name="T1" fmla="*/ 604 h 2712"/>
              <a:gd name="T2" fmla="*/ 1495 w 3692"/>
              <a:gd name="T3" fmla="*/ 259 h 2712"/>
              <a:gd name="T4" fmla="*/ 2799 w 3692"/>
              <a:gd name="T5" fmla="*/ 604 h 2712"/>
              <a:gd name="T6" fmla="*/ 3489 w 3692"/>
              <a:gd name="T7" fmla="*/ 1601 h 2712"/>
              <a:gd name="T8" fmla="*/ 2569 w 3692"/>
              <a:gd name="T9" fmla="*/ 2483 h 2712"/>
              <a:gd name="T10" fmla="*/ 1380 w 3692"/>
              <a:gd name="T11" fmla="*/ 2445 h 2712"/>
              <a:gd name="T12" fmla="*/ 306 w 3692"/>
              <a:gd name="T13" fmla="*/ 1524 h 2712"/>
              <a:gd name="T14" fmla="*/ 0 w 3692"/>
              <a:gd name="T15" fmla="*/ 1141 h 2712"/>
              <a:gd name="T16" fmla="*/ 0 w 3692"/>
              <a:gd name="T17" fmla="*/ 1103 h 2712"/>
              <a:gd name="T18" fmla="*/ 383 w 3692"/>
              <a:gd name="T19" fmla="*/ 604 h 2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92" h="2712">
                <a:moveTo>
                  <a:pt x="383" y="604"/>
                </a:moveTo>
                <a:cubicBezTo>
                  <a:pt x="466" y="0"/>
                  <a:pt x="1125" y="230"/>
                  <a:pt x="1495" y="259"/>
                </a:cubicBezTo>
                <a:cubicBezTo>
                  <a:pt x="1949" y="295"/>
                  <a:pt x="2395" y="410"/>
                  <a:pt x="2799" y="604"/>
                </a:cubicBezTo>
                <a:cubicBezTo>
                  <a:pt x="3141" y="768"/>
                  <a:pt x="3691" y="1071"/>
                  <a:pt x="3489" y="1601"/>
                </a:cubicBezTo>
                <a:cubicBezTo>
                  <a:pt x="3331" y="2015"/>
                  <a:pt x="2990" y="2276"/>
                  <a:pt x="2569" y="2483"/>
                </a:cubicBezTo>
                <a:cubicBezTo>
                  <a:pt x="2106" y="2711"/>
                  <a:pt x="1763" y="2513"/>
                  <a:pt x="1380" y="2445"/>
                </a:cubicBezTo>
                <a:cubicBezTo>
                  <a:pt x="823" y="2347"/>
                  <a:pt x="745" y="1748"/>
                  <a:pt x="306" y="1524"/>
                </a:cubicBezTo>
                <a:lnTo>
                  <a:pt x="0" y="1141"/>
                </a:lnTo>
                <a:lnTo>
                  <a:pt x="0" y="1103"/>
                </a:lnTo>
                <a:lnTo>
                  <a:pt x="383" y="604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8" name="Freeform 4"/>
          <p:cNvSpPr>
            <a:spLocks noChangeArrowheads="1"/>
          </p:cNvSpPr>
          <p:nvPr/>
        </p:nvSpPr>
        <p:spPr bwMode="auto">
          <a:xfrm>
            <a:off x="4834163" y="1462579"/>
            <a:ext cx="1133638" cy="1118528"/>
          </a:xfrm>
          <a:custGeom>
            <a:avLst/>
            <a:gdLst>
              <a:gd name="T0" fmla="*/ 751 w 3470"/>
              <a:gd name="T1" fmla="*/ 1071 h 3426"/>
              <a:gd name="T2" fmla="*/ 1804 w 3470"/>
              <a:gd name="T3" fmla="*/ 95 h 3426"/>
              <a:gd name="T4" fmla="*/ 2924 w 3470"/>
              <a:gd name="T5" fmla="*/ 604 h 3426"/>
              <a:gd name="T6" fmla="*/ 3094 w 3470"/>
              <a:gd name="T7" fmla="*/ 1876 h 3426"/>
              <a:gd name="T8" fmla="*/ 2008 w 3470"/>
              <a:gd name="T9" fmla="*/ 2555 h 3426"/>
              <a:gd name="T10" fmla="*/ 955 w 3470"/>
              <a:gd name="T11" fmla="*/ 2978 h 3426"/>
              <a:gd name="T12" fmla="*/ 4 w 3470"/>
              <a:gd name="T13" fmla="*/ 2640 h 3426"/>
              <a:gd name="T14" fmla="*/ 72 w 3470"/>
              <a:gd name="T15" fmla="*/ 2173 h 3426"/>
              <a:gd name="T16" fmla="*/ 242 w 3470"/>
              <a:gd name="T17" fmla="*/ 1707 h 3426"/>
              <a:gd name="T18" fmla="*/ 242 w 3470"/>
              <a:gd name="T19" fmla="*/ 1325 h 3426"/>
              <a:gd name="T20" fmla="*/ 751 w 3470"/>
              <a:gd name="T21" fmla="*/ 1071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0" h="3426">
                <a:moveTo>
                  <a:pt x="751" y="1071"/>
                </a:moveTo>
                <a:cubicBezTo>
                  <a:pt x="1011" y="620"/>
                  <a:pt x="1368" y="196"/>
                  <a:pt x="1804" y="95"/>
                </a:cubicBezTo>
                <a:cubicBezTo>
                  <a:pt x="2215" y="0"/>
                  <a:pt x="2547" y="453"/>
                  <a:pt x="2924" y="604"/>
                </a:cubicBezTo>
                <a:cubicBezTo>
                  <a:pt x="3469" y="821"/>
                  <a:pt x="3255" y="1492"/>
                  <a:pt x="3094" y="1876"/>
                </a:cubicBezTo>
                <a:cubicBezTo>
                  <a:pt x="2870" y="2413"/>
                  <a:pt x="2348" y="2255"/>
                  <a:pt x="2008" y="2555"/>
                </a:cubicBezTo>
                <a:cubicBezTo>
                  <a:pt x="1687" y="2837"/>
                  <a:pt x="1309" y="2827"/>
                  <a:pt x="955" y="2978"/>
                </a:cubicBezTo>
                <a:cubicBezTo>
                  <a:pt x="666" y="3102"/>
                  <a:pt x="0" y="3425"/>
                  <a:pt x="4" y="2640"/>
                </a:cubicBezTo>
                <a:lnTo>
                  <a:pt x="72" y="2173"/>
                </a:lnTo>
                <a:lnTo>
                  <a:pt x="242" y="1707"/>
                </a:lnTo>
                <a:lnTo>
                  <a:pt x="242" y="1325"/>
                </a:lnTo>
                <a:lnTo>
                  <a:pt x="751" y="1071"/>
                </a:lnTo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Locations for the Centers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5361369" y="2028321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7327589" y="4118543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7164817" y="3857986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7360719" y="3891095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5758934" y="5131984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963664" y="1727456"/>
            <a:ext cx="3357697" cy="429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791" rIns="81639" bIns="4082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>
              <a:buFont typeface="Times New Roman" charset="0"/>
              <a:buAutoNum type="arabicParenR"/>
            </a:pPr>
            <a:r>
              <a:rPr lang="en-US" sz="2400"/>
              <a:t> For different modes: start with multiple random restarts to find an initial collection {(</a:t>
            </a:r>
            <a:r>
              <a:rPr lang="en-US" sz="2400">
                <a:solidFill>
                  <a:srgbClr val="0000FF"/>
                </a:solidFill>
              </a:rPr>
              <a:t>A</a:t>
            </a:r>
            <a:r>
              <a:rPr lang="en-US" sz="2400"/>
              <a:t>,</a:t>
            </a:r>
            <a:r>
              <a:rPr lang="en-US" sz="2400">
                <a:solidFill>
                  <a:srgbClr val="FF3333"/>
                </a:solidFill>
              </a:rPr>
              <a:t>W</a:t>
            </a:r>
            <a:r>
              <a:rPr lang="en-US" sz="2400"/>
              <a:t>)}.</a:t>
            </a:r>
          </a:p>
          <a:p>
            <a:pPr>
              <a:buFont typeface="Times New Roman" charset="0"/>
              <a:buAutoNum type="arabicParenR"/>
            </a:pPr>
            <a:r>
              <a:rPr lang="en-US" sz="2400"/>
              <a:t> Expand from each via a rapidly-exploring random tree (RRT).</a:t>
            </a:r>
          </a:p>
          <a:p>
            <a:pPr>
              <a:buFont typeface="Times New Roman" charset="0"/>
              <a:buAutoNum type="arabicParenR"/>
            </a:pPr>
            <a:r>
              <a:rPr lang="en-US" sz="2400"/>
              <a:t> Apply the RRT in the oblique manifold over Q from {([</a:t>
            </a:r>
            <a:r>
              <a:rPr lang="en-US" sz="2400">
                <a:solidFill>
                  <a:srgbClr val="0000FF"/>
                </a:solidFill>
              </a:rPr>
              <a:t>AQ]</a:t>
            </a:r>
            <a:r>
              <a:rPr lang="en-US" sz="2400"/>
              <a:t>,[</a:t>
            </a:r>
            <a:r>
              <a:rPr lang="en-US" sz="2400">
                <a:solidFill>
                  <a:srgbClr val="FF3333"/>
                </a:solidFill>
              </a:rPr>
              <a:t>Q</a:t>
            </a:r>
            <a:r>
              <a:rPr lang="en-US" sz="2400" baseline="33000">
                <a:solidFill>
                  <a:srgbClr val="FF3333"/>
                </a:solidFill>
              </a:rPr>
              <a:t>-1</a:t>
            </a:r>
            <a:r>
              <a:rPr lang="en-US" sz="2400">
                <a:solidFill>
                  <a:srgbClr val="FF3333"/>
                </a:solidFill>
              </a:rPr>
              <a:t>W</a:t>
            </a:r>
            <a:r>
              <a:rPr lang="en-US" sz="2400"/>
              <a:t>])}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5557271" y="1701545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5099206" y="1865653"/>
            <a:ext cx="159891" cy="171306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5758934" y="4479870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4746296" y="4511540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4746296" y="4088313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5269180" y="5655979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6706753" y="5655979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6706753" y="6080646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7853354" y="5566727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7294458" y="3762975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7556620" y="3960193"/>
            <a:ext cx="187259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287" name="AutoShape 23"/>
          <p:cNvCxnSpPr>
            <a:cxnSpLocks noChangeShapeType="1"/>
            <a:stCxn id="11270" idx="7"/>
            <a:endCxn id="11276" idx="4"/>
          </p:cNvCxnSpPr>
          <p:nvPr/>
        </p:nvCxnSpPr>
        <p:spPr bwMode="auto">
          <a:xfrm flipV="1">
            <a:off x="5521260" y="1901642"/>
            <a:ext cx="129641" cy="15403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88" name="AutoShape 24"/>
          <p:cNvCxnSpPr>
            <a:cxnSpLocks noChangeShapeType="1"/>
            <a:stCxn id="11270" idx="2"/>
            <a:endCxn id="11277" idx="5"/>
          </p:cNvCxnSpPr>
          <p:nvPr/>
        </p:nvCxnSpPr>
        <p:spPr bwMode="auto">
          <a:xfrm flipH="1" flipV="1">
            <a:off x="5236050" y="2011047"/>
            <a:ext cx="123879" cy="11660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89" name="AutoShape 25"/>
          <p:cNvCxnSpPr>
            <a:cxnSpLocks noChangeShapeType="1"/>
            <a:stCxn id="11274" idx="0"/>
            <a:endCxn id="11278" idx="4"/>
          </p:cNvCxnSpPr>
          <p:nvPr/>
        </p:nvCxnSpPr>
        <p:spPr bwMode="auto">
          <a:xfrm flipV="1">
            <a:off x="5854004" y="4679967"/>
            <a:ext cx="1441" cy="45201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0" name="AutoShape 26"/>
          <p:cNvCxnSpPr>
            <a:cxnSpLocks noChangeShapeType="1"/>
            <a:stCxn id="11274" idx="2"/>
            <a:endCxn id="11279" idx="5"/>
          </p:cNvCxnSpPr>
          <p:nvPr/>
        </p:nvCxnSpPr>
        <p:spPr bwMode="auto">
          <a:xfrm flipH="1" flipV="1">
            <a:off x="4907626" y="4682846"/>
            <a:ext cx="851308" cy="54846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1" name="AutoShape 27"/>
          <p:cNvCxnSpPr>
            <a:cxnSpLocks noChangeShapeType="1"/>
            <a:stCxn id="11279" idx="0"/>
            <a:endCxn id="11280" idx="4"/>
          </p:cNvCxnSpPr>
          <p:nvPr/>
        </p:nvCxnSpPr>
        <p:spPr bwMode="auto">
          <a:xfrm flipV="1">
            <a:off x="4841366" y="4288410"/>
            <a:ext cx="1440" cy="22312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2" name="AutoShape 28"/>
          <p:cNvCxnSpPr>
            <a:cxnSpLocks noChangeShapeType="1"/>
            <a:stCxn id="11274" idx="3"/>
            <a:endCxn id="11281" idx="6"/>
          </p:cNvCxnSpPr>
          <p:nvPr/>
        </p:nvCxnSpPr>
        <p:spPr bwMode="auto">
          <a:xfrm flipH="1">
            <a:off x="5457880" y="5303290"/>
            <a:ext cx="329863" cy="45345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3" name="AutoShape 29"/>
          <p:cNvCxnSpPr>
            <a:cxnSpLocks noChangeShapeType="1"/>
            <a:stCxn id="11274" idx="5"/>
            <a:endCxn id="11282" idx="3"/>
          </p:cNvCxnSpPr>
          <p:nvPr/>
        </p:nvCxnSpPr>
        <p:spPr bwMode="auto">
          <a:xfrm>
            <a:off x="5920265" y="5303290"/>
            <a:ext cx="815297" cy="52399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4" name="AutoShape 30"/>
          <p:cNvCxnSpPr>
            <a:cxnSpLocks noChangeShapeType="1"/>
            <a:stCxn id="11282" idx="4"/>
            <a:endCxn id="11283" idx="2"/>
          </p:cNvCxnSpPr>
          <p:nvPr/>
        </p:nvCxnSpPr>
        <p:spPr bwMode="auto">
          <a:xfrm flipH="1">
            <a:off x="6706752" y="5856076"/>
            <a:ext cx="93630" cy="32533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5" name="AutoShape 31"/>
          <p:cNvCxnSpPr>
            <a:cxnSpLocks noChangeShapeType="1"/>
            <a:stCxn id="11282" idx="5"/>
            <a:endCxn id="11284" idx="1"/>
          </p:cNvCxnSpPr>
          <p:nvPr/>
        </p:nvCxnSpPr>
        <p:spPr bwMode="auto">
          <a:xfrm flipV="1">
            <a:off x="6866643" y="5596957"/>
            <a:ext cx="1014079" cy="2303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6" name="AutoShape 32"/>
          <p:cNvCxnSpPr>
            <a:cxnSpLocks noChangeShapeType="1"/>
            <a:stCxn id="11273" idx="7"/>
            <a:endCxn id="11286" idx="3"/>
          </p:cNvCxnSpPr>
          <p:nvPr/>
        </p:nvCxnSpPr>
        <p:spPr bwMode="auto">
          <a:xfrm>
            <a:off x="7520609" y="3919886"/>
            <a:ext cx="63380" cy="210174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97" name="AutoShape 33"/>
          <p:cNvCxnSpPr>
            <a:cxnSpLocks noChangeShapeType="1"/>
            <a:stCxn id="11273" idx="1"/>
            <a:endCxn id="11285" idx="4"/>
          </p:cNvCxnSpPr>
          <p:nvPr/>
        </p:nvCxnSpPr>
        <p:spPr bwMode="auto">
          <a:xfrm>
            <a:off x="7388088" y="3919886"/>
            <a:ext cx="1440" cy="43186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7427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4AF1052-C0AB-8E41-A147-D2BDA717B9BD}" type="slidenum">
              <a:rPr lang="en-US"/>
              <a:pPr/>
              <a:t>62</a:t>
            </a:fld>
            <a:endParaRPr lang="en-US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Results: Synthetic Data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36" y="1613732"/>
            <a:ext cx="3500302" cy="221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96" y="4013456"/>
            <a:ext cx="3560802" cy="245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" y="1548952"/>
            <a:ext cx="3569444" cy="234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064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D26E74-DFB7-E940-ABC2-DE781B832F5E}" type="slidenum">
              <a:rPr lang="en-US"/>
              <a:pPr/>
              <a:t>63</a:t>
            </a:fld>
            <a:endParaRPr lang="en-US"/>
          </a:p>
        </p:txBody>
      </p:sp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Results: Real Data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17" y="1527359"/>
            <a:ext cx="7536454" cy="483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2827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8E6BEC-2199-314F-86DD-42431EAD1D22}" type="slidenum">
              <a:rPr lang="en-US"/>
              <a:pPr/>
              <a:t>64</a:t>
            </a:fld>
            <a:endParaRPr 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Results: Real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" y="1282636"/>
            <a:ext cx="3043679" cy="239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11" y="1282637"/>
            <a:ext cx="2964454" cy="2375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8" y="3748580"/>
            <a:ext cx="3022072" cy="241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64" y="3793206"/>
            <a:ext cx="2973096" cy="241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70" y="1282637"/>
            <a:ext cx="2935645" cy="235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13" y="3728426"/>
            <a:ext cx="2915478" cy="244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487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8EA6922-FA59-5C49-8F2C-248FE005D686}" type="slidenum">
              <a:rPr lang="en-US"/>
              <a:pPr/>
              <a:t>65</a:t>
            </a:fld>
            <a:endParaRPr 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Summary and Future Directions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525935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Characterizing unidentifiability of models is </a:t>
            </a:r>
            <a:r>
              <a:rPr lang="en-US">
                <a:solidFill>
                  <a:srgbClr val="0000FF"/>
                </a:solidFill>
              </a:rPr>
              <a:t>critical in scientific applications</a:t>
            </a:r>
            <a:r>
              <a:rPr lang="en-US"/>
              <a:t> in which model parameters are interpreted for meaning.  For NMF, we have a </a:t>
            </a:r>
            <a:r>
              <a:rPr lang="en-US">
                <a:solidFill>
                  <a:srgbClr val="0000FF"/>
                </a:solidFill>
              </a:rPr>
              <a:t>complete characterization</a:t>
            </a:r>
            <a:r>
              <a:rPr lang="en-US"/>
              <a:t> of unidentifiability.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Applying </a:t>
            </a:r>
            <a:r>
              <a:rPr lang="en-US">
                <a:solidFill>
                  <a:srgbClr val="0000FF"/>
                </a:solidFill>
              </a:rPr>
              <a:t>exploration algorithms</a:t>
            </a:r>
            <a:r>
              <a:rPr lang="en-US"/>
              <a:t> seem to be a promising approach to help find alternate parameter settings.  </a:t>
            </a:r>
            <a:r>
              <a:rPr lang="en-US">
                <a:solidFill>
                  <a:srgbClr val="0000FF"/>
                </a:solidFill>
              </a:rPr>
              <a:t>More to come!</a:t>
            </a:r>
          </a:p>
        </p:txBody>
      </p:sp>
    </p:spTree>
    <p:extLst>
      <p:ext uri="{BB962C8B-B14F-4D97-AF65-F5344CB8AC3E}">
        <p14:creationId xmlns:p14="http://schemas.microsoft.com/office/powerpoint/2010/main" val="1941493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48190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0560" y="1984179"/>
            <a:ext cx="7963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1421494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Kolmogorov approach is the holy grail of all approaches to determining learnability.</a:t>
            </a:r>
          </a:p>
          <a:p>
            <a:r>
              <a:rPr lang="en-US" dirty="0">
                <a:latin typeface="Times New Roman"/>
                <a:cs typeface="Times New Roman"/>
              </a:rPr>
              <a:t>Although, it is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algorithmic</a:t>
            </a:r>
            <a:r>
              <a:rPr lang="en-US" dirty="0">
                <a:latin typeface="Times New Roman"/>
                <a:cs typeface="Times New Roman"/>
              </a:rPr>
              <a:t> but for classes of random sequences, it reduces to information theoretic limits of compression (e.g. Shannon’s limit).</a:t>
            </a:r>
          </a:p>
          <a:p>
            <a:r>
              <a:rPr lang="en-US" dirty="0">
                <a:latin typeface="Times New Roman"/>
                <a:cs typeface="Times New Roman"/>
              </a:rPr>
              <a:t>These have motivated both classes of algorithmic and random learnability measures that mimic Kolmogorov’s idea.</a:t>
            </a:r>
          </a:p>
          <a:p>
            <a:r>
              <a:rPr lang="en-US" dirty="0">
                <a:latin typeface="Times New Roman"/>
                <a:cs typeface="Times New Roman"/>
              </a:rPr>
              <a:t>Examples of Algorithmic Learnability Measures are: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Minimum Description Length (MDL)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Not practical for reasonable size sequences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Language Learning in the limit (Proposed by Gold)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Not easy to implement in practice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237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Algorithmic Learnability</a:t>
            </a:r>
          </a:p>
        </p:txBody>
      </p:sp>
    </p:spTree>
    <p:extLst>
      <p:ext uri="{BB962C8B-B14F-4D97-AF65-F5344CB8AC3E}">
        <p14:creationId xmlns:p14="http://schemas.microsoft.com/office/powerpoint/2010/main" val="172348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An approach to learning is based on probabilistic models, i.e. Statistical Learning. The learning can be supervised, unsupervised or semi-supervised. It 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online or batch.  The methods can be based on stochastic control (reinforcement learning), etc. A typical setting is given below:</a:t>
            </a:r>
          </a:p>
          <a:p>
            <a:r>
              <a:rPr lang="en-US" sz="2400" dirty="0"/>
              <a:t>Let X and Y respectively denote  the vector space of all possible inputs and outputs. </a:t>
            </a:r>
          </a:p>
          <a:p>
            <a:r>
              <a:rPr lang="en-US" sz="2400" dirty="0"/>
              <a:t>It is assumed that there is an unknown probability distribution over the product space X × Y. </a:t>
            </a:r>
          </a:p>
          <a:p>
            <a:r>
              <a:rPr lang="en-US" sz="2400" dirty="0"/>
              <a:t>There is a training set (x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, i=1,2,…,n of samples from this probability distribution.</a:t>
            </a:r>
          </a:p>
          <a:p>
            <a:r>
              <a:rPr lang="en-US" sz="2400" dirty="0"/>
              <a:t>For any function </a:t>
            </a:r>
            <a:r>
              <a:rPr lang="en-US" sz="2400" dirty="0" err="1"/>
              <a:t>f</a:t>
            </a:r>
            <a:r>
              <a:rPr lang="en-US" sz="2400" baseline="-25000" dirty="0" err="1"/>
              <a:t>θ</a:t>
            </a:r>
            <a:r>
              <a:rPr lang="en-US" sz="2400" dirty="0"/>
              <a:t>: X </a:t>
            </a:r>
            <a:r>
              <a:rPr lang="en-US" sz="2400" dirty="0">
                <a:sym typeface="Wingdings" panose="05000000000000000000" pitchFamily="2" charset="2"/>
              </a:rPr>
              <a:t> Y,  we define the </a:t>
            </a:r>
            <a:r>
              <a:rPr lang="en-US" sz="2400" dirty="0"/>
              <a:t>Loss function L(</a:t>
            </a:r>
            <a:r>
              <a:rPr lang="en-US" sz="2400" dirty="0" err="1"/>
              <a:t>f</a:t>
            </a:r>
            <a:r>
              <a:rPr lang="en-US" sz="2400" baseline="-25000" dirty="0" err="1"/>
              <a:t>θ</a:t>
            </a:r>
            <a:r>
              <a:rPr lang="en-US" sz="2400" dirty="0"/>
              <a:t>)  as the E(d(</a:t>
            </a:r>
            <a:r>
              <a:rPr lang="en-US" sz="2400" dirty="0" err="1"/>
              <a:t>f</a:t>
            </a:r>
            <a:r>
              <a:rPr lang="en-US" sz="2400" baseline="-25000" dirty="0" err="1"/>
              <a:t>θ</a:t>
            </a:r>
            <a:r>
              <a:rPr lang="en-US" sz="2400" dirty="0"/>
              <a:t>(x), y)) where d(.,.) is a distance function in Y.</a:t>
            </a:r>
          </a:p>
          <a:p>
            <a:r>
              <a:rPr lang="en-US" sz="2400" dirty="0"/>
              <a:t>The learning could be finding </a:t>
            </a:r>
            <a:r>
              <a:rPr lang="en-US" sz="2400" dirty="0" err="1"/>
              <a:t>f</a:t>
            </a:r>
            <a:r>
              <a:rPr lang="en-US" sz="2400" baseline="-25000" dirty="0" err="1"/>
              <a:t>θ</a:t>
            </a:r>
            <a:r>
              <a:rPr lang="en-US" sz="2400" baseline="-25000" dirty="0"/>
              <a:t> </a:t>
            </a:r>
            <a:r>
              <a:rPr lang="en-US" sz="2400" dirty="0"/>
              <a:t>( ) in a given function space or class V to minimize the loss.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Probabilistic Learning</a:t>
            </a:r>
          </a:p>
        </p:txBody>
      </p:sp>
    </p:spTree>
    <p:extLst>
      <p:ext uri="{BB962C8B-B14F-4D97-AF65-F5344CB8AC3E}">
        <p14:creationId xmlns:p14="http://schemas.microsoft.com/office/powerpoint/2010/main" val="208053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We propose an approach to understanding/defining the “learning limits”.</a:t>
            </a:r>
          </a:p>
          <a:p>
            <a:r>
              <a:rPr lang="en-US" dirty="0">
                <a:latin typeface="Times"/>
                <a:cs typeface="Times"/>
              </a:rPr>
              <a:t>Suppose that the learner wants to learn a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learning concept</a:t>
            </a:r>
            <a:r>
              <a:rPr lang="en-US" dirty="0">
                <a:latin typeface="Times"/>
                <a:cs typeface="Times"/>
              </a:rPr>
              <a:t> f(.) e.g. v</a:t>
            </a:r>
            <a:r>
              <a:rPr lang="en-US" baseline="30000" dirty="0">
                <a:latin typeface="Times"/>
                <a:cs typeface="Times"/>
              </a:rPr>
              <a:t>2 </a:t>
            </a:r>
            <a:r>
              <a:rPr lang="en-US" dirty="0">
                <a:latin typeface="Times"/>
                <a:cs typeface="Times"/>
              </a:rPr>
              <a:t>= 2gh (assuming it is the truth)</a:t>
            </a:r>
          </a:p>
          <a:p>
            <a:r>
              <a:rPr lang="en-US" dirty="0">
                <a:latin typeface="Times"/>
                <a:cs typeface="Times"/>
              </a:rPr>
              <a:t>Let us assume that the learner is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able—i.e. not limited in making observation</a:t>
            </a:r>
          </a:p>
          <a:p>
            <a:r>
              <a:rPr lang="en-US" dirty="0">
                <a:latin typeface="Times"/>
                <a:cs typeface="Times"/>
              </a:rPr>
              <a:t>The learner observes 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x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, …, 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of an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instance space</a:t>
            </a:r>
            <a:r>
              <a:rPr lang="en-US" dirty="0">
                <a:latin typeface="Times"/>
                <a:cs typeface="Times"/>
              </a:rPr>
              <a:t> X.</a:t>
            </a:r>
          </a:p>
          <a:p>
            <a:r>
              <a:rPr lang="en-US" dirty="0">
                <a:latin typeface="Times"/>
                <a:cs typeface="Times"/>
              </a:rPr>
              <a:t>A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limited learner </a:t>
            </a:r>
            <a:r>
              <a:rPr lang="en-US" dirty="0">
                <a:latin typeface="Times"/>
                <a:cs typeface="Times"/>
              </a:rPr>
              <a:t>may receive an altered observation of 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x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, …, 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dirty="0">
                <a:latin typeface="Times"/>
                <a:cs typeface="Times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A Model</a:t>
            </a:r>
          </a:p>
        </p:txBody>
      </p:sp>
    </p:spTree>
    <p:extLst>
      <p:ext uri="{BB962C8B-B14F-4D97-AF65-F5344CB8AC3E}">
        <p14:creationId xmlns:p14="http://schemas.microsoft.com/office/powerpoint/2010/main" val="42381083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Typical loss functions are the L</a:t>
            </a:r>
            <a:r>
              <a:rPr lang="en-US" baseline="30000" dirty="0">
                <a:latin typeface="Times New Roman"/>
                <a:cs typeface="Times New Roman"/>
              </a:rPr>
              <a:t>2 </a:t>
            </a:r>
            <a:r>
              <a:rPr lang="en-US" dirty="0">
                <a:latin typeface="Times New Roman"/>
                <a:cs typeface="Times New Roman"/>
              </a:rPr>
              <a:t>and</a:t>
            </a:r>
            <a:r>
              <a:rPr lang="en-US" baseline="300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L</a:t>
            </a:r>
            <a:r>
              <a:rPr lang="en-US" baseline="30000" dirty="0">
                <a:latin typeface="Times New Roman"/>
                <a:cs typeface="Times New Roman"/>
              </a:rPr>
              <a:t>1 </a:t>
            </a:r>
            <a:r>
              <a:rPr lang="en-US" dirty="0">
                <a:latin typeface="Times New Roman"/>
                <a:cs typeface="Times New Roman"/>
              </a:rPr>
              <a:t>norms and indicator functions.</a:t>
            </a:r>
          </a:p>
          <a:p>
            <a:r>
              <a:rPr lang="en-US" dirty="0">
                <a:latin typeface="Times New Roman"/>
                <a:cs typeface="Times New Roman"/>
              </a:rPr>
              <a:t>A regularization term can be added to the loss in some cases as well.</a:t>
            </a:r>
          </a:p>
          <a:p>
            <a:r>
              <a:rPr lang="en-US" dirty="0">
                <a:latin typeface="Times New Roman"/>
                <a:cs typeface="Times New Roman"/>
              </a:rPr>
              <a:t>Now if the loss is the error of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indicator function of classification error into two</a:t>
            </a:r>
            <a:r>
              <a:rPr lang="en-US" dirty="0">
                <a:latin typeface="Times New Roman"/>
                <a:cs typeface="Times New Roman"/>
              </a:rPr>
              <a:t> (or more classes), then for instance </a:t>
            </a:r>
            <a:r>
              <a:rPr lang="en-US" dirty="0" err="1">
                <a:latin typeface="Times New Roman"/>
                <a:cs typeface="Times New Roman"/>
              </a:rPr>
              <a:t>Vapnik-Chervonenkis</a:t>
            </a:r>
            <a:r>
              <a:rPr lang="en-US" dirty="0">
                <a:latin typeface="Times New Roman"/>
                <a:cs typeface="Times New Roman"/>
              </a:rPr>
              <a:t> Theory may apply.</a:t>
            </a:r>
          </a:p>
          <a:p>
            <a:r>
              <a:rPr lang="en-US" dirty="0">
                <a:latin typeface="Times New Roman"/>
                <a:cs typeface="Times New Roman"/>
              </a:rPr>
              <a:t>This more or less says that if the VC dimension is small, then the minimum class empirical risk (calculated at the observation) converges to minimum class risk with rate (log n/n)^0.5.</a:t>
            </a:r>
          </a:p>
          <a:p>
            <a:r>
              <a:rPr lang="en-US" dirty="0">
                <a:latin typeface="Times New Roman"/>
                <a:cs typeface="Times New Roman"/>
              </a:rPr>
              <a:t>Thus the minimum class risk in this setting is </a:t>
            </a: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learnable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Probabilistic Learning</a:t>
            </a:r>
          </a:p>
        </p:txBody>
      </p:sp>
    </p:spTree>
    <p:extLst>
      <p:ext uri="{BB962C8B-B14F-4D97-AF65-F5344CB8AC3E}">
        <p14:creationId xmlns:p14="http://schemas.microsoft.com/office/powerpoint/2010/main" val="4055539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This approach to learning is motivated by approximation theory.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It can be proved that the set of linear combinations of perceptron functions are dense in L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  <a:p>
            <a:pPr lvl="1"/>
            <a:r>
              <a:rPr lang="en-US" dirty="0">
                <a:latin typeface="Times New Roman"/>
                <a:cs typeface="Times New Roman"/>
              </a:rPr>
              <a:t>Thus it must be possible to estimate any classifier in L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 by neural networks with arbitrary accuracy.</a:t>
            </a:r>
          </a:p>
          <a:p>
            <a:r>
              <a:rPr lang="en-US" dirty="0">
                <a:latin typeface="Times"/>
                <a:cs typeface="Times"/>
              </a:rPr>
              <a:t>The above dense approximation property implies as a corollary the following universal approximation result: The Bayes classifier in statistical learning in the feature space can be approximated arbitrarily well by networks of formal neurons . </a:t>
            </a:r>
          </a:p>
          <a:p>
            <a:r>
              <a:rPr lang="en-US" dirty="0">
                <a:latin typeface="Times"/>
                <a:cs typeface="Times"/>
              </a:rPr>
              <a:t>Of course, for better approximation, more neurons are needed. </a:t>
            </a:r>
          </a:p>
          <a:p>
            <a:r>
              <a:rPr lang="en-US" dirty="0">
                <a:latin typeface="Times"/>
                <a:cs typeface="Times"/>
              </a:rPr>
              <a:t>This fact may tempt the unwary practitioner to increase the size of the network to be used for classification.</a:t>
            </a:r>
          </a:p>
          <a:p>
            <a:r>
              <a:rPr lang="en-US" dirty="0">
                <a:latin typeface="Times"/>
                <a:cs typeface="Times"/>
              </a:rPr>
              <a:t>However, one should proceed with care. A large network has many tunable parameters all of which must be learned from a fixed amount of training data. Thus one may easily run  into the problem of </a:t>
            </a:r>
            <a:r>
              <a:rPr lang="en-US" dirty="0" err="1">
                <a:latin typeface="Times"/>
                <a:cs typeface="Times"/>
              </a:rPr>
              <a:t>overfitting</a:t>
            </a:r>
            <a:r>
              <a:rPr lang="en-US" dirty="0">
                <a:latin typeface="Times"/>
                <a:cs typeface="Times"/>
              </a:rPr>
              <a:t> , that is, the resulting classifier will perform very well on the data but no generalization will  take place.</a:t>
            </a: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5446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Times"/>
                <a:cs typeface="Times"/>
              </a:rPr>
              <a:t>If the learning model is statistical and the Bayesian classifier is to be estimated by a neural network, then the VC dimension of functions in the span of neural networks becomes relevant.</a:t>
            </a:r>
          </a:p>
          <a:p>
            <a:r>
              <a:rPr lang="en-US" dirty="0">
                <a:latin typeface="Times"/>
                <a:cs typeface="Times"/>
              </a:rPr>
              <a:t>One can compute the VC dimension of single layer and multilayer acyclic neural networks.</a:t>
            </a:r>
          </a:p>
          <a:p>
            <a:r>
              <a:rPr lang="en-US" dirty="0">
                <a:latin typeface="Times"/>
                <a:cs typeface="Times"/>
              </a:rPr>
              <a:t>In particular, based on the results found in the literature, it has been concluded that [1] </a:t>
            </a:r>
            <a:r>
              <a:rPr lang="en-US" i="1" dirty="0"/>
              <a:t>shallow networks (with dense interconnectivity) are  computationally more efficient than deep networks.</a:t>
            </a:r>
          </a:p>
          <a:p>
            <a:r>
              <a:rPr lang="en-US" dirty="0"/>
              <a:t>However, this is found to be empirically incorrect in recent years (Deep Learning).</a:t>
            </a:r>
          </a:p>
          <a:p>
            <a:r>
              <a:rPr lang="en-US" dirty="0"/>
              <a:t>Thus it seems that the analysis provided by </a:t>
            </a:r>
            <a:r>
              <a:rPr lang="en-US" dirty="0">
                <a:solidFill>
                  <a:srgbClr val="FF0000"/>
                </a:solidFill>
              </a:rPr>
              <a:t>VC dimension is too pessimistic</a:t>
            </a:r>
            <a:r>
              <a:rPr lang="en-US" dirty="0"/>
              <a:t>.</a:t>
            </a:r>
            <a:endParaRPr lang="en-US" i="1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[1] </a:t>
            </a:r>
            <a:r>
              <a:rPr lang="en-US" dirty="0"/>
              <a:t>P. </a:t>
            </a:r>
            <a:r>
              <a:rPr lang="en-US" dirty="0" err="1"/>
              <a:t>Baldi</a:t>
            </a:r>
            <a:r>
              <a:rPr lang="en-US" dirty="0"/>
              <a:t> and S. S. Venkatesh, “On properties of networks of neuron-like elements,” in </a:t>
            </a:r>
            <a:r>
              <a:rPr lang="en-US" i="1" dirty="0"/>
              <a:t>Neural Information Processing Systems</a:t>
            </a:r>
            <a:r>
              <a:rPr lang="en-US" dirty="0"/>
              <a:t>, D. Anderson, Ed. New York: Amer. Inst. Phys., 1988.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Neural Networks and VC dimension</a:t>
            </a:r>
          </a:p>
        </p:txBody>
      </p:sp>
    </p:spTree>
    <p:extLst>
      <p:ext uri="{BB962C8B-B14F-4D97-AF65-F5344CB8AC3E}">
        <p14:creationId xmlns:p14="http://schemas.microsoft.com/office/powerpoint/2010/main" val="73120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533400"/>
            <a:ext cx="8574039" cy="6041677"/>
          </a:xfrm>
        </p:spPr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Thus, we have seen that most of the mathematical results related to learnability are</a:t>
            </a:r>
          </a:p>
          <a:p>
            <a:pPr lvl="1"/>
            <a:r>
              <a:rPr lang="en-US" dirty="0">
                <a:latin typeface="Times"/>
                <a:cs typeface="Times"/>
              </a:rPr>
              <a:t>Hard to compute (e.g. Kolmogorov complexity), implement, or of little practical interest.</a:t>
            </a:r>
          </a:p>
          <a:p>
            <a:pPr lvl="1"/>
            <a:r>
              <a:rPr lang="en-US" dirty="0">
                <a:latin typeface="Times"/>
                <a:cs typeface="Times"/>
              </a:rPr>
              <a:t>Based on approximation theory (e.g. Neural Networks with training data) in this case the size of data plays a key role in limits of learning and generalizability.</a:t>
            </a:r>
          </a:p>
          <a:p>
            <a:pPr lvl="1"/>
            <a:r>
              <a:rPr lang="en-US" dirty="0">
                <a:latin typeface="Times"/>
                <a:cs typeface="Times"/>
              </a:rPr>
              <a:t>Statistical (with training data): Limits are set based on (VC dimension) bounds which may be too conservative.</a:t>
            </a:r>
          </a:p>
          <a:p>
            <a:r>
              <a:rPr lang="en-US" dirty="0">
                <a:latin typeface="Times"/>
                <a:cs typeface="Times"/>
              </a:rPr>
              <a:t>Also they mainly assume that the learner has</a:t>
            </a:r>
          </a:p>
          <a:p>
            <a:pPr lvl="1"/>
            <a:r>
              <a:rPr lang="en-US" dirty="0">
                <a:latin typeface="Times"/>
                <a:cs typeface="Times"/>
              </a:rPr>
              <a:t>Infinite computational resources</a:t>
            </a:r>
          </a:p>
          <a:p>
            <a:pPr lvl="1"/>
            <a:r>
              <a:rPr lang="en-US" dirty="0">
                <a:latin typeface="Times"/>
                <a:cs typeface="Times"/>
              </a:rPr>
              <a:t>Infinitely able learners</a:t>
            </a:r>
          </a:p>
          <a:p>
            <a:pPr lvl="1"/>
            <a:r>
              <a:rPr lang="en-US" dirty="0">
                <a:latin typeface="Times"/>
                <a:cs typeface="Times"/>
              </a:rPr>
              <a:t>There are no malicious tutors or tutors with lack of knowledge.</a:t>
            </a:r>
          </a:p>
          <a:p>
            <a:pPr lvl="1"/>
            <a:endParaRPr lang="en-US" dirty="0">
              <a:latin typeface="Times"/>
              <a:cs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49286" y="6165422"/>
            <a:ext cx="804569" cy="421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Limits of Learning</a:t>
            </a:r>
          </a:p>
        </p:txBody>
      </p:sp>
    </p:spTree>
    <p:extLst>
      <p:ext uri="{BB962C8B-B14F-4D97-AF65-F5344CB8AC3E}">
        <p14:creationId xmlns:p14="http://schemas.microsoft.com/office/powerpoint/2010/main" val="2069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DA29A10-4269-4D45-B765-AA4BCEDF771A}" type="slidenum">
              <a:rPr lang="en-US"/>
              <a:pPr/>
              <a:t>74</a:t>
            </a:fld>
            <a:endParaRPr lang="en-US"/>
          </a:p>
        </p:txBody>
      </p:sp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Fortunately, we have many results on when NMF is identifiable! 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571985"/>
            <a:ext cx="8229311" cy="4525935"/>
          </a:xfrm>
          <a:ln/>
        </p:spPr>
        <p:txBody>
          <a:bodyPr tIns="19354"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500"/>
              <a:t>Donoho and Stodden (2004): Separable Complete Factorial Families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500"/>
              <a:t>Laurberg et al. (2008): Given a factorization, decomposition has “Sufficiently Spread” and “Boundary Close” properties.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500"/>
              <a:t>Huang et al. (2014): Certain patterns of sparsity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sz="2500"/>
              <a:t>Anandkumar et al. (2012), (2014), Arora et al. (2011), Ge et al. (2015): coherence, anchor words, faces  </a:t>
            </a:r>
          </a:p>
        </p:txBody>
      </p:sp>
    </p:spTree>
    <p:extLst>
      <p:ext uri="{BB962C8B-B14F-4D97-AF65-F5344CB8AC3E}">
        <p14:creationId xmlns:p14="http://schemas.microsoft.com/office/powerpoint/2010/main" val="777310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EBFC64F-133A-2E43-9DD7-D5C5D490BDB9}" type="slidenum">
              <a:rPr lang="en-US"/>
              <a:pPr/>
              <a:t>75</a:t>
            </a:fld>
            <a:endParaRPr lang="en-US"/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 fontScale="90000"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A Different Approach: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How can </a:t>
            </a:r>
            <a:r>
              <a:rPr lang="en-US" dirty="0" err="1">
                <a:solidFill>
                  <a:srgbClr val="FF0000"/>
                </a:solidFill>
              </a:rPr>
              <a:t>unidentifiabiliy</a:t>
            </a:r>
            <a:r>
              <a:rPr lang="en-US" dirty="0">
                <a:solidFill>
                  <a:srgbClr val="FF0000"/>
                </a:solidFill>
              </a:rPr>
              <a:t> happen? 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525935"/>
          </a:xfrm>
          <a:ln/>
        </p:spPr>
        <p:txBody>
          <a:bodyPr/>
          <a:lstStyle/>
          <a:p>
            <a:pPr marL="391686" indent="-293764">
              <a:buSzPct val="45000"/>
              <a:buNone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In the case of exact NMF, we show that unidentifiability occurs in one of three ways: </a:t>
            </a:r>
          </a:p>
          <a:p>
            <a:pPr marL="391686" indent="-293764">
              <a:lnSpc>
                <a:spcPct val="141000"/>
              </a:lnSpc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Type I</a:t>
            </a:r>
          </a:p>
          <a:p>
            <a:pPr marL="391686" indent="-293764">
              <a:lnSpc>
                <a:spcPct val="141000"/>
              </a:lnSpc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Type II</a:t>
            </a:r>
          </a:p>
          <a:p>
            <a:pPr marL="391686" indent="-293764">
              <a:lnSpc>
                <a:spcPct val="141000"/>
              </a:lnSpc>
              <a:buSzPct val="45000"/>
              <a:buFont typeface="Wingdings" charset="0"/>
              <a:buChar char=""/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/>
              <a:t>Type III</a:t>
            </a: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2636030" y="2820073"/>
            <a:ext cx="3635705" cy="392996"/>
            <a:chOff x="1830" y="1959"/>
            <a:chExt cx="2524" cy="273"/>
          </a:xfrm>
        </p:grpSpPr>
        <p:sp>
          <p:nvSpPr>
            <p:cNvPr id="17412" name="Freeform 4"/>
            <p:cNvSpPr>
              <a:spLocks noChangeArrowheads="1"/>
            </p:cNvSpPr>
            <p:nvPr/>
          </p:nvSpPr>
          <p:spPr bwMode="auto">
            <a:xfrm>
              <a:off x="1830" y="1963"/>
              <a:ext cx="2524" cy="270"/>
            </a:xfrm>
            <a:custGeom>
              <a:avLst/>
              <a:gdLst>
                <a:gd name="T0" fmla="*/ 5565 w 11134"/>
                <a:gd name="T1" fmla="*/ 1194 h 1195"/>
                <a:gd name="T2" fmla="*/ 0 w 11134"/>
                <a:gd name="T3" fmla="*/ 1194 h 1195"/>
                <a:gd name="T4" fmla="*/ 0 w 11134"/>
                <a:gd name="T5" fmla="*/ 0 h 1195"/>
                <a:gd name="T6" fmla="*/ 11133 w 11134"/>
                <a:gd name="T7" fmla="*/ 0 h 1195"/>
                <a:gd name="T8" fmla="*/ 11133 w 11134"/>
                <a:gd name="T9" fmla="*/ 1194 h 1195"/>
                <a:gd name="T10" fmla="*/ 5565 w 11134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34" h="1195">
                  <a:moveTo>
                    <a:pt x="5565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1133" y="0"/>
                  </a:lnTo>
                  <a:lnTo>
                    <a:pt x="11133" y="1194"/>
                  </a:lnTo>
                  <a:lnTo>
                    <a:pt x="5565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3" name="Freeform 5"/>
            <p:cNvSpPr>
              <a:spLocks noChangeArrowheads="1"/>
            </p:cNvSpPr>
            <p:nvPr/>
          </p:nvSpPr>
          <p:spPr bwMode="auto">
            <a:xfrm>
              <a:off x="1836" y="2009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Freeform 6"/>
            <p:cNvSpPr>
              <a:spLocks noChangeArrowheads="1"/>
            </p:cNvSpPr>
            <p:nvPr/>
          </p:nvSpPr>
          <p:spPr bwMode="auto">
            <a:xfrm>
              <a:off x="2146" y="2090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5" name="Freeform 7"/>
            <p:cNvSpPr>
              <a:spLocks noChangeArrowheads="1"/>
            </p:cNvSpPr>
            <p:nvPr/>
          </p:nvSpPr>
          <p:spPr bwMode="auto">
            <a:xfrm>
              <a:off x="2410" y="2001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6" name="Freeform 8"/>
            <p:cNvSpPr>
              <a:spLocks noChangeArrowheads="1"/>
            </p:cNvSpPr>
            <p:nvPr/>
          </p:nvSpPr>
          <p:spPr bwMode="auto">
            <a:xfrm>
              <a:off x="2606" y="2009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Freeform 9"/>
            <p:cNvSpPr>
              <a:spLocks noChangeArrowheads="1"/>
            </p:cNvSpPr>
            <p:nvPr/>
          </p:nvSpPr>
          <p:spPr bwMode="auto">
            <a:xfrm>
              <a:off x="2954" y="2090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Freeform 10"/>
            <p:cNvSpPr>
              <a:spLocks noChangeArrowheads="1"/>
            </p:cNvSpPr>
            <p:nvPr/>
          </p:nvSpPr>
          <p:spPr bwMode="auto">
            <a:xfrm>
              <a:off x="3218" y="2001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Freeform 11"/>
            <p:cNvSpPr>
              <a:spLocks noChangeArrowheads="1"/>
            </p:cNvSpPr>
            <p:nvPr/>
          </p:nvSpPr>
          <p:spPr bwMode="auto">
            <a:xfrm>
              <a:off x="3412" y="2004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Freeform 12"/>
            <p:cNvSpPr>
              <a:spLocks noChangeArrowheads="1"/>
            </p:cNvSpPr>
            <p:nvPr/>
          </p:nvSpPr>
          <p:spPr bwMode="auto">
            <a:xfrm>
              <a:off x="3614" y="2004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Freeform 13"/>
            <p:cNvSpPr>
              <a:spLocks noChangeArrowheads="1"/>
            </p:cNvSpPr>
            <p:nvPr/>
          </p:nvSpPr>
          <p:spPr bwMode="auto">
            <a:xfrm>
              <a:off x="3822" y="2029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Freeform 14"/>
            <p:cNvSpPr>
              <a:spLocks noChangeArrowheads="1"/>
            </p:cNvSpPr>
            <p:nvPr/>
          </p:nvSpPr>
          <p:spPr bwMode="auto">
            <a:xfrm>
              <a:off x="3982" y="1959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Freeform 15"/>
            <p:cNvSpPr>
              <a:spLocks noChangeArrowheads="1"/>
            </p:cNvSpPr>
            <p:nvPr/>
          </p:nvSpPr>
          <p:spPr bwMode="auto">
            <a:xfrm>
              <a:off x="4091" y="2009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24" name="Group 16"/>
          <p:cNvGrpSpPr>
            <a:grpSpLocks/>
          </p:cNvGrpSpPr>
          <p:nvPr/>
        </p:nvGrpSpPr>
        <p:grpSpPr bwMode="auto">
          <a:xfrm>
            <a:off x="2636030" y="3669405"/>
            <a:ext cx="2950049" cy="333975"/>
            <a:chOff x="1830" y="2549"/>
            <a:chExt cx="2048" cy="232"/>
          </a:xfrm>
        </p:grpSpPr>
        <p:sp>
          <p:nvSpPr>
            <p:cNvPr id="17425" name="Freeform 17"/>
            <p:cNvSpPr>
              <a:spLocks noChangeArrowheads="1"/>
            </p:cNvSpPr>
            <p:nvPr/>
          </p:nvSpPr>
          <p:spPr bwMode="auto">
            <a:xfrm>
              <a:off x="1830" y="2557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Freeform 18"/>
            <p:cNvSpPr>
              <a:spLocks noChangeArrowheads="1"/>
            </p:cNvSpPr>
            <p:nvPr/>
          </p:nvSpPr>
          <p:spPr bwMode="auto">
            <a:xfrm>
              <a:off x="1837" y="2557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Freeform 19"/>
            <p:cNvSpPr>
              <a:spLocks noChangeArrowheads="1"/>
            </p:cNvSpPr>
            <p:nvPr/>
          </p:nvSpPr>
          <p:spPr bwMode="auto">
            <a:xfrm>
              <a:off x="2146" y="2637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Freeform 20"/>
            <p:cNvSpPr>
              <a:spLocks noChangeArrowheads="1"/>
            </p:cNvSpPr>
            <p:nvPr/>
          </p:nvSpPr>
          <p:spPr bwMode="auto">
            <a:xfrm>
              <a:off x="2411" y="2549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Freeform 21"/>
            <p:cNvSpPr>
              <a:spLocks noChangeArrowheads="1"/>
            </p:cNvSpPr>
            <p:nvPr/>
          </p:nvSpPr>
          <p:spPr bwMode="auto">
            <a:xfrm>
              <a:off x="2607" y="2557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Freeform 22"/>
            <p:cNvSpPr>
              <a:spLocks noChangeArrowheads="1"/>
            </p:cNvSpPr>
            <p:nvPr/>
          </p:nvSpPr>
          <p:spPr bwMode="auto">
            <a:xfrm>
              <a:off x="2954" y="2637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Freeform 23"/>
            <p:cNvSpPr>
              <a:spLocks noChangeArrowheads="1"/>
            </p:cNvSpPr>
            <p:nvPr/>
          </p:nvSpPr>
          <p:spPr bwMode="auto">
            <a:xfrm>
              <a:off x="3222" y="2551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Freeform 24"/>
            <p:cNvSpPr>
              <a:spLocks noChangeArrowheads="1"/>
            </p:cNvSpPr>
            <p:nvPr/>
          </p:nvSpPr>
          <p:spPr bwMode="auto">
            <a:xfrm>
              <a:off x="3419" y="2549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Freeform 25"/>
            <p:cNvSpPr>
              <a:spLocks noChangeArrowheads="1"/>
            </p:cNvSpPr>
            <p:nvPr/>
          </p:nvSpPr>
          <p:spPr bwMode="auto">
            <a:xfrm>
              <a:off x="3616" y="2557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34" name="Group 26"/>
          <p:cNvGrpSpPr>
            <a:grpSpLocks/>
          </p:cNvGrpSpPr>
          <p:nvPr/>
        </p:nvGrpSpPr>
        <p:grpSpPr bwMode="auto">
          <a:xfrm>
            <a:off x="2636030" y="4387738"/>
            <a:ext cx="4027509" cy="392997"/>
            <a:chOff x="1830" y="3048"/>
            <a:chExt cx="2796" cy="273"/>
          </a:xfrm>
        </p:grpSpPr>
        <p:sp>
          <p:nvSpPr>
            <p:cNvPr id="17435" name="Freeform 27"/>
            <p:cNvSpPr>
              <a:spLocks noChangeArrowheads="1"/>
            </p:cNvSpPr>
            <p:nvPr/>
          </p:nvSpPr>
          <p:spPr bwMode="auto">
            <a:xfrm>
              <a:off x="1830" y="3052"/>
              <a:ext cx="2797" cy="270"/>
            </a:xfrm>
            <a:custGeom>
              <a:avLst/>
              <a:gdLst>
                <a:gd name="T0" fmla="*/ 6170 w 12337"/>
                <a:gd name="T1" fmla="*/ 1194 h 1195"/>
                <a:gd name="T2" fmla="*/ 0 w 12337"/>
                <a:gd name="T3" fmla="*/ 1194 h 1195"/>
                <a:gd name="T4" fmla="*/ 0 w 12337"/>
                <a:gd name="T5" fmla="*/ 0 h 1195"/>
                <a:gd name="T6" fmla="*/ 12336 w 12337"/>
                <a:gd name="T7" fmla="*/ 0 h 1195"/>
                <a:gd name="T8" fmla="*/ 12336 w 12337"/>
                <a:gd name="T9" fmla="*/ 1194 h 1195"/>
                <a:gd name="T10" fmla="*/ 6170 w 12337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7" h="1195">
                  <a:moveTo>
                    <a:pt x="6170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2336" y="0"/>
                  </a:lnTo>
                  <a:lnTo>
                    <a:pt x="12336" y="1194"/>
                  </a:lnTo>
                  <a:lnTo>
                    <a:pt x="6170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Freeform 28"/>
            <p:cNvSpPr>
              <a:spLocks noChangeArrowheads="1"/>
            </p:cNvSpPr>
            <p:nvPr/>
          </p:nvSpPr>
          <p:spPr bwMode="auto">
            <a:xfrm>
              <a:off x="1837" y="3098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Freeform 29"/>
            <p:cNvSpPr>
              <a:spLocks noChangeArrowheads="1"/>
            </p:cNvSpPr>
            <p:nvPr/>
          </p:nvSpPr>
          <p:spPr bwMode="auto">
            <a:xfrm>
              <a:off x="2147" y="3179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Freeform 30"/>
            <p:cNvSpPr>
              <a:spLocks noChangeArrowheads="1"/>
            </p:cNvSpPr>
            <p:nvPr/>
          </p:nvSpPr>
          <p:spPr bwMode="auto">
            <a:xfrm>
              <a:off x="2411" y="3089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Freeform 31"/>
            <p:cNvSpPr>
              <a:spLocks noChangeArrowheads="1"/>
            </p:cNvSpPr>
            <p:nvPr/>
          </p:nvSpPr>
          <p:spPr bwMode="auto">
            <a:xfrm>
              <a:off x="2607" y="3098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Freeform 32"/>
            <p:cNvSpPr>
              <a:spLocks noChangeArrowheads="1"/>
            </p:cNvSpPr>
            <p:nvPr/>
          </p:nvSpPr>
          <p:spPr bwMode="auto">
            <a:xfrm>
              <a:off x="2954" y="3179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Freeform 33"/>
            <p:cNvSpPr>
              <a:spLocks noChangeArrowheads="1"/>
            </p:cNvSpPr>
            <p:nvPr/>
          </p:nvSpPr>
          <p:spPr bwMode="auto">
            <a:xfrm>
              <a:off x="3222" y="3092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34"/>
            <p:cNvSpPr>
              <a:spLocks noChangeArrowheads="1"/>
            </p:cNvSpPr>
            <p:nvPr/>
          </p:nvSpPr>
          <p:spPr bwMode="auto">
            <a:xfrm>
              <a:off x="3419" y="3067"/>
              <a:ext cx="45" cy="92"/>
            </a:xfrm>
            <a:custGeom>
              <a:avLst/>
              <a:gdLst>
                <a:gd name="T0" fmla="*/ 192 w 203"/>
                <a:gd name="T1" fmla="*/ 70 h 411"/>
                <a:gd name="T2" fmla="*/ 202 w 203"/>
                <a:gd name="T3" fmla="*/ 45 h 411"/>
                <a:gd name="T4" fmla="*/ 154 w 203"/>
                <a:gd name="T5" fmla="*/ 0 h 411"/>
                <a:gd name="T6" fmla="*/ 109 w 203"/>
                <a:gd name="T7" fmla="*/ 38 h 411"/>
                <a:gd name="T8" fmla="*/ 3 w 203"/>
                <a:gd name="T9" fmla="*/ 381 h 411"/>
                <a:gd name="T10" fmla="*/ 0 w 203"/>
                <a:gd name="T11" fmla="*/ 394 h 411"/>
                <a:gd name="T12" fmla="*/ 32 w 203"/>
                <a:gd name="T13" fmla="*/ 410 h 411"/>
                <a:gd name="T14" fmla="*/ 42 w 203"/>
                <a:gd name="T15" fmla="*/ 397 h 411"/>
                <a:gd name="T16" fmla="*/ 192 w 203"/>
                <a:gd name="T17" fmla="*/ 7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411">
                  <a:moveTo>
                    <a:pt x="192" y="70"/>
                  </a:moveTo>
                  <a:cubicBezTo>
                    <a:pt x="198" y="54"/>
                    <a:pt x="202" y="48"/>
                    <a:pt x="202" y="45"/>
                  </a:cubicBezTo>
                  <a:cubicBezTo>
                    <a:pt x="202" y="19"/>
                    <a:pt x="179" y="0"/>
                    <a:pt x="154" y="0"/>
                  </a:cubicBezTo>
                  <a:cubicBezTo>
                    <a:pt x="122" y="0"/>
                    <a:pt x="112" y="26"/>
                    <a:pt x="109" y="38"/>
                  </a:cubicBezTo>
                  <a:lnTo>
                    <a:pt x="3" y="381"/>
                  </a:lnTo>
                  <a:cubicBezTo>
                    <a:pt x="3" y="384"/>
                    <a:pt x="0" y="394"/>
                    <a:pt x="0" y="394"/>
                  </a:cubicBezTo>
                  <a:cubicBezTo>
                    <a:pt x="0" y="403"/>
                    <a:pt x="26" y="410"/>
                    <a:pt x="32" y="410"/>
                  </a:cubicBezTo>
                  <a:cubicBezTo>
                    <a:pt x="35" y="410"/>
                    <a:pt x="38" y="410"/>
                    <a:pt x="42" y="397"/>
                  </a:cubicBezTo>
                  <a:lnTo>
                    <a:pt x="192" y="7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Freeform 35"/>
            <p:cNvSpPr>
              <a:spLocks noChangeArrowheads="1"/>
            </p:cNvSpPr>
            <p:nvPr/>
          </p:nvSpPr>
          <p:spPr bwMode="auto">
            <a:xfrm>
              <a:off x="3491" y="3089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Freeform 36"/>
            <p:cNvSpPr>
              <a:spLocks noChangeArrowheads="1"/>
            </p:cNvSpPr>
            <p:nvPr/>
          </p:nvSpPr>
          <p:spPr bwMode="auto">
            <a:xfrm>
              <a:off x="3687" y="3092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Freeform 37"/>
            <p:cNvSpPr>
              <a:spLocks noChangeArrowheads="1"/>
            </p:cNvSpPr>
            <p:nvPr/>
          </p:nvSpPr>
          <p:spPr bwMode="auto">
            <a:xfrm>
              <a:off x="3888" y="3092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Freeform 38"/>
            <p:cNvSpPr>
              <a:spLocks noChangeArrowheads="1"/>
            </p:cNvSpPr>
            <p:nvPr/>
          </p:nvSpPr>
          <p:spPr bwMode="auto">
            <a:xfrm>
              <a:off x="4097" y="3118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Freeform 39"/>
            <p:cNvSpPr>
              <a:spLocks noChangeArrowheads="1"/>
            </p:cNvSpPr>
            <p:nvPr/>
          </p:nvSpPr>
          <p:spPr bwMode="auto">
            <a:xfrm>
              <a:off x="4256" y="3048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Freeform 40"/>
            <p:cNvSpPr>
              <a:spLocks noChangeArrowheads="1"/>
            </p:cNvSpPr>
            <p:nvPr/>
          </p:nvSpPr>
          <p:spPr bwMode="auto">
            <a:xfrm>
              <a:off x="4365" y="3098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663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D6EB7A-209A-AD43-8953-768F600B9790}" type="slidenum">
              <a:rPr lang="en-US"/>
              <a:pPr/>
              <a:t>76</a:t>
            </a:fld>
            <a:endParaRPr 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I: Same Subspace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0000">
            <a:off x="249466" y="2308873"/>
            <a:ext cx="3133893" cy="279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5587520" y="3028807"/>
            <a:ext cx="2971656" cy="164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173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 sz="2500"/>
              <a:t>Only kind of unidentifiability possible if </a:t>
            </a:r>
          </a:p>
          <a:p>
            <a:r>
              <a:rPr lang="en-US" sz="2500"/>
              <a:t>rank+(X) = rank(X)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882998" y="3139652"/>
            <a:ext cx="1006877" cy="165979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882999" y="4798009"/>
            <a:ext cx="4072162" cy="19002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882998" y="2252892"/>
            <a:ext cx="11524" cy="254655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2729660" y="1363251"/>
            <a:ext cx="3635705" cy="392996"/>
            <a:chOff x="1895" y="947"/>
            <a:chExt cx="2524" cy="273"/>
          </a:xfrm>
        </p:grpSpPr>
        <p:sp>
          <p:nvSpPr>
            <p:cNvPr id="18440" name="Freeform 8"/>
            <p:cNvSpPr>
              <a:spLocks noChangeArrowheads="1"/>
            </p:cNvSpPr>
            <p:nvPr/>
          </p:nvSpPr>
          <p:spPr bwMode="auto">
            <a:xfrm>
              <a:off x="1895" y="951"/>
              <a:ext cx="2524" cy="270"/>
            </a:xfrm>
            <a:custGeom>
              <a:avLst/>
              <a:gdLst>
                <a:gd name="T0" fmla="*/ 5565 w 11134"/>
                <a:gd name="T1" fmla="*/ 1194 h 1195"/>
                <a:gd name="T2" fmla="*/ 0 w 11134"/>
                <a:gd name="T3" fmla="*/ 1194 h 1195"/>
                <a:gd name="T4" fmla="*/ 0 w 11134"/>
                <a:gd name="T5" fmla="*/ 0 h 1195"/>
                <a:gd name="T6" fmla="*/ 11133 w 11134"/>
                <a:gd name="T7" fmla="*/ 0 h 1195"/>
                <a:gd name="T8" fmla="*/ 11133 w 11134"/>
                <a:gd name="T9" fmla="*/ 1194 h 1195"/>
                <a:gd name="T10" fmla="*/ 5565 w 11134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34" h="1195">
                  <a:moveTo>
                    <a:pt x="5565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1133" y="0"/>
                  </a:lnTo>
                  <a:lnTo>
                    <a:pt x="11133" y="1194"/>
                  </a:lnTo>
                  <a:lnTo>
                    <a:pt x="5565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Freeform 9"/>
            <p:cNvSpPr>
              <a:spLocks noChangeArrowheads="1"/>
            </p:cNvSpPr>
            <p:nvPr/>
          </p:nvSpPr>
          <p:spPr bwMode="auto">
            <a:xfrm>
              <a:off x="1902" y="997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Freeform 10"/>
            <p:cNvSpPr>
              <a:spLocks noChangeArrowheads="1"/>
            </p:cNvSpPr>
            <p:nvPr/>
          </p:nvSpPr>
          <p:spPr bwMode="auto">
            <a:xfrm>
              <a:off x="2212" y="1078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Freeform 11"/>
            <p:cNvSpPr>
              <a:spLocks noChangeArrowheads="1"/>
            </p:cNvSpPr>
            <p:nvPr/>
          </p:nvSpPr>
          <p:spPr bwMode="auto">
            <a:xfrm>
              <a:off x="2476" y="988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Freeform 12"/>
            <p:cNvSpPr>
              <a:spLocks noChangeArrowheads="1"/>
            </p:cNvSpPr>
            <p:nvPr/>
          </p:nvSpPr>
          <p:spPr bwMode="auto">
            <a:xfrm>
              <a:off x="2672" y="997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Freeform 13"/>
            <p:cNvSpPr>
              <a:spLocks noChangeArrowheads="1"/>
            </p:cNvSpPr>
            <p:nvPr/>
          </p:nvSpPr>
          <p:spPr bwMode="auto">
            <a:xfrm>
              <a:off x="3019" y="1078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Freeform 14"/>
            <p:cNvSpPr>
              <a:spLocks noChangeArrowheads="1"/>
            </p:cNvSpPr>
            <p:nvPr/>
          </p:nvSpPr>
          <p:spPr bwMode="auto">
            <a:xfrm>
              <a:off x="3284" y="988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Freeform 15"/>
            <p:cNvSpPr>
              <a:spLocks noChangeArrowheads="1"/>
            </p:cNvSpPr>
            <p:nvPr/>
          </p:nvSpPr>
          <p:spPr bwMode="auto">
            <a:xfrm>
              <a:off x="3478" y="991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Freeform 16"/>
            <p:cNvSpPr>
              <a:spLocks noChangeArrowheads="1"/>
            </p:cNvSpPr>
            <p:nvPr/>
          </p:nvSpPr>
          <p:spPr bwMode="auto">
            <a:xfrm>
              <a:off x="3680" y="991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Freeform 17"/>
            <p:cNvSpPr>
              <a:spLocks noChangeArrowheads="1"/>
            </p:cNvSpPr>
            <p:nvPr/>
          </p:nvSpPr>
          <p:spPr bwMode="auto">
            <a:xfrm>
              <a:off x="3888" y="1017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Freeform 18"/>
            <p:cNvSpPr>
              <a:spLocks noChangeArrowheads="1"/>
            </p:cNvSpPr>
            <p:nvPr/>
          </p:nvSpPr>
          <p:spPr bwMode="auto">
            <a:xfrm>
              <a:off x="4048" y="947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Freeform 19"/>
            <p:cNvSpPr>
              <a:spLocks noChangeArrowheads="1"/>
            </p:cNvSpPr>
            <p:nvPr/>
          </p:nvSpPr>
          <p:spPr bwMode="auto">
            <a:xfrm>
              <a:off x="4156" y="997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1200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92D7F32-633B-4840-B70A-D967AD77A547}" type="slidenum">
              <a:rPr lang="en-US"/>
              <a:pPr/>
              <a:t>77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I: Same Subspace</a:t>
            </a:r>
          </a:p>
        </p:txBody>
      </p:sp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1411645" y="2212584"/>
            <a:ext cx="7085592" cy="1155955"/>
            <a:chOff x="980" y="1537"/>
            <a:chExt cx="4919" cy="803"/>
          </a:xfrm>
        </p:grpSpPr>
        <p:sp>
          <p:nvSpPr>
            <p:cNvPr id="19459" name="Freeform 3"/>
            <p:cNvSpPr>
              <a:spLocks noChangeArrowheads="1"/>
            </p:cNvSpPr>
            <p:nvPr/>
          </p:nvSpPr>
          <p:spPr bwMode="auto">
            <a:xfrm>
              <a:off x="980" y="1537"/>
              <a:ext cx="4919" cy="803"/>
            </a:xfrm>
            <a:custGeom>
              <a:avLst/>
              <a:gdLst>
                <a:gd name="T0" fmla="*/ 10847 w 21695"/>
                <a:gd name="T1" fmla="*/ 3545 h 3546"/>
                <a:gd name="T2" fmla="*/ 0 w 21695"/>
                <a:gd name="T3" fmla="*/ 3545 h 3546"/>
                <a:gd name="T4" fmla="*/ 0 w 21695"/>
                <a:gd name="T5" fmla="*/ 0 h 3546"/>
                <a:gd name="T6" fmla="*/ 21694 w 21695"/>
                <a:gd name="T7" fmla="*/ 0 h 3546"/>
                <a:gd name="T8" fmla="*/ 21694 w 21695"/>
                <a:gd name="T9" fmla="*/ 3545 h 3546"/>
                <a:gd name="T10" fmla="*/ 10847 w 21695"/>
                <a:gd name="T11" fmla="*/ 3545 h 3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95" h="3546">
                  <a:moveTo>
                    <a:pt x="10847" y="3545"/>
                  </a:moveTo>
                  <a:lnTo>
                    <a:pt x="0" y="3545"/>
                  </a:lnTo>
                  <a:lnTo>
                    <a:pt x="0" y="0"/>
                  </a:lnTo>
                  <a:lnTo>
                    <a:pt x="21694" y="0"/>
                  </a:lnTo>
                  <a:lnTo>
                    <a:pt x="21694" y="3545"/>
                  </a:lnTo>
                  <a:lnTo>
                    <a:pt x="10847" y="354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0" name="Freeform 4"/>
            <p:cNvSpPr>
              <a:spLocks noChangeArrowheads="1"/>
            </p:cNvSpPr>
            <p:nvPr/>
          </p:nvSpPr>
          <p:spPr bwMode="auto">
            <a:xfrm>
              <a:off x="987" y="1835"/>
              <a:ext cx="153" cy="160"/>
            </a:xfrm>
            <a:custGeom>
              <a:avLst/>
              <a:gdLst>
                <a:gd name="T0" fmla="*/ 143 w 679"/>
                <a:gd name="T1" fmla="*/ 594 h 709"/>
                <a:gd name="T2" fmla="*/ 20 w 679"/>
                <a:gd name="T3" fmla="*/ 678 h 709"/>
                <a:gd name="T4" fmla="*/ 0 w 679"/>
                <a:gd name="T5" fmla="*/ 697 h 709"/>
                <a:gd name="T6" fmla="*/ 14 w 679"/>
                <a:gd name="T7" fmla="*/ 708 h 709"/>
                <a:gd name="T8" fmla="*/ 98 w 679"/>
                <a:gd name="T9" fmla="*/ 706 h 709"/>
                <a:gd name="T10" fmla="*/ 196 w 679"/>
                <a:gd name="T11" fmla="*/ 708 h 709"/>
                <a:gd name="T12" fmla="*/ 216 w 679"/>
                <a:gd name="T13" fmla="*/ 689 h 709"/>
                <a:gd name="T14" fmla="*/ 199 w 679"/>
                <a:gd name="T15" fmla="*/ 678 h 709"/>
                <a:gd name="T16" fmla="*/ 154 w 679"/>
                <a:gd name="T17" fmla="*/ 641 h 709"/>
                <a:gd name="T18" fmla="*/ 168 w 679"/>
                <a:gd name="T19" fmla="*/ 605 h 709"/>
                <a:gd name="T20" fmla="*/ 241 w 679"/>
                <a:gd name="T21" fmla="*/ 479 h 709"/>
                <a:gd name="T22" fmla="*/ 490 w 679"/>
                <a:gd name="T23" fmla="*/ 479 h 709"/>
                <a:gd name="T24" fmla="*/ 507 w 679"/>
                <a:gd name="T25" fmla="*/ 644 h 709"/>
                <a:gd name="T26" fmla="*/ 434 w 679"/>
                <a:gd name="T27" fmla="*/ 678 h 709"/>
                <a:gd name="T28" fmla="*/ 412 w 679"/>
                <a:gd name="T29" fmla="*/ 697 h 709"/>
                <a:gd name="T30" fmla="*/ 426 w 679"/>
                <a:gd name="T31" fmla="*/ 708 h 709"/>
                <a:gd name="T32" fmla="*/ 549 w 679"/>
                <a:gd name="T33" fmla="*/ 706 h 709"/>
                <a:gd name="T34" fmla="*/ 661 w 679"/>
                <a:gd name="T35" fmla="*/ 708 h 709"/>
                <a:gd name="T36" fmla="*/ 678 w 679"/>
                <a:gd name="T37" fmla="*/ 689 h 709"/>
                <a:gd name="T38" fmla="*/ 655 w 679"/>
                <a:gd name="T39" fmla="*/ 678 h 709"/>
                <a:gd name="T40" fmla="*/ 591 w 679"/>
                <a:gd name="T41" fmla="*/ 641 h 709"/>
                <a:gd name="T42" fmla="*/ 532 w 679"/>
                <a:gd name="T43" fmla="*/ 22 h 709"/>
                <a:gd name="T44" fmla="*/ 512 w 679"/>
                <a:gd name="T45" fmla="*/ 0 h 709"/>
                <a:gd name="T46" fmla="*/ 487 w 679"/>
                <a:gd name="T47" fmla="*/ 17 h 709"/>
                <a:gd name="T48" fmla="*/ 143 w 679"/>
                <a:gd name="T49" fmla="*/ 594 h 709"/>
                <a:gd name="T50" fmla="*/ 260 w 679"/>
                <a:gd name="T51" fmla="*/ 448 h 709"/>
                <a:gd name="T52" fmla="*/ 456 w 679"/>
                <a:gd name="T53" fmla="*/ 123 h 709"/>
                <a:gd name="T54" fmla="*/ 487 w 679"/>
                <a:gd name="T55" fmla="*/ 448 h 709"/>
                <a:gd name="T56" fmla="*/ 260 w 679"/>
                <a:gd name="T57" fmla="*/ 44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9" h="709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8"/>
                    <a:pt x="14" y="708"/>
                  </a:cubicBezTo>
                  <a:cubicBezTo>
                    <a:pt x="39" y="708"/>
                    <a:pt x="70" y="706"/>
                    <a:pt x="98" y="706"/>
                  </a:cubicBezTo>
                  <a:cubicBezTo>
                    <a:pt x="132" y="706"/>
                    <a:pt x="165" y="708"/>
                    <a:pt x="196" y="708"/>
                  </a:cubicBezTo>
                  <a:cubicBezTo>
                    <a:pt x="202" y="708"/>
                    <a:pt x="216" y="708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6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8"/>
                    <a:pt x="423" y="708"/>
                    <a:pt x="426" y="708"/>
                  </a:cubicBezTo>
                  <a:cubicBezTo>
                    <a:pt x="465" y="708"/>
                    <a:pt x="507" y="706"/>
                    <a:pt x="549" y="706"/>
                  </a:cubicBezTo>
                  <a:cubicBezTo>
                    <a:pt x="574" y="706"/>
                    <a:pt x="636" y="708"/>
                    <a:pt x="661" y="708"/>
                  </a:cubicBezTo>
                  <a:cubicBezTo>
                    <a:pt x="666" y="708"/>
                    <a:pt x="678" y="708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lnTo>
                    <a:pt x="143" y="594"/>
                  </a:ln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lnTo>
                    <a:pt x="26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Freeform 5"/>
            <p:cNvSpPr>
              <a:spLocks noChangeArrowheads="1"/>
            </p:cNvSpPr>
            <p:nvPr/>
          </p:nvSpPr>
          <p:spPr bwMode="auto">
            <a:xfrm>
              <a:off x="1154" y="1797"/>
              <a:ext cx="117" cy="105"/>
            </a:xfrm>
            <a:custGeom>
              <a:avLst/>
              <a:gdLst>
                <a:gd name="T0" fmla="*/ 308 w 519"/>
                <a:gd name="T1" fmla="*/ 50 h 469"/>
                <a:gd name="T2" fmla="*/ 328 w 519"/>
                <a:gd name="T3" fmla="*/ 25 h 469"/>
                <a:gd name="T4" fmla="*/ 370 w 519"/>
                <a:gd name="T5" fmla="*/ 25 h 469"/>
                <a:gd name="T6" fmla="*/ 448 w 519"/>
                <a:gd name="T7" fmla="*/ 31 h 469"/>
                <a:gd name="T8" fmla="*/ 479 w 519"/>
                <a:gd name="T9" fmla="*/ 84 h 469"/>
                <a:gd name="T10" fmla="*/ 476 w 519"/>
                <a:gd name="T11" fmla="*/ 140 h 469"/>
                <a:gd name="T12" fmla="*/ 473 w 519"/>
                <a:gd name="T13" fmla="*/ 148 h 469"/>
                <a:gd name="T14" fmla="*/ 484 w 519"/>
                <a:gd name="T15" fmla="*/ 160 h 469"/>
                <a:gd name="T16" fmla="*/ 498 w 519"/>
                <a:gd name="T17" fmla="*/ 143 h 469"/>
                <a:gd name="T18" fmla="*/ 518 w 519"/>
                <a:gd name="T19" fmla="*/ 8 h 469"/>
                <a:gd name="T20" fmla="*/ 496 w 519"/>
                <a:gd name="T21" fmla="*/ 0 h 469"/>
                <a:gd name="T22" fmla="*/ 70 w 519"/>
                <a:gd name="T23" fmla="*/ 0 h 469"/>
                <a:gd name="T24" fmla="*/ 48 w 519"/>
                <a:gd name="T25" fmla="*/ 14 h 469"/>
                <a:gd name="T26" fmla="*/ 3 w 519"/>
                <a:gd name="T27" fmla="*/ 137 h 469"/>
                <a:gd name="T28" fmla="*/ 0 w 519"/>
                <a:gd name="T29" fmla="*/ 148 h 469"/>
                <a:gd name="T30" fmla="*/ 11 w 519"/>
                <a:gd name="T31" fmla="*/ 160 h 469"/>
                <a:gd name="T32" fmla="*/ 25 w 519"/>
                <a:gd name="T33" fmla="*/ 143 h 469"/>
                <a:gd name="T34" fmla="*/ 196 w 519"/>
                <a:gd name="T35" fmla="*/ 25 h 469"/>
                <a:gd name="T36" fmla="*/ 224 w 519"/>
                <a:gd name="T37" fmla="*/ 25 h 469"/>
                <a:gd name="T38" fmla="*/ 246 w 519"/>
                <a:gd name="T39" fmla="*/ 31 h 469"/>
                <a:gd name="T40" fmla="*/ 244 w 519"/>
                <a:gd name="T41" fmla="*/ 48 h 469"/>
                <a:gd name="T42" fmla="*/ 151 w 519"/>
                <a:gd name="T43" fmla="*/ 412 h 469"/>
                <a:gd name="T44" fmla="*/ 70 w 519"/>
                <a:gd name="T45" fmla="*/ 442 h 469"/>
                <a:gd name="T46" fmla="*/ 39 w 519"/>
                <a:gd name="T47" fmla="*/ 459 h 469"/>
                <a:gd name="T48" fmla="*/ 50 w 519"/>
                <a:gd name="T49" fmla="*/ 468 h 469"/>
                <a:gd name="T50" fmla="*/ 109 w 519"/>
                <a:gd name="T51" fmla="*/ 468 h 469"/>
                <a:gd name="T52" fmla="*/ 171 w 519"/>
                <a:gd name="T53" fmla="*/ 465 h 469"/>
                <a:gd name="T54" fmla="*/ 232 w 519"/>
                <a:gd name="T55" fmla="*/ 468 h 469"/>
                <a:gd name="T56" fmla="*/ 291 w 519"/>
                <a:gd name="T57" fmla="*/ 468 h 469"/>
                <a:gd name="T58" fmla="*/ 305 w 519"/>
                <a:gd name="T59" fmla="*/ 454 h 469"/>
                <a:gd name="T60" fmla="*/ 277 w 519"/>
                <a:gd name="T61" fmla="*/ 442 h 469"/>
                <a:gd name="T62" fmla="*/ 238 w 519"/>
                <a:gd name="T63" fmla="*/ 442 h 469"/>
                <a:gd name="T64" fmla="*/ 213 w 519"/>
                <a:gd name="T65" fmla="*/ 428 h 469"/>
                <a:gd name="T66" fmla="*/ 216 w 519"/>
                <a:gd name="T67" fmla="*/ 414 h 469"/>
                <a:gd name="T68" fmla="*/ 308 w 519"/>
                <a:gd name="T69" fmla="*/ 5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9" h="469">
                  <a:moveTo>
                    <a:pt x="308" y="50"/>
                  </a:moveTo>
                  <a:cubicBezTo>
                    <a:pt x="311" y="28"/>
                    <a:pt x="314" y="28"/>
                    <a:pt x="328" y="25"/>
                  </a:cubicBezTo>
                  <a:cubicBezTo>
                    <a:pt x="330" y="25"/>
                    <a:pt x="356" y="25"/>
                    <a:pt x="370" y="25"/>
                  </a:cubicBezTo>
                  <a:cubicBezTo>
                    <a:pt x="412" y="25"/>
                    <a:pt x="431" y="25"/>
                    <a:pt x="448" y="31"/>
                  </a:cubicBezTo>
                  <a:cubicBezTo>
                    <a:pt x="479" y="39"/>
                    <a:pt x="479" y="62"/>
                    <a:pt x="479" y="84"/>
                  </a:cubicBezTo>
                  <a:cubicBezTo>
                    <a:pt x="479" y="95"/>
                    <a:pt x="479" y="106"/>
                    <a:pt x="476" y="140"/>
                  </a:cubicBezTo>
                  <a:lnTo>
                    <a:pt x="473" y="148"/>
                  </a:lnTo>
                  <a:cubicBezTo>
                    <a:pt x="473" y="157"/>
                    <a:pt x="479" y="160"/>
                    <a:pt x="484" y="160"/>
                  </a:cubicBezTo>
                  <a:cubicBezTo>
                    <a:pt x="496" y="160"/>
                    <a:pt x="498" y="154"/>
                    <a:pt x="498" y="143"/>
                  </a:cubicBezTo>
                  <a:lnTo>
                    <a:pt x="518" y="8"/>
                  </a:lnTo>
                  <a:cubicBezTo>
                    <a:pt x="518" y="0"/>
                    <a:pt x="510" y="0"/>
                    <a:pt x="496" y="0"/>
                  </a:cubicBezTo>
                  <a:lnTo>
                    <a:pt x="70" y="0"/>
                  </a:lnTo>
                  <a:cubicBezTo>
                    <a:pt x="53" y="0"/>
                    <a:pt x="53" y="0"/>
                    <a:pt x="48" y="14"/>
                  </a:cubicBezTo>
                  <a:lnTo>
                    <a:pt x="3" y="137"/>
                  </a:lnTo>
                  <a:cubicBezTo>
                    <a:pt x="3" y="140"/>
                    <a:pt x="0" y="146"/>
                    <a:pt x="0" y="148"/>
                  </a:cubicBezTo>
                  <a:cubicBezTo>
                    <a:pt x="0" y="151"/>
                    <a:pt x="0" y="160"/>
                    <a:pt x="11" y="160"/>
                  </a:cubicBezTo>
                  <a:cubicBezTo>
                    <a:pt x="20" y="160"/>
                    <a:pt x="22" y="157"/>
                    <a:pt x="25" y="143"/>
                  </a:cubicBezTo>
                  <a:cubicBezTo>
                    <a:pt x="67" y="31"/>
                    <a:pt x="90" y="25"/>
                    <a:pt x="196" y="25"/>
                  </a:cubicBezTo>
                  <a:lnTo>
                    <a:pt x="224" y="25"/>
                  </a:lnTo>
                  <a:cubicBezTo>
                    <a:pt x="244" y="25"/>
                    <a:pt x="246" y="25"/>
                    <a:pt x="246" y="31"/>
                  </a:cubicBezTo>
                  <a:cubicBezTo>
                    <a:pt x="246" y="34"/>
                    <a:pt x="246" y="36"/>
                    <a:pt x="244" y="48"/>
                  </a:cubicBezTo>
                  <a:lnTo>
                    <a:pt x="151" y="412"/>
                  </a:lnTo>
                  <a:cubicBezTo>
                    <a:pt x="146" y="437"/>
                    <a:pt x="143" y="442"/>
                    <a:pt x="70" y="442"/>
                  </a:cubicBezTo>
                  <a:cubicBezTo>
                    <a:pt x="45" y="442"/>
                    <a:pt x="39" y="442"/>
                    <a:pt x="39" y="459"/>
                  </a:cubicBezTo>
                  <a:cubicBezTo>
                    <a:pt x="39" y="462"/>
                    <a:pt x="39" y="468"/>
                    <a:pt x="50" y="468"/>
                  </a:cubicBezTo>
                  <a:cubicBezTo>
                    <a:pt x="70" y="468"/>
                    <a:pt x="90" y="468"/>
                    <a:pt x="109" y="468"/>
                  </a:cubicBezTo>
                  <a:cubicBezTo>
                    <a:pt x="129" y="468"/>
                    <a:pt x="151" y="465"/>
                    <a:pt x="171" y="465"/>
                  </a:cubicBezTo>
                  <a:cubicBezTo>
                    <a:pt x="190" y="465"/>
                    <a:pt x="213" y="465"/>
                    <a:pt x="232" y="468"/>
                  </a:cubicBezTo>
                  <a:cubicBezTo>
                    <a:pt x="252" y="468"/>
                    <a:pt x="272" y="468"/>
                    <a:pt x="291" y="468"/>
                  </a:cubicBezTo>
                  <a:cubicBezTo>
                    <a:pt x="297" y="468"/>
                    <a:pt x="305" y="468"/>
                    <a:pt x="305" y="454"/>
                  </a:cubicBezTo>
                  <a:cubicBezTo>
                    <a:pt x="305" y="442"/>
                    <a:pt x="300" y="442"/>
                    <a:pt x="277" y="442"/>
                  </a:cubicBezTo>
                  <a:cubicBezTo>
                    <a:pt x="263" y="442"/>
                    <a:pt x="252" y="442"/>
                    <a:pt x="238" y="442"/>
                  </a:cubicBezTo>
                  <a:cubicBezTo>
                    <a:pt x="213" y="440"/>
                    <a:pt x="213" y="437"/>
                    <a:pt x="213" y="428"/>
                  </a:cubicBezTo>
                  <a:cubicBezTo>
                    <a:pt x="213" y="423"/>
                    <a:pt x="213" y="423"/>
                    <a:pt x="216" y="414"/>
                  </a:cubicBezTo>
                  <a:lnTo>
                    <a:pt x="308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Freeform 6"/>
            <p:cNvSpPr>
              <a:spLocks noChangeArrowheads="1"/>
            </p:cNvSpPr>
            <p:nvPr/>
          </p:nvSpPr>
          <p:spPr bwMode="auto">
            <a:xfrm>
              <a:off x="1362" y="191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Freeform 7"/>
            <p:cNvSpPr>
              <a:spLocks noChangeArrowheads="1"/>
            </p:cNvSpPr>
            <p:nvPr/>
          </p:nvSpPr>
          <p:spPr bwMode="auto">
            <a:xfrm>
              <a:off x="1650" y="1537"/>
              <a:ext cx="123" cy="404"/>
            </a:xfrm>
            <a:custGeom>
              <a:avLst/>
              <a:gdLst>
                <a:gd name="T0" fmla="*/ 81 w 547"/>
                <a:gd name="T1" fmla="*/ 1784 h 1785"/>
                <a:gd name="T2" fmla="*/ 109 w 547"/>
                <a:gd name="T3" fmla="*/ 1770 h 1785"/>
                <a:gd name="T4" fmla="*/ 538 w 547"/>
                <a:gd name="T5" fmla="*/ 22 h 1785"/>
                <a:gd name="T6" fmla="*/ 546 w 547"/>
                <a:gd name="T7" fmla="*/ 11 h 1785"/>
                <a:gd name="T8" fmla="*/ 524 w 547"/>
                <a:gd name="T9" fmla="*/ 0 h 1785"/>
                <a:gd name="T10" fmla="*/ 501 w 547"/>
                <a:gd name="T11" fmla="*/ 3 h 1785"/>
                <a:gd name="T12" fmla="*/ 274 w 547"/>
                <a:gd name="T13" fmla="*/ 347 h 1785"/>
                <a:gd name="T14" fmla="*/ 22 w 547"/>
                <a:gd name="T15" fmla="*/ 1266 h 1785"/>
                <a:gd name="T16" fmla="*/ 0 w 547"/>
                <a:gd name="T17" fmla="*/ 1733 h 1785"/>
                <a:gd name="T18" fmla="*/ 0 w 547"/>
                <a:gd name="T19" fmla="*/ 1773 h 1785"/>
                <a:gd name="T20" fmla="*/ 28 w 547"/>
                <a:gd name="T21" fmla="*/ 1784 h 1785"/>
                <a:gd name="T22" fmla="*/ 81 w 547"/>
                <a:gd name="T23" fmla="*/ 1784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81" y="1784"/>
                  </a:moveTo>
                  <a:cubicBezTo>
                    <a:pt x="104" y="1784"/>
                    <a:pt x="109" y="1784"/>
                    <a:pt x="109" y="1770"/>
                  </a:cubicBezTo>
                  <a:cubicBezTo>
                    <a:pt x="112" y="1078"/>
                    <a:pt x="193" y="504"/>
                    <a:pt x="538" y="22"/>
                  </a:cubicBezTo>
                  <a:cubicBezTo>
                    <a:pt x="546" y="14"/>
                    <a:pt x="546" y="11"/>
                    <a:pt x="546" y="11"/>
                  </a:cubicBezTo>
                  <a:cubicBezTo>
                    <a:pt x="546" y="0"/>
                    <a:pt x="538" y="0"/>
                    <a:pt x="524" y="0"/>
                  </a:cubicBezTo>
                  <a:cubicBezTo>
                    <a:pt x="507" y="0"/>
                    <a:pt x="504" y="0"/>
                    <a:pt x="501" y="3"/>
                  </a:cubicBezTo>
                  <a:cubicBezTo>
                    <a:pt x="498" y="6"/>
                    <a:pt x="372" y="148"/>
                    <a:pt x="274" y="347"/>
                  </a:cubicBezTo>
                  <a:cubicBezTo>
                    <a:pt x="143" y="608"/>
                    <a:pt x="62" y="904"/>
                    <a:pt x="22" y="1266"/>
                  </a:cubicBezTo>
                  <a:cubicBezTo>
                    <a:pt x="20" y="1296"/>
                    <a:pt x="0" y="1501"/>
                    <a:pt x="0" y="1733"/>
                  </a:cubicBezTo>
                  <a:lnTo>
                    <a:pt x="0" y="1773"/>
                  </a:lnTo>
                  <a:cubicBezTo>
                    <a:pt x="0" y="1784"/>
                    <a:pt x="6" y="1784"/>
                    <a:pt x="28" y="1784"/>
                  </a:cubicBezTo>
                  <a:lnTo>
                    <a:pt x="81" y="17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Freeform 8"/>
            <p:cNvSpPr>
              <a:spLocks noChangeArrowheads="1"/>
            </p:cNvSpPr>
            <p:nvPr/>
          </p:nvSpPr>
          <p:spPr bwMode="auto">
            <a:xfrm>
              <a:off x="1650" y="1937"/>
              <a:ext cx="123" cy="404"/>
            </a:xfrm>
            <a:custGeom>
              <a:avLst/>
              <a:gdLst>
                <a:gd name="T0" fmla="*/ 28 w 547"/>
                <a:gd name="T1" fmla="*/ 0 h 1785"/>
                <a:gd name="T2" fmla="*/ 0 w 547"/>
                <a:gd name="T3" fmla="*/ 11 h 1785"/>
                <a:gd name="T4" fmla="*/ 0 w 547"/>
                <a:gd name="T5" fmla="*/ 50 h 1785"/>
                <a:gd name="T6" fmla="*/ 137 w 547"/>
                <a:gd name="T7" fmla="*/ 1103 h 1785"/>
                <a:gd name="T8" fmla="*/ 482 w 547"/>
                <a:gd name="T9" fmla="*/ 1756 h 1785"/>
                <a:gd name="T10" fmla="*/ 504 w 547"/>
                <a:gd name="T11" fmla="*/ 1781 h 1785"/>
                <a:gd name="T12" fmla="*/ 524 w 547"/>
                <a:gd name="T13" fmla="*/ 1784 h 1785"/>
                <a:gd name="T14" fmla="*/ 546 w 547"/>
                <a:gd name="T15" fmla="*/ 1773 h 1785"/>
                <a:gd name="T16" fmla="*/ 540 w 547"/>
                <a:gd name="T17" fmla="*/ 1761 h 1785"/>
                <a:gd name="T18" fmla="*/ 109 w 547"/>
                <a:gd name="T19" fmla="*/ 14 h 1785"/>
                <a:gd name="T20" fmla="*/ 81 w 547"/>
                <a:gd name="T21" fmla="*/ 0 h 1785"/>
                <a:gd name="T22" fmla="*/ 28 w 547"/>
                <a:gd name="T2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28" y="0"/>
                  </a:moveTo>
                  <a:cubicBezTo>
                    <a:pt x="6" y="0"/>
                    <a:pt x="0" y="0"/>
                    <a:pt x="0" y="11"/>
                  </a:cubicBezTo>
                  <a:lnTo>
                    <a:pt x="0" y="50"/>
                  </a:lnTo>
                  <a:cubicBezTo>
                    <a:pt x="0" y="652"/>
                    <a:pt x="109" y="1005"/>
                    <a:pt x="137" y="1103"/>
                  </a:cubicBezTo>
                  <a:cubicBezTo>
                    <a:pt x="204" y="1322"/>
                    <a:pt x="316" y="1554"/>
                    <a:pt x="482" y="1756"/>
                  </a:cubicBezTo>
                  <a:cubicBezTo>
                    <a:pt x="496" y="1775"/>
                    <a:pt x="498" y="1778"/>
                    <a:pt x="504" y="1781"/>
                  </a:cubicBezTo>
                  <a:cubicBezTo>
                    <a:pt x="507" y="1781"/>
                    <a:pt x="507" y="1784"/>
                    <a:pt x="524" y="1784"/>
                  </a:cubicBezTo>
                  <a:cubicBezTo>
                    <a:pt x="538" y="1784"/>
                    <a:pt x="546" y="1784"/>
                    <a:pt x="546" y="1773"/>
                  </a:cubicBezTo>
                  <a:cubicBezTo>
                    <a:pt x="546" y="1773"/>
                    <a:pt x="546" y="1770"/>
                    <a:pt x="540" y="1761"/>
                  </a:cubicBezTo>
                  <a:cubicBezTo>
                    <a:pt x="210" y="1305"/>
                    <a:pt x="112" y="756"/>
                    <a:pt x="109" y="14"/>
                  </a:cubicBezTo>
                  <a:cubicBezTo>
                    <a:pt x="109" y="0"/>
                    <a:pt x="104" y="0"/>
                    <a:pt x="81" y="0"/>
                  </a:cubicBezTo>
                  <a:lnTo>
                    <a:pt x="2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Freeform 9"/>
            <p:cNvSpPr>
              <a:spLocks noChangeArrowheads="1"/>
            </p:cNvSpPr>
            <p:nvPr/>
          </p:nvSpPr>
          <p:spPr bwMode="auto">
            <a:xfrm>
              <a:off x="1789" y="1576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Freeform 10"/>
            <p:cNvSpPr>
              <a:spLocks noChangeArrowheads="1"/>
            </p:cNvSpPr>
            <p:nvPr/>
          </p:nvSpPr>
          <p:spPr bwMode="auto">
            <a:xfrm>
              <a:off x="1911" y="1701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Freeform 11"/>
            <p:cNvSpPr>
              <a:spLocks noChangeArrowheads="1"/>
            </p:cNvSpPr>
            <p:nvPr/>
          </p:nvSpPr>
          <p:spPr bwMode="auto">
            <a:xfrm>
              <a:off x="1965" y="1576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Freeform 12"/>
            <p:cNvSpPr>
              <a:spLocks noChangeArrowheads="1"/>
            </p:cNvSpPr>
            <p:nvPr/>
          </p:nvSpPr>
          <p:spPr bwMode="auto">
            <a:xfrm>
              <a:off x="2396" y="1576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Freeform 13"/>
            <p:cNvSpPr>
              <a:spLocks noChangeArrowheads="1"/>
            </p:cNvSpPr>
            <p:nvPr/>
          </p:nvSpPr>
          <p:spPr bwMode="auto">
            <a:xfrm>
              <a:off x="2904" y="1576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0" name="Freeform 14"/>
            <p:cNvSpPr>
              <a:spLocks noChangeArrowheads="1"/>
            </p:cNvSpPr>
            <p:nvPr/>
          </p:nvSpPr>
          <p:spPr bwMode="auto">
            <a:xfrm>
              <a:off x="3314" y="1576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1" name="Freeform 15"/>
            <p:cNvSpPr>
              <a:spLocks noChangeArrowheads="1"/>
            </p:cNvSpPr>
            <p:nvPr/>
          </p:nvSpPr>
          <p:spPr bwMode="auto">
            <a:xfrm>
              <a:off x="3436" y="1701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Freeform 16"/>
            <p:cNvSpPr>
              <a:spLocks noChangeArrowheads="1"/>
            </p:cNvSpPr>
            <p:nvPr/>
          </p:nvSpPr>
          <p:spPr bwMode="auto">
            <a:xfrm>
              <a:off x="3490" y="1576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3" name="Freeform 17"/>
            <p:cNvSpPr>
              <a:spLocks noChangeArrowheads="1"/>
            </p:cNvSpPr>
            <p:nvPr/>
          </p:nvSpPr>
          <p:spPr bwMode="auto">
            <a:xfrm>
              <a:off x="3909" y="1576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4" name="Freeform 18"/>
            <p:cNvSpPr>
              <a:spLocks noChangeArrowheads="1"/>
            </p:cNvSpPr>
            <p:nvPr/>
          </p:nvSpPr>
          <p:spPr bwMode="auto">
            <a:xfrm>
              <a:off x="4417" y="1576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Freeform 19"/>
            <p:cNvSpPr>
              <a:spLocks noChangeArrowheads="1"/>
            </p:cNvSpPr>
            <p:nvPr/>
          </p:nvSpPr>
          <p:spPr bwMode="auto">
            <a:xfrm>
              <a:off x="1887" y="1844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Freeform 20"/>
            <p:cNvSpPr>
              <a:spLocks noChangeArrowheads="1"/>
            </p:cNvSpPr>
            <p:nvPr/>
          </p:nvSpPr>
          <p:spPr bwMode="auto">
            <a:xfrm>
              <a:off x="2297" y="1844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Freeform 21"/>
            <p:cNvSpPr>
              <a:spLocks noChangeArrowheads="1"/>
            </p:cNvSpPr>
            <p:nvPr/>
          </p:nvSpPr>
          <p:spPr bwMode="auto">
            <a:xfrm>
              <a:off x="2420" y="1969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Freeform 22"/>
            <p:cNvSpPr>
              <a:spLocks noChangeArrowheads="1"/>
            </p:cNvSpPr>
            <p:nvPr/>
          </p:nvSpPr>
          <p:spPr bwMode="auto">
            <a:xfrm>
              <a:off x="2474" y="1844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9" name="Freeform 23"/>
            <p:cNvSpPr>
              <a:spLocks noChangeArrowheads="1"/>
            </p:cNvSpPr>
            <p:nvPr/>
          </p:nvSpPr>
          <p:spPr bwMode="auto">
            <a:xfrm>
              <a:off x="2893" y="1844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0" name="Freeform 24"/>
            <p:cNvSpPr>
              <a:spLocks noChangeArrowheads="1"/>
            </p:cNvSpPr>
            <p:nvPr/>
          </p:nvSpPr>
          <p:spPr bwMode="auto">
            <a:xfrm>
              <a:off x="3401" y="1844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1" name="Freeform 25"/>
            <p:cNvSpPr>
              <a:spLocks noChangeArrowheads="1"/>
            </p:cNvSpPr>
            <p:nvPr/>
          </p:nvSpPr>
          <p:spPr bwMode="auto">
            <a:xfrm>
              <a:off x="3822" y="1844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2" name="Freeform 26"/>
            <p:cNvSpPr>
              <a:spLocks noChangeArrowheads="1"/>
            </p:cNvSpPr>
            <p:nvPr/>
          </p:nvSpPr>
          <p:spPr bwMode="auto">
            <a:xfrm>
              <a:off x="3944" y="1969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Freeform 27"/>
            <p:cNvSpPr>
              <a:spLocks noChangeArrowheads="1"/>
            </p:cNvSpPr>
            <p:nvPr/>
          </p:nvSpPr>
          <p:spPr bwMode="auto">
            <a:xfrm>
              <a:off x="3998" y="1844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4" name="Freeform 28"/>
            <p:cNvSpPr>
              <a:spLocks noChangeArrowheads="1"/>
            </p:cNvSpPr>
            <p:nvPr/>
          </p:nvSpPr>
          <p:spPr bwMode="auto">
            <a:xfrm>
              <a:off x="4429" y="1844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5" name="Freeform 29"/>
            <p:cNvSpPr>
              <a:spLocks noChangeArrowheads="1"/>
            </p:cNvSpPr>
            <p:nvPr/>
          </p:nvSpPr>
          <p:spPr bwMode="auto">
            <a:xfrm>
              <a:off x="1876" y="2112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Freeform 30"/>
            <p:cNvSpPr>
              <a:spLocks noChangeArrowheads="1"/>
            </p:cNvSpPr>
            <p:nvPr/>
          </p:nvSpPr>
          <p:spPr bwMode="auto">
            <a:xfrm>
              <a:off x="2384" y="2112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Freeform 31"/>
            <p:cNvSpPr>
              <a:spLocks noChangeArrowheads="1"/>
            </p:cNvSpPr>
            <p:nvPr/>
          </p:nvSpPr>
          <p:spPr bwMode="auto">
            <a:xfrm>
              <a:off x="2806" y="2112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Freeform 32"/>
            <p:cNvSpPr>
              <a:spLocks noChangeArrowheads="1"/>
            </p:cNvSpPr>
            <p:nvPr/>
          </p:nvSpPr>
          <p:spPr bwMode="auto">
            <a:xfrm>
              <a:off x="2928" y="2236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Freeform 33"/>
            <p:cNvSpPr>
              <a:spLocks noChangeArrowheads="1"/>
            </p:cNvSpPr>
            <p:nvPr/>
          </p:nvSpPr>
          <p:spPr bwMode="auto">
            <a:xfrm>
              <a:off x="2982" y="2112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Freeform 34"/>
            <p:cNvSpPr>
              <a:spLocks noChangeArrowheads="1"/>
            </p:cNvSpPr>
            <p:nvPr/>
          </p:nvSpPr>
          <p:spPr bwMode="auto">
            <a:xfrm>
              <a:off x="3412" y="2112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Freeform 35"/>
            <p:cNvSpPr>
              <a:spLocks noChangeArrowheads="1"/>
            </p:cNvSpPr>
            <p:nvPr/>
          </p:nvSpPr>
          <p:spPr bwMode="auto">
            <a:xfrm>
              <a:off x="3920" y="2112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Freeform 36"/>
            <p:cNvSpPr>
              <a:spLocks noChangeArrowheads="1"/>
            </p:cNvSpPr>
            <p:nvPr/>
          </p:nvSpPr>
          <p:spPr bwMode="auto">
            <a:xfrm>
              <a:off x="4331" y="2112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3" name="Freeform 37"/>
            <p:cNvSpPr>
              <a:spLocks noChangeArrowheads="1"/>
            </p:cNvSpPr>
            <p:nvPr/>
          </p:nvSpPr>
          <p:spPr bwMode="auto">
            <a:xfrm>
              <a:off x="4453" y="2236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4" name="Freeform 38"/>
            <p:cNvSpPr>
              <a:spLocks noChangeArrowheads="1"/>
            </p:cNvSpPr>
            <p:nvPr/>
          </p:nvSpPr>
          <p:spPr bwMode="auto">
            <a:xfrm>
              <a:off x="4507" y="2112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5" name="Freeform 39"/>
            <p:cNvSpPr>
              <a:spLocks noChangeArrowheads="1"/>
            </p:cNvSpPr>
            <p:nvPr/>
          </p:nvSpPr>
          <p:spPr bwMode="auto">
            <a:xfrm>
              <a:off x="4614" y="1537"/>
              <a:ext cx="123" cy="404"/>
            </a:xfrm>
            <a:custGeom>
              <a:avLst/>
              <a:gdLst>
                <a:gd name="T0" fmla="*/ 546 w 547"/>
                <a:gd name="T1" fmla="*/ 1733 h 1785"/>
                <a:gd name="T2" fmla="*/ 406 w 547"/>
                <a:gd name="T3" fmla="*/ 680 h 1785"/>
                <a:gd name="T4" fmla="*/ 64 w 547"/>
                <a:gd name="T5" fmla="*/ 28 h 1785"/>
                <a:gd name="T6" fmla="*/ 42 w 547"/>
                <a:gd name="T7" fmla="*/ 3 h 1785"/>
                <a:gd name="T8" fmla="*/ 22 w 547"/>
                <a:gd name="T9" fmla="*/ 0 h 1785"/>
                <a:gd name="T10" fmla="*/ 0 w 547"/>
                <a:gd name="T11" fmla="*/ 11 h 1785"/>
                <a:gd name="T12" fmla="*/ 14 w 547"/>
                <a:gd name="T13" fmla="*/ 31 h 1785"/>
                <a:gd name="T14" fmla="*/ 434 w 547"/>
                <a:gd name="T15" fmla="*/ 1770 h 1785"/>
                <a:gd name="T16" fmla="*/ 462 w 547"/>
                <a:gd name="T17" fmla="*/ 1784 h 1785"/>
                <a:gd name="T18" fmla="*/ 518 w 547"/>
                <a:gd name="T19" fmla="*/ 1784 h 1785"/>
                <a:gd name="T20" fmla="*/ 546 w 547"/>
                <a:gd name="T21" fmla="*/ 1773 h 1785"/>
                <a:gd name="T22" fmla="*/ 546 w 547"/>
                <a:gd name="T23" fmla="*/ 1733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546" y="1733"/>
                  </a:moveTo>
                  <a:cubicBezTo>
                    <a:pt x="546" y="1131"/>
                    <a:pt x="437" y="778"/>
                    <a:pt x="406" y="680"/>
                  </a:cubicBezTo>
                  <a:cubicBezTo>
                    <a:pt x="339" y="459"/>
                    <a:pt x="230" y="230"/>
                    <a:pt x="64" y="28"/>
                  </a:cubicBezTo>
                  <a:cubicBezTo>
                    <a:pt x="50" y="8"/>
                    <a:pt x="45" y="3"/>
                    <a:pt x="42" y="3"/>
                  </a:cubicBezTo>
                  <a:cubicBezTo>
                    <a:pt x="39" y="0"/>
                    <a:pt x="39" y="0"/>
                    <a:pt x="22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1"/>
                    <a:pt x="0" y="14"/>
                    <a:pt x="14" y="31"/>
                  </a:cubicBezTo>
                  <a:cubicBezTo>
                    <a:pt x="358" y="510"/>
                    <a:pt x="434" y="1103"/>
                    <a:pt x="434" y="1770"/>
                  </a:cubicBezTo>
                  <a:cubicBezTo>
                    <a:pt x="434" y="1784"/>
                    <a:pt x="442" y="1784"/>
                    <a:pt x="462" y="1784"/>
                  </a:cubicBezTo>
                  <a:lnTo>
                    <a:pt x="518" y="1784"/>
                  </a:lnTo>
                  <a:cubicBezTo>
                    <a:pt x="538" y="1784"/>
                    <a:pt x="543" y="1784"/>
                    <a:pt x="546" y="1773"/>
                  </a:cubicBezTo>
                  <a:lnTo>
                    <a:pt x="546" y="17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Freeform 40"/>
            <p:cNvSpPr>
              <a:spLocks noChangeArrowheads="1"/>
            </p:cNvSpPr>
            <p:nvPr/>
          </p:nvSpPr>
          <p:spPr bwMode="auto">
            <a:xfrm>
              <a:off x="4614" y="1937"/>
              <a:ext cx="123" cy="404"/>
            </a:xfrm>
            <a:custGeom>
              <a:avLst/>
              <a:gdLst>
                <a:gd name="T0" fmla="*/ 546 w 547"/>
                <a:gd name="T1" fmla="*/ 11 h 1785"/>
                <a:gd name="T2" fmla="*/ 518 w 547"/>
                <a:gd name="T3" fmla="*/ 0 h 1785"/>
                <a:gd name="T4" fmla="*/ 462 w 547"/>
                <a:gd name="T5" fmla="*/ 0 h 1785"/>
                <a:gd name="T6" fmla="*/ 434 w 547"/>
                <a:gd name="T7" fmla="*/ 14 h 1785"/>
                <a:gd name="T8" fmla="*/ 409 w 547"/>
                <a:gd name="T9" fmla="*/ 596 h 1785"/>
                <a:gd name="T10" fmla="*/ 6 w 547"/>
                <a:gd name="T11" fmla="*/ 1761 h 1785"/>
                <a:gd name="T12" fmla="*/ 0 w 547"/>
                <a:gd name="T13" fmla="*/ 1773 h 1785"/>
                <a:gd name="T14" fmla="*/ 22 w 547"/>
                <a:gd name="T15" fmla="*/ 1784 h 1785"/>
                <a:gd name="T16" fmla="*/ 42 w 547"/>
                <a:gd name="T17" fmla="*/ 1781 h 1785"/>
                <a:gd name="T18" fmla="*/ 272 w 547"/>
                <a:gd name="T19" fmla="*/ 1436 h 1785"/>
                <a:gd name="T20" fmla="*/ 521 w 547"/>
                <a:gd name="T21" fmla="*/ 518 h 1785"/>
                <a:gd name="T22" fmla="*/ 546 w 547"/>
                <a:gd name="T23" fmla="*/ 50 h 1785"/>
                <a:gd name="T24" fmla="*/ 546 w 547"/>
                <a:gd name="T25" fmla="*/ 11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1785">
                  <a:moveTo>
                    <a:pt x="546" y="11"/>
                  </a:moveTo>
                  <a:cubicBezTo>
                    <a:pt x="543" y="0"/>
                    <a:pt x="538" y="0"/>
                    <a:pt x="518" y="0"/>
                  </a:cubicBezTo>
                  <a:lnTo>
                    <a:pt x="462" y="0"/>
                  </a:lnTo>
                  <a:cubicBezTo>
                    <a:pt x="442" y="0"/>
                    <a:pt x="434" y="0"/>
                    <a:pt x="434" y="14"/>
                  </a:cubicBezTo>
                  <a:cubicBezTo>
                    <a:pt x="434" y="115"/>
                    <a:pt x="434" y="350"/>
                    <a:pt x="409" y="596"/>
                  </a:cubicBezTo>
                  <a:cubicBezTo>
                    <a:pt x="356" y="1106"/>
                    <a:pt x="224" y="1459"/>
                    <a:pt x="6" y="1761"/>
                  </a:cubicBezTo>
                  <a:cubicBezTo>
                    <a:pt x="0" y="1770"/>
                    <a:pt x="0" y="1773"/>
                    <a:pt x="0" y="1773"/>
                  </a:cubicBezTo>
                  <a:cubicBezTo>
                    <a:pt x="0" y="1784"/>
                    <a:pt x="8" y="1784"/>
                    <a:pt x="22" y="1784"/>
                  </a:cubicBezTo>
                  <a:cubicBezTo>
                    <a:pt x="39" y="1784"/>
                    <a:pt x="39" y="1784"/>
                    <a:pt x="42" y="1781"/>
                  </a:cubicBezTo>
                  <a:cubicBezTo>
                    <a:pt x="48" y="1778"/>
                    <a:pt x="171" y="1635"/>
                    <a:pt x="272" y="1436"/>
                  </a:cubicBezTo>
                  <a:cubicBezTo>
                    <a:pt x="403" y="1176"/>
                    <a:pt x="484" y="876"/>
                    <a:pt x="521" y="518"/>
                  </a:cubicBezTo>
                  <a:cubicBezTo>
                    <a:pt x="524" y="487"/>
                    <a:pt x="546" y="283"/>
                    <a:pt x="546" y="50"/>
                  </a:cubicBezTo>
                  <a:lnTo>
                    <a:pt x="546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Freeform 41"/>
            <p:cNvSpPr>
              <a:spLocks noChangeArrowheads="1"/>
            </p:cNvSpPr>
            <p:nvPr/>
          </p:nvSpPr>
          <p:spPr bwMode="auto">
            <a:xfrm>
              <a:off x="4859" y="1971"/>
              <a:ext cx="26" cy="67"/>
            </a:xfrm>
            <a:custGeom>
              <a:avLst/>
              <a:gdLst>
                <a:gd name="T0" fmla="*/ 118 w 119"/>
                <a:gd name="T1" fmla="*/ 104 h 298"/>
                <a:gd name="T2" fmla="*/ 53 w 119"/>
                <a:gd name="T3" fmla="*/ 0 h 298"/>
                <a:gd name="T4" fmla="*/ 0 w 119"/>
                <a:gd name="T5" fmla="*/ 53 h 298"/>
                <a:gd name="T6" fmla="*/ 53 w 119"/>
                <a:gd name="T7" fmla="*/ 106 h 298"/>
                <a:gd name="T8" fmla="*/ 90 w 119"/>
                <a:gd name="T9" fmla="*/ 92 h 298"/>
                <a:gd name="T10" fmla="*/ 92 w 119"/>
                <a:gd name="T11" fmla="*/ 90 h 298"/>
                <a:gd name="T12" fmla="*/ 95 w 119"/>
                <a:gd name="T13" fmla="*/ 104 h 298"/>
                <a:gd name="T14" fmla="*/ 28 w 119"/>
                <a:gd name="T15" fmla="*/ 272 h 298"/>
                <a:gd name="T16" fmla="*/ 17 w 119"/>
                <a:gd name="T17" fmla="*/ 286 h 298"/>
                <a:gd name="T18" fmla="*/ 25 w 119"/>
                <a:gd name="T19" fmla="*/ 297 h 298"/>
                <a:gd name="T20" fmla="*/ 118 w 119"/>
                <a:gd name="T21" fmla="*/ 10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98">
                  <a:moveTo>
                    <a:pt x="118" y="104"/>
                  </a:moveTo>
                  <a:cubicBezTo>
                    <a:pt x="118" y="39"/>
                    <a:pt x="92" y="0"/>
                    <a:pt x="53" y="0"/>
                  </a:cubicBezTo>
                  <a:cubicBezTo>
                    <a:pt x="20" y="0"/>
                    <a:pt x="0" y="25"/>
                    <a:pt x="0" y="53"/>
                  </a:cubicBezTo>
                  <a:cubicBezTo>
                    <a:pt x="0" y="78"/>
                    <a:pt x="20" y="106"/>
                    <a:pt x="53" y="106"/>
                  </a:cubicBezTo>
                  <a:cubicBezTo>
                    <a:pt x="64" y="106"/>
                    <a:pt x="78" y="101"/>
                    <a:pt x="90" y="92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5" y="90"/>
                    <a:pt x="95" y="90"/>
                    <a:pt x="95" y="104"/>
                  </a:cubicBezTo>
                  <a:cubicBezTo>
                    <a:pt x="95" y="179"/>
                    <a:pt x="62" y="238"/>
                    <a:pt x="28" y="272"/>
                  </a:cubicBezTo>
                  <a:cubicBezTo>
                    <a:pt x="17" y="280"/>
                    <a:pt x="17" y="283"/>
                    <a:pt x="17" y="286"/>
                  </a:cubicBezTo>
                  <a:cubicBezTo>
                    <a:pt x="17" y="294"/>
                    <a:pt x="22" y="297"/>
                    <a:pt x="25" y="297"/>
                  </a:cubicBezTo>
                  <a:cubicBezTo>
                    <a:pt x="36" y="297"/>
                    <a:pt x="118" y="221"/>
                    <a:pt x="118" y="1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Freeform 42"/>
            <p:cNvSpPr>
              <a:spLocks noChangeArrowheads="1"/>
            </p:cNvSpPr>
            <p:nvPr/>
          </p:nvSpPr>
          <p:spPr bwMode="auto">
            <a:xfrm>
              <a:off x="5075" y="1842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9" name="Freeform 43"/>
            <p:cNvSpPr>
              <a:spLocks noChangeArrowheads="1"/>
            </p:cNvSpPr>
            <p:nvPr/>
          </p:nvSpPr>
          <p:spPr bwMode="auto">
            <a:xfrm>
              <a:off x="5379" y="191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Freeform 44"/>
            <p:cNvSpPr>
              <a:spLocks noChangeArrowheads="1"/>
            </p:cNvSpPr>
            <p:nvPr/>
          </p:nvSpPr>
          <p:spPr bwMode="auto">
            <a:xfrm>
              <a:off x="5610" y="1835"/>
              <a:ext cx="153" cy="160"/>
            </a:xfrm>
            <a:custGeom>
              <a:avLst/>
              <a:gdLst>
                <a:gd name="T0" fmla="*/ 143 w 679"/>
                <a:gd name="T1" fmla="*/ 594 h 709"/>
                <a:gd name="T2" fmla="*/ 20 w 679"/>
                <a:gd name="T3" fmla="*/ 678 h 709"/>
                <a:gd name="T4" fmla="*/ 0 w 679"/>
                <a:gd name="T5" fmla="*/ 697 h 709"/>
                <a:gd name="T6" fmla="*/ 14 w 679"/>
                <a:gd name="T7" fmla="*/ 708 h 709"/>
                <a:gd name="T8" fmla="*/ 98 w 679"/>
                <a:gd name="T9" fmla="*/ 706 h 709"/>
                <a:gd name="T10" fmla="*/ 196 w 679"/>
                <a:gd name="T11" fmla="*/ 708 h 709"/>
                <a:gd name="T12" fmla="*/ 216 w 679"/>
                <a:gd name="T13" fmla="*/ 689 h 709"/>
                <a:gd name="T14" fmla="*/ 199 w 679"/>
                <a:gd name="T15" fmla="*/ 678 h 709"/>
                <a:gd name="T16" fmla="*/ 154 w 679"/>
                <a:gd name="T17" fmla="*/ 641 h 709"/>
                <a:gd name="T18" fmla="*/ 168 w 679"/>
                <a:gd name="T19" fmla="*/ 605 h 709"/>
                <a:gd name="T20" fmla="*/ 241 w 679"/>
                <a:gd name="T21" fmla="*/ 479 h 709"/>
                <a:gd name="T22" fmla="*/ 490 w 679"/>
                <a:gd name="T23" fmla="*/ 479 h 709"/>
                <a:gd name="T24" fmla="*/ 507 w 679"/>
                <a:gd name="T25" fmla="*/ 644 h 709"/>
                <a:gd name="T26" fmla="*/ 434 w 679"/>
                <a:gd name="T27" fmla="*/ 678 h 709"/>
                <a:gd name="T28" fmla="*/ 412 w 679"/>
                <a:gd name="T29" fmla="*/ 697 h 709"/>
                <a:gd name="T30" fmla="*/ 426 w 679"/>
                <a:gd name="T31" fmla="*/ 708 h 709"/>
                <a:gd name="T32" fmla="*/ 549 w 679"/>
                <a:gd name="T33" fmla="*/ 706 h 709"/>
                <a:gd name="T34" fmla="*/ 661 w 679"/>
                <a:gd name="T35" fmla="*/ 708 h 709"/>
                <a:gd name="T36" fmla="*/ 678 w 679"/>
                <a:gd name="T37" fmla="*/ 689 h 709"/>
                <a:gd name="T38" fmla="*/ 655 w 679"/>
                <a:gd name="T39" fmla="*/ 678 h 709"/>
                <a:gd name="T40" fmla="*/ 591 w 679"/>
                <a:gd name="T41" fmla="*/ 641 h 709"/>
                <a:gd name="T42" fmla="*/ 532 w 679"/>
                <a:gd name="T43" fmla="*/ 22 h 709"/>
                <a:gd name="T44" fmla="*/ 512 w 679"/>
                <a:gd name="T45" fmla="*/ 0 h 709"/>
                <a:gd name="T46" fmla="*/ 487 w 679"/>
                <a:gd name="T47" fmla="*/ 17 h 709"/>
                <a:gd name="T48" fmla="*/ 143 w 679"/>
                <a:gd name="T49" fmla="*/ 594 h 709"/>
                <a:gd name="T50" fmla="*/ 260 w 679"/>
                <a:gd name="T51" fmla="*/ 448 h 709"/>
                <a:gd name="T52" fmla="*/ 456 w 679"/>
                <a:gd name="T53" fmla="*/ 123 h 709"/>
                <a:gd name="T54" fmla="*/ 487 w 679"/>
                <a:gd name="T55" fmla="*/ 448 h 709"/>
                <a:gd name="T56" fmla="*/ 260 w 679"/>
                <a:gd name="T57" fmla="*/ 44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9" h="709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8"/>
                    <a:pt x="14" y="708"/>
                  </a:cubicBezTo>
                  <a:cubicBezTo>
                    <a:pt x="39" y="708"/>
                    <a:pt x="70" y="706"/>
                    <a:pt x="98" y="706"/>
                  </a:cubicBezTo>
                  <a:cubicBezTo>
                    <a:pt x="132" y="706"/>
                    <a:pt x="165" y="708"/>
                    <a:pt x="196" y="708"/>
                  </a:cubicBezTo>
                  <a:cubicBezTo>
                    <a:pt x="202" y="708"/>
                    <a:pt x="216" y="708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6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8"/>
                    <a:pt x="423" y="708"/>
                    <a:pt x="426" y="708"/>
                  </a:cubicBezTo>
                  <a:cubicBezTo>
                    <a:pt x="465" y="708"/>
                    <a:pt x="507" y="706"/>
                    <a:pt x="549" y="706"/>
                  </a:cubicBezTo>
                  <a:cubicBezTo>
                    <a:pt x="574" y="706"/>
                    <a:pt x="636" y="708"/>
                    <a:pt x="661" y="708"/>
                  </a:cubicBezTo>
                  <a:cubicBezTo>
                    <a:pt x="666" y="708"/>
                    <a:pt x="678" y="708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lnTo>
                    <a:pt x="143" y="594"/>
                  </a:ln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lnTo>
                    <a:pt x="26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Freeform 45"/>
            <p:cNvSpPr>
              <a:spLocks noChangeArrowheads="1"/>
            </p:cNvSpPr>
            <p:nvPr/>
          </p:nvSpPr>
          <p:spPr bwMode="auto">
            <a:xfrm>
              <a:off x="5776" y="1797"/>
              <a:ext cx="117" cy="105"/>
            </a:xfrm>
            <a:custGeom>
              <a:avLst/>
              <a:gdLst>
                <a:gd name="T0" fmla="*/ 308 w 519"/>
                <a:gd name="T1" fmla="*/ 50 h 469"/>
                <a:gd name="T2" fmla="*/ 328 w 519"/>
                <a:gd name="T3" fmla="*/ 25 h 469"/>
                <a:gd name="T4" fmla="*/ 370 w 519"/>
                <a:gd name="T5" fmla="*/ 25 h 469"/>
                <a:gd name="T6" fmla="*/ 448 w 519"/>
                <a:gd name="T7" fmla="*/ 31 h 469"/>
                <a:gd name="T8" fmla="*/ 479 w 519"/>
                <a:gd name="T9" fmla="*/ 84 h 469"/>
                <a:gd name="T10" fmla="*/ 476 w 519"/>
                <a:gd name="T11" fmla="*/ 140 h 469"/>
                <a:gd name="T12" fmla="*/ 473 w 519"/>
                <a:gd name="T13" fmla="*/ 148 h 469"/>
                <a:gd name="T14" fmla="*/ 484 w 519"/>
                <a:gd name="T15" fmla="*/ 160 h 469"/>
                <a:gd name="T16" fmla="*/ 498 w 519"/>
                <a:gd name="T17" fmla="*/ 143 h 469"/>
                <a:gd name="T18" fmla="*/ 518 w 519"/>
                <a:gd name="T19" fmla="*/ 8 h 469"/>
                <a:gd name="T20" fmla="*/ 496 w 519"/>
                <a:gd name="T21" fmla="*/ 0 h 469"/>
                <a:gd name="T22" fmla="*/ 70 w 519"/>
                <a:gd name="T23" fmla="*/ 0 h 469"/>
                <a:gd name="T24" fmla="*/ 48 w 519"/>
                <a:gd name="T25" fmla="*/ 14 h 469"/>
                <a:gd name="T26" fmla="*/ 3 w 519"/>
                <a:gd name="T27" fmla="*/ 137 h 469"/>
                <a:gd name="T28" fmla="*/ 0 w 519"/>
                <a:gd name="T29" fmla="*/ 148 h 469"/>
                <a:gd name="T30" fmla="*/ 11 w 519"/>
                <a:gd name="T31" fmla="*/ 160 h 469"/>
                <a:gd name="T32" fmla="*/ 25 w 519"/>
                <a:gd name="T33" fmla="*/ 143 h 469"/>
                <a:gd name="T34" fmla="*/ 196 w 519"/>
                <a:gd name="T35" fmla="*/ 25 h 469"/>
                <a:gd name="T36" fmla="*/ 224 w 519"/>
                <a:gd name="T37" fmla="*/ 25 h 469"/>
                <a:gd name="T38" fmla="*/ 246 w 519"/>
                <a:gd name="T39" fmla="*/ 31 h 469"/>
                <a:gd name="T40" fmla="*/ 244 w 519"/>
                <a:gd name="T41" fmla="*/ 48 h 469"/>
                <a:gd name="T42" fmla="*/ 151 w 519"/>
                <a:gd name="T43" fmla="*/ 412 h 469"/>
                <a:gd name="T44" fmla="*/ 70 w 519"/>
                <a:gd name="T45" fmla="*/ 442 h 469"/>
                <a:gd name="T46" fmla="*/ 39 w 519"/>
                <a:gd name="T47" fmla="*/ 459 h 469"/>
                <a:gd name="T48" fmla="*/ 50 w 519"/>
                <a:gd name="T49" fmla="*/ 468 h 469"/>
                <a:gd name="T50" fmla="*/ 109 w 519"/>
                <a:gd name="T51" fmla="*/ 468 h 469"/>
                <a:gd name="T52" fmla="*/ 171 w 519"/>
                <a:gd name="T53" fmla="*/ 465 h 469"/>
                <a:gd name="T54" fmla="*/ 232 w 519"/>
                <a:gd name="T55" fmla="*/ 468 h 469"/>
                <a:gd name="T56" fmla="*/ 291 w 519"/>
                <a:gd name="T57" fmla="*/ 468 h 469"/>
                <a:gd name="T58" fmla="*/ 305 w 519"/>
                <a:gd name="T59" fmla="*/ 454 h 469"/>
                <a:gd name="T60" fmla="*/ 277 w 519"/>
                <a:gd name="T61" fmla="*/ 442 h 469"/>
                <a:gd name="T62" fmla="*/ 238 w 519"/>
                <a:gd name="T63" fmla="*/ 442 h 469"/>
                <a:gd name="T64" fmla="*/ 213 w 519"/>
                <a:gd name="T65" fmla="*/ 428 h 469"/>
                <a:gd name="T66" fmla="*/ 216 w 519"/>
                <a:gd name="T67" fmla="*/ 414 h 469"/>
                <a:gd name="T68" fmla="*/ 308 w 519"/>
                <a:gd name="T69" fmla="*/ 5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9" h="469">
                  <a:moveTo>
                    <a:pt x="308" y="50"/>
                  </a:moveTo>
                  <a:cubicBezTo>
                    <a:pt x="311" y="28"/>
                    <a:pt x="314" y="28"/>
                    <a:pt x="328" y="25"/>
                  </a:cubicBezTo>
                  <a:cubicBezTo>
                    <a:pt x="330" y="25"/>
                    <a:pt x="356" y="25"/>
                    <a:pt x="370" y="25"/>
                  </a:cubicBezTo>
                  <a:cubicBezTo>
                    <a:pt x="412" y="25"/>
                    <a:pt x="431" y="25"/>
                    <a:pt x="448" y="31"/>
                  </a:cubicBezTo>
                  <a:cubicBezTo>
                    <a:pt x="479" y="39"/>
                    <a:pt x="479" y="62"/>
                    <a:pt x="479" y="84"/>
                  </a:cubicBezTo>
                  <a:cubicBezTo>
                    <a:pt x="479" y="95"/>
                    <a:pt x="479" y="106"/>
                    <a:pt x="476" y="140"/>
                  </a:cubicBezTo>
                  <a:lnTo>
                    <a:pt x="473" y="148"/>
                  </a:lnTo>
                  <a:cubicBezTo>
                    <a:pt x="473" y="157"/>
                    <a:pt x="479" y="160"/>
                    <a:pt x="484" y="160"/>
                  </a:cubicBezTo>
                  <a:cubicBezTo>
                    <a:pt x="496" y="160"/>
                    <a:pt x="498" y="154"/>
                    <a:pt x="498" y="143"/>
                  </a:cubicBezTo>
                  <a:lnTo>
                    <a:pt x="518" y="8"/>
                  </a:lnTo>
                  <a:cubicBezTo>
                    <a:pt x="518" y="0"/>
                    <a:pt x="510" y="0"/>
                    <a:pt x="496" y="0"/>
                  </a:cubicBezTo>
                  <a:lnTo>
                    <a:pt x="70" y="0"/>
                  </a:lnTo>
                  <a:cubicBezTo>
                    <a:pt x="53" y="0"/>
                    <a:pt x="53" y="0"/>
                    <a:pt x="48" y="14"/>
                  </a:cubicBezTo>
                  <a:lnTo>
                    <a:pt x="3" y="137"/>
                  </a:lnTo>
                  <a:cubicBezTo>
                    <a:pt x="3" y="140"/>
                    <a:pt x="0" y="146"/>
                    <a:pt x="0" y="148"/>
                  </a:cubicBezTo>
                  <a:cubicBezTo>
                    <a:pt x="0" y="151"/>
                    <a:pt x="0" y="160"/>
                    <a:pt x="11" y="160"/>
                  </a:cubicBezTo>
                  <a:cubicBezTo>
                    <a:pt x="20" y="160"/>
                    <a:pt x="22" y="157"/>
                    <a:pt x="25" y="143"/>
                  </a:cubicBezTo>
                  <a:cubicBezTo>
                    <a:pt x="67" y="31"/>
                    <a:pt x="90" y="25"/>
                    <a:pt x="196" y="25"/>
                  </a:cubicBezTo>
                  <a:lnTo>
                    <a:pt x="224" y="25"/>
                  </a:lnTo>
                  <a:cubicBezTo>
                    <a:pt x="244" y="25"/>
                    <a:pt x="246" y="25"/>
                    <a:pt x="246" y="31"/>
                  </a:cubicBezTo>
                  <a:cubicBezTo>
                    <a:pt x="246" y="34"/>
                    <a:pt x="246" y="36"/>
                    <a:pt x="244" y="48"/>
                  </a:cubicBezTo>
                  <a:lnTo>
                    <a:pt x="151" y="412"/>
                  </a:lnTo>
                  <a:cubicBezTo>
                    <a:pt x="146" y="437"/>
                    <a:pt x="143" y="442"/>
                    <a:pt x="70" y="442"/>
                  </a:cubicBezTo>
                  <a:cubicBezTo>
                    <a:pt x="45" y="442"/>
                    <a:pt x="39" y="442"/>
                    <a:pt x="39" y="459"/>
                  </a:cubicBezTo>
                  <a:cubicBezTo>
                    <a:pt x="39" y="462"/>
                    <a:pt x="39" y="468"/>
                    <a:pt x="50" y="468"/>
                  </a:cubicBezTo>
                  <a:cubicBezTo>
                    <a:pt x="70" y="468"/>
                    <a:pt x="90" y="468"/>
                    <a:pt x="109" y="468"/>
                  </a:cubicBezTo>
                  <a:cubicBezTo>
                    <a:pt x="129" y="468"/>
                    <a:pt x="151" y="465"/>
                    <a:pt x="171" y="465"/>
                  </a:cubicBezTo>
                  <a:cubicBezTo>
                    <a:pt x="190" y="465"/>
                    <a:pt x="213" y="465"/>
                    <a:pt x="232" y="468"/>
                  </a:cubicBezTo>
                  <a:cubicBezTo>
                    <a:pt x="252" y="468"/>
                    <a:pt x="272" y="468"/>
                    <a:pt x="291" y="468"/>
                  </a:cubicBezTo>
                  <a:cubicBezTo>
                    <a:pt x="297" y="468"/>
                    <a:pt x="305" y="468"/>
                    <a:pt x="305" y="454"/>
                  </a:cubicBezTo>
                  <a:cubicBezTo>
                    <a:pt x="305" y="442"/>
                    <a:pt x="300" y="442"/>
                    <a:pt x="277" y="442"/>
                  </a:cubicBezTo>
                  <a:cubicBezTo>
                    <a:pt x="263" y="442"/>
                    <a:pt x="252" y="442"/>
                    <a:pt x="238" y="442"/>
                  </a:cubicBezTo>
                  <a:cubicBezTo>
                    <a:pt x="213" y="440"/>
                    <a:pt x="213" y="437"/>
                    <a:pt x="213" y="428"/>
                  </a:cubicBezTo>
                  <a:cubicBezTo>
                    <a:pt x="213" y="423"/>
                    <a:pt x="213" y="423"/>
                    <a:pt x="216" y="414"/>
                  </a:cubicBezTo>
                  <a:lnTo>
                    <a:pt x="308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502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" y="126680"/>
            <a:ext cx="1704057" cy="187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9503" name="Group 47"/>
          <p:cNvGrpSpPr>
            <a:grpSpLocks/>
          </p:cNvGrpSpPr>
          <p:nvPr/>
        </p:nvGrpSpPr>
        <p:grpSpPr bwMode="auto">
          <a:xfrm>
            <a:off x="2143395" y="5319125"/>
            <a:ext cx="4577762" cy="1155955"/>
            <a:chOff x="1488" y="3695"/>
            <a:chExt cx="3178" cy="803"/>
          </a:xfrm>
        </p:grpSpPr>
        <p:sp>
          <p:nvSpPr>
            <p:cNvPr id="19504" name="Freeform 48"/>
            <p:cNvSpPr>
              <a:spLocks noChangeArrowheads="1"/>
            </p:cNvSpPr>
            <p:nvPr/>
          </p:nvSpPr>
          <p:spPr bwMode="auto">
            <a:xfrm>
              <a:off x="1488" y="3695"/>
              <a:ext cx="3179" cy="802"/>
            </a:xfrm>
            <a:custGeom>
              <a:avLst/>
              <a:gdLst>
                <a:gd name="T0" fmla="*/ 7009 w 14021"/>
                <a:gd name="T1" fmla="*/ 3539 h 3540"/>
                <a:gd name="T2" fmla="*/ 0 w 14021"/>
                <a:gd name="T3" fmla="*/ 3539 h 3540"/>
                <a:gd name="T4" fmla="*/ 0 w 14021"/>
                <a:gd name="T5" fmla="*/ 0 h 3540"/>
                <a:gd name="T6" fmla="*/ 14020 w 14021"/>
                <a:gd name="T7" fmla="*/ 0 h 3540"/>
                <a:gd name="T8" fmla="*/ 14020 w 14021"/>
                <a:gd name="T9" fmla="*/ 3539 h 3540"/>
                <a:gd name="T10" fmla="*/ 7009 w 14021"/>
                <a:gd name="T11" fmla="*/ 3539 h 3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21" h="3540">
                  <a:moveTo>
                    <a:pt x="7009" y="3539"/>
                  </a:moveTo>
                  <a:lnTo>
                    <a:pt x="0" y="3539"/>
                  </a:lnTo>
                  <a:lnTo>
                    <a:pt x="0" y="0"/>
                  </a:lnTo>
                  <a:lnTo>
                    <a:pt x="14020" y="0"/>
                  </a:lnTo>
                  <a:lnTo>
                    <a:pt x="14020" y="3539"/>
                  </a:lnTo>
                  <a:lnTo>
                    <a:pt x="7009" y="35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Freeform 49"/>
            <p:cNvSpPr>
              <a:spLocks noChangeArrowheads="1"/>
            </p:cNvSpPr>
            <p:nvPr/>
          </p:nvSpPr>
          <p:spPr bwMode="auto">
            <a:xfrm>
              <a:off x="1499" y="3995"/>
              <a:ext cx="154" cy="201"/>
            </a:xfrm>
            <a:custGeom>
              <a:avLst/>
              <a:gdLst>
                <a:gd name="T0" fmla="*/ 384 w 684"/>
                <a:gd name="T1" fmla="*/ 689 h 889"/>
                <a:gd name="T2" fmla="*/ 683 w 684"/>
                <a:gd name="T3" fmla="*/ 266 h 889"/>
                <a:gd name="T4" fmla="*/ 431 w 684"/>
                <a:gd name="T5" fmla="*/ 0 h 889"/>
                <a:gd name="T6" fmla="*/ 0 w 684"/>
                <a:gd name="T7" fmla="*/ 454 h 889"/>
                <a:gd name="T8" fmla="*/ 252 w 684"/>
                <a:gd name="T9" fmla="*/ 717 h 889"/>
                <a:gd name="T10" fmla="*/ 350 w 684"/>
                <a:gd name="T11" fmla="*/ 703 h 889"/>
                <a:gd name="T12" fmla="*/ 347 w 684"/>
                <a:gd name="T13" fmla="*/ 778 h 889"/>
                <a:gd name="T14" fmla="*/ 428 w 684"/>
                <a:gd name="T15" fmla="*/ 888 h 889"/>
                <a:gd name="T16" fmla="*/ 594 w 684"/>
                <a:gd name="T17" fmla="*/ 697 h 889"/>
                <a:gd name="T18" fmla="*/ 582 w 684"/>
                <a:gd name="T19" fmla="*/ 686 h 889"/>
                <a:gd name="T20" fmla="*/ 571 w 684"/>
                <a:gd name="T21" fmla="*/ 697 h 889"/>
                <a:gd name="T22" fmla="*/ 454 w 684"/>
                <a:gd name="T23" fmla="*/ 792 h 889"/>
                <a:gd name="T24" fmla="*/ 384 w 684"/>
                <a:gd name="T25" fmla="*/ 689 h 889"/>
                <a:gd name="T26" fmla="*/ 199 w 684"/>
                <a:gd name="T27" fmla="*/ 683 h 889"/>
                <a:gd name="T28" fmla="*/ 87 w 684"/>
                <a:gd name="T29" fmla="*/ 484 h 889"/>
                <a:gd name="T30" fmla="*/ 188 w 684"/>
                <a:gd name="T31" fmla="*/ 171 h 889"/>
                <a:gd name="T32" fmla="*/ 426 w 684"/>
                <a:gd name="T33" fmla="*/ 25 h 889"/>
                <a:gd name="T34" fmla="*/ 596 w 684"/>
                <a:gd name="T35" fmla="*/ 235 h 889"/>
                <a:gd name="T36" fmla="*/ 381 w 684"/>
                <a:gd name="T37" fmla="*/ 655 h 889"/>
                <a:gd name="T38" fmla="*/ 291 w 684"/>
                <a:gd name="T39" fmla="*/ 549 h 889"/>
                <a:gd name="T40" fmla="*/ 190 w 684"/>
                <a:gd name="T41" fmla="*/ 650 h 889"/>
                <a:gd name="T42" fmla="*/ 199 w 684"/>
                <a:gd name="T43" fmla="*/ 683 h 889"/>
                <a:gd name="T44" fmla="*/ 258 w 684"/>
                <a:gd name="T45" fmla="*/ 694 h 889"/>
                <a:gd name="T46" fmla="*/ 213 w 684"/>
                <a:gd name="T47" fmla="*/ 650 h 889"/>
                <a:gd name="T48" fmla="*/ 291 w 684"/>
                <a:gd name="T49" fmla="*/ 571 h 889"/>
                <a:gd name="T50" fmla="*/ 353 w 684"/>
                <a:gd name="T51" fmla="*/ 655 h 889"/>
                <a:gd name="T52" fmla="*/ 342 w 684"/>
                <a:gd name="T53" fmla="*/ 675 h 889"/>
                <a:gd name="T54" fmla="*/ 258 w 684"/>
                <a:gd name="T55" fmla="*/ 69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4" h="889">
                  <a:moveTo>
                    <a:pt x="384" y="689"/>
                  </a:moveTo>
                  <a:cubicBezTo>
                    <a:pt x="538" y="633"/>
                    <a:pt x="683" y="456"/>
                    <a:pt x="683" y="266"/>
                  </a:cubicBezTo>
                  <a:cubicBezTo>
                    <a:pt x="683" y="106"/>
                    <a:pt x="577" y="0"/>
                    <a:pt x="431" y="0"/>
                  </a:cubicBezTo>
                  <a:cubicBezTo>
                    <a:pt x="218" y="0"/>
                    <a:pt x="0" y="224"/>
                    <a:pt x="0" y="454"/>
                  </a:cubicBezTo>
                  <a:cubicBezTo>
                    <a:pt x="0" y="619"/>
                    <a:pt x="112" y="717"/>
                    <a:pt x="252" y="717"/>
                  </a:cubicBezTo>
                  <a:cubicBezTo>
                    <a:pt x="277" y="717"/>
                    <a:pt x="311" y="714"/>
                    <a:pt x="350" y="703"/>
                  </a:cubicBezTo>
                  <a:cubicBezTo>
                    <a:pt x="347" y="764"/>
                    <a:pt x="347" y="767"/>
                    <a:pt x="347" y="778"/>
                  </a:cubicBezTo>
                  <a:cubicBezTo>
                    <a:pt x="347" y="809"/>
                    <a:pt x="347" y="888"/>
                    <a:pt x="428" y="888"/>
                  </a:cubicBezTo>
                  <a:cubicBezTo>
                    <a:pt x="546" y="888"/>
                    <a:pt x="594" y="706"/>
                    <a:pt x="594" y="697"/>
                  </a:cubicBezTo>
                  <a:cubicBezTo>
                    <a:pt x="594" y="689"/>
                    <a:pt x="585" y="686"/>
                    <a:pt x="582" y="686"/>
                  </a:cubicBezTo>
                  <a:cubicBezTo>
                    <a:pt x="574" y="686"/>
                    <a:pt x="571" y="692"/>
                    <a:pt x="571" y="697"/>
                  </a:cubicBezTo>
                  <a:cubicBezTo>
                    <a:pt x="546" y="767"/>
                    <a:pt x="490" y="792"/>
                    <a:pt x="454" y="792"/>
                  </a:cubicBezTo>
                  <a:cubicBezTo>
                    <a:pt x="409" y="792"/>
                    <a:pt x="395" y="764"/>
                    <a:pt x="384" y="689"/>
                  </a:cubicBezTo>
                  <a:close/>
                  <a:moveTo>
                    <a:pt x="199" y="683"/>
                  </a:moveTo>
                  <a:cubicBezTo>
                    <a:pt x="120" y="652"/>
                    <a:pt x="87" y="574"/>
                    <a:pt x="87" y="484"/>
                  </a:cubicBezTo>
                  <a:cubicBezTo>
                    <a:pt x="87" y="417"/>
                    <a:pt x="112" y="277"/>
                    <a:pt x="188" y="171"/>
                  </a:cubicBezTo>
                  <a:cubicBezTo>
                    <a:pt x="260" y="70"/>
                    <a:pt x="353" y="25"/>
                    <a:pt x="426" y="25"/>
                  </a:cubicBezTo>
                  <a:cubicBezTo>
                    <a:pt x="524" y="25"/>
                    <a:pt x="596" y="101"/>
                    <a:pt x="596" y="235"/>
                  </a:cubicBezTo>
                  <a:cubicBezTo>
                    <a:pt x="596" y="333"/>
                    <a:pt x="546" y="563"/>
                    <a:pt x="381" y="655"/>
                  </a:cubicBezTo>
                  <a:cubicBezTo>
                    <a:pt x="375" y="622"/>
                    <a:pt x="364" y="549"/>
                    <a:pt x="291" y="549"/>
                  </a:cubicBezTo>
                  <a:cubicBezTo>
                    <a:pt x="241" y="549"/>
                    <a:pt x="190" y="599"/>
                    <a:pt x="190" y="650"/>
                  </a:cubicBezTo>
                  <a:cubicBezTo>
                    <a:pt x="190" y="669"/>
                    <a:pt x="199" y="680"/>
                    <a:pt x="199" y="683"/>
                  </a:cubicBezTo>
                  <a:close/>
                  <a:moveTo>
                    <a:pt x="258" y="694"/>
                  </a:moveTo>
                  <a:cubicBezTo>
                    <a:pt x="246" y="694"/>
                    <a:pt x="213" y="694"/>
                    <a:pt x="213" y="650"/>
                  </a:cubicBezTo>
                  <a:cubicBezTo>
                    <a:pt x="213" y="610"/>
                    <a:pt x="252" y="571"/>
                    <a:pt x="291" y="571"/>
                  </a:cubicBezTo>
                  <a:cubicBezTo>
                    <a:pt x="333" y="571"/>
                    <a:pt x="353" y="596"/>
                    <a:pt x="353" y="655"/>
                  </a:cubicBezTo>
                  <a:cubicBezTo>
                    <a:pt x="353" y="669"/>
                    <a:pt x="353" y="672"/>
                    <a:pt x="342" y="675"/>
                  </a:cubicBezTo>
                  <a:cubicBezTo>
                    <a:pt x="316" y="686"/>
                    <a:pt x="286" y="694"/>
                    <a:pt x="258" y="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Freeform 50"/>
            <p:cNvSpPr>
              <a:spLocks noChangeArrowheads="1"/>
            </p:cNvSpPr>
            <p:nvPr/>
          </p:nvSpPr>
          <p:spPr bwMode="auto">
            <a:xfrm>
              <a:off x="1738" y="407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Freeform 51"/>
            <p:cNvSpPr>
              <a:spLocks noChangeArrowheads="1"/>
            </p:cNvSpPr>
            <p:nvPr/>
          </p:nvSpPr>
          <p:spPr bwMode="auto">
            <a:xfrm>
              <a:off x="1972" y="3995"/>
              <a:ext cx="154" cy="201"/>
            </a:xfrm>
            <a:custGeom>
              <a:avLst/>
              <a:gdLst>
                <a:gd name="T0" fmla="*/ 384 w 684"/>
                <a:gd name="T1" fmla="*/ 689 h 889"/>
                <a:gd name="T2" fmla="*/ 683 w 684"/>
                <a:gd name="T3" fmla="*/ 266 h 889"/>
                <a:gd name="T4" fmla="*/ 431 w 684"/>
                <a:gd name="T5" fmla="*/ 0 h 889"/>
                <a:gd name="T6" fmla="*/ 0 w 684"/>
                <a:gd name="T7" fmla="*/ 454 h 889"/>
                <a:gd name="T8" fmla="*/ 252 w 684"/>
                <a:gd name="T9" fmla="*/ 717 h 889"/>
                <a:gd name="T10" fmla="*/ 350 w 684"/>
                <a:gd name="T11" fmla="*/ 703 h 889"/>
                <a:gd name="T12" fmla="*/ 347 w 684"/>
                <a:gd name="T13" fmla="*/ 778 h 889"/>
                <a:gd name="T14" fmla="*/ 428 w 684"/>
                <a:gd name="T15" fmla="*/ 888 h 889"/>
                <a:gd name="T16" fmla="*/ 594 w 684"/>
                <a:gd name="T17" fmla="*/ 697 h 889"/>
                <a:gd name="T18" fmla="*/ 582 w 684"/>
                <a:gd name="T19" fmla="*/ 686 h 889"/>
                <a:gd name="T20" fmla="*/ 571 w 684"/>
                <a:gd name="T21" fmla="*/ 697 h 889"/>
                <a:gd name="T22" fmla="*/ 454 w 684"/>
                <a:gd name="T23" fmla="*/ 792 h 889"/>
                <a:gd name="T24" fmla="*/ 384 w 684"/>
                <a:gd name="T25" fmla="*/ 689 h 889"/>
                <a:gd name="T26" fmla="*/ 199 w 684"/>
                <a:gd name="T27" fmla="*/ 683 h 889"/>
                <a:gd name="T28" fmla="*/ 87 w 684"/>
                <a:gd name="T29" fmla="*/ 484 h 889"/>
                <a:gd name="T30" fmla="*/ 188 w 684"/>
                <a:gd name="T31" fmla="*/ 171 h 889"/>
                <a:gd name="T32" fmla="*/ 426 w 684"/>
                <a:gd name="T33" fmla="*/ 25 h 889"/>
                <a:gd name="T34" fmla="*/ 596 w 684"/>
                <a:gd name="T35" fmla="*/ 235 h 889"/>
                <a:gd name="T36" fmla="*/ 381 w 684"/>
                <a:gd name="T37" fmla="*/ 655 h 889"/>
                <a:gd name="T38" fmla="*/ 291 w 684"/>
                <a:gd name="T39" fmla="*/ 549 h 889"/>
                <a:gd name="T40" fmla="*/ 190 w 684"/>
                <a:gd name="T41" fmla="*/ 650 h 889"/>
                <a:gd name="T42" fmla="*/ 199 w 684"/>
                <a:gd name="T43" fmla="*/ 683 h 889"/>
                <a:gd name="T44" fmla="*/ 258 w 684"/>
                <a:gd name="T45" fmla="*/ 694 h 889"/>
                <a:gd name="T46" fmla="*/ 213 w 684"/>
                <a:gd name="T47" fmla="*/ 650 h 889"/>
                <a:gd name="T48" fmla="*/ 291 w 684"/>
                <a:gd name="T49" fmla="*/ 571 h 889"/>
                <a:gd name="T50" fmla="*/ 353 w 684"/>
                <a:gd name="T51" fmla="*/ 655 h 889"/>
                <a:gd name="T52" fmla="*/ 342 w 684"/>
                <a:gd name="T53" fmla="*/ 675 h 889"/>
                <a:gd name="T54" fmla="*/ 258 w 684"/>
                <a:gd name="T55" fmla="*/ 69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4" h="889">
                  <a:moveTo>
                    <a:pt x="384" y="689"/>
                  </a:moveTo>
                  <a:cubicBezTo>
                    <a:pt x="538" y="633"/>
                    <a:pt x="683" y="456"/>
                    <a:pt x="683" y="266"/>
                  </a:cubicBezTo>
                  <a:cubicBezTo>
                    <a:pt x="683" y="106"/>
                    <a:pt x="577" y="0"/>
                    <a:pt x="431" y="0"/>
                  </a:cubicBezTo>
                  <a:cubicBezTo>
                    <a:pt x="218" y="0"/>
                    <a:pt x="0" y="224"/>
                    <a:pt x="0" y="454"/>
                  </a:cubicBezTo>
                  <a:cubicBezTo>
                    <a:pt x="0" y="619"/>
                    <a:pt x="112" y="717"/>
                    <a:pt x="252" y="717"/>
                  </a:cubicBezTo>
                  <a:cubicBezTo>
                    <a:pt x="277" y="717"/>
                    <a:pt x="311" y="714"/>
                    <a:pt x="350" y="703"/>
                  </a:cubicBezTo>
                  <a:cubicBezTo>
                    <a:pt x="347" y="764"/>
                    <a:pt x="347" y="767"/>
                    <a:pt x="347" y="778"/>
                  </a:cubicBezTo>
                  <a:cubicBezTo>
                    <a:pt x="347" y="809"/>
                    <a:pt x="347" y="888"/>
                    <a:pt x="428" y="888"/>
                  </a:cubicBezTo>
                  <a:cubicBezTo>
                    <a:pt x="546" y="888"/>
                    <a:pt x="594" y="706"/>
                    <a:pt x="594" y="697"/>
                  </a:cubicBezTo>
                  <a:cubicBezTo>
                    <a:pt x="594" y="689"/>
                    <a:pt x="585" y="686"/>
                    <a:pt x="582" y="686"/>
                  </a:cubicBezTo>
                  <a:cubicBezTo>
                    <a:pt x="574" y="686"/>
                    <a:pt x="571" y="692"/>
                    <a:pt x="571" y="697"/>
                  </a:cubicBezTo>
                  <a:cubicBezTo>
                    <a:pt x="546" y="767"/>
                    <a:pt x="490" y="792"/>
                    <a:pt x="454" y="792"/>
                  </a:cubicBezTo>
                  <a:cubicBezTo>
                    <a:pt x="409" y="792"/>
                    <a:pt x="395" y="764"/>
                    <a:pt x="384" y="689"/>
                  </a:cubicBezTo>
                  <a:close/>
                  <a:moveTo>
                    <a:pt x="199" y="683"/>
                  </a:moveTo>
                  <a:cubicBezTo>
                    <a:pt x="120" y="652"/>
                    <a:pt x="87" y="574"/>
                    <a:pt x="87" y="484"/>
                  </a:cubicBezTo>
                  <a:cubicBezTo>
                    <a:pt x="87" y="417"/>
                    <a:pt x="112" y="277"/>
                    <a:pt x="188" y="171"/>
                  </a:cubicBezTo>
                  <a:cubicBezTo>
                    <a:pt x="260" y="70"/>
                    <a:pt x="353" y="25"/>
                    <a:pt x="426" y="25"/>
                  </a:cubicBezTo>
                  <a:cubicBezTo>
                    <a:pt x="524" y="25"/>
                    <a:pt x="596" y="101"/>
                    <a:pt x="596" y="235"/>
                  </a:cubicBezTo>
                  <a:cubicBezTo>
                    <a:pt x="596" y="333"/>
                    <a:pt x="546" y="563"/>
                    <a:pt x="381" y="655"/>
                  </a:cubicBezTo>
                  <a:cubicBezTo>
                    <a:pt x="375" y="622"/>
                    <a:pt x="364" y="549"/>
                    <a:pt x="291" y="549"/>
                  </a:cubicBezTo>
                  <a:cubicBezTo>
                    <a:pt x="241" y="549"/>
                    <a:pt x="190" y="599"/>
                    <a:pt x="190" y="650"/>
                  </a:cubicBezTo>
                  <a:cubicBezTo>
                    <a:pt x="190" y="669"/>
                    <a:pt x="199" y="680"/>
                    <a:pt x="199" y="683"/>
                  </a:cubicBezTo>
                  <a:close/>
                  <a:moveTo>
                    <a:pt x="258" y="694"/>
                  </a:moveTo>
                  <a:cubicBezTo>
                    <a:pt x="246" y="694"/>
                    <a:pt x="213" y="694"/>
                    <a:pt x="213" y="650"/>
                  </a:cubicBezTo>
                  <a:cubicBezTo>
                    <a:pt x="213" y="610"/>
                    <a:pt x="252" y="571"/>
                    <a:pt x="291" y="571"/>
                  </a:cubicBezTo>
                  <a:cubicBezTo>
                    <a:pt x="333" y="571"/>
                    <a:pt x="353" y="596"/>
                    <a:pt x="353" y="655"/>
                  </a:cubicBezTo>
                  <a:cubicBezTo>
                    <a:pt x="353" y="669"/>
                    <a:pt x="353" y="672"/>
                    <a:pt x="342" y="675"/>
                  </a:cubicBezTo>
                  <a:cubicBezTo>
                    <a:pt x="316" y="686"/>
                    <a:pt x="286" y="694"/>
                    <a:pt x="258" y="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Freeform 52"/>
            <p:cNvSpPr>
              <a:spLocks noChangeArrowheads="1"/>
            </p:cNvSpPr>
            <p:nvPr/>
          </p:nvSpPr>
          <p:spPr bwMode="auto">
            <a:xfrm>
              <a:off x="2153" y="4017"/>
              <a:ext cx="105" cy="7"/>
            </a:xfrm>
            <a:custGeom>
              <a:avLst/>
              <a:gdLst>
                <a:gd name="T0" fmla="*/ 440 w 469"/>
                <a:gd name="T1" fmla="*/ 36 h 37"/>
                <a:gd name="T2" fmla="*/ 468 w 469"/>
                <a:gd name="T3" fmla="*/ 20 h 37"/>
                <a:gd name="T4" fmla="*/ 440 w 469"/>
                <a:gd name="T5" fmla="*/ 0 h 37"/>
                <a:gd name="T6" fmla="*/ 28 w 469"/>
                <a:gd name="T7" fmla="*/ 0 h 37"/>
                <a:gd name="T8" fmla="*/ 0 w 469"/>
                <a:gd name="T9" fmla="*/ 17 h 37"/>
                <a:gd name="T10" fmla="*/ 28 w 469"/>
                <a:gd name="T11" fmla="*/ 36 h 37"/>
                <a:gd name="T12" fmla="*/ 440 w 469"/>
                <a:gd name="T13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37">
                  <a:moveTo>
                    <a:pt x="440" y="36"/>
                  </a:moveTo>
                  <a:cubicBezTo>
                    <a:pt x="451" y="36"/>
                    <a:pt x="468" y="36"/>
                    <a:pt x="468" y="20"/>
                  </a:cubicBezTo>
                  <a:cubicBezTo>
                    <a:pt x="468" y="0"/>
                    <a:pt x="454" y="0"/>
                    <a:pt x="440" y="0"/>
                  </a:cubicBezTo>
                  <a:lnTo>
                    <a:pt x="28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6"/>
                    <a:pt x="17" y="36"/>
                    <a:pt x="28" y="36"/>
                  </a:cubicBezTo>
                  <a:lnTo>
                    <a:pt x="440" y="3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Freeform 53"/>
            <p:cNvSpPr>
              <a:spLocks noChangeArrowheads="1"/>
            </p:cNvSpPr>
            <p:nvPr/>
          </p:nvSpPr>
          <p:spPr bwMode="auto">
            <a:xfrm>
              <a:off x="2292" y="395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0" name="Freeform 54"/>
            <p:cNvSpPr>
              <a:spLocks noChangeArrowheads="1"/>
            </p:cNvSpPr>
            <p:nvPr/>
          </p:nvSpPr>
          <p:spPr bwMode="auto">
            <a:xfrm>
              <a:off x="2450" y="407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1" name="Freeform 55"/>
            <p:cNvSpPr>
              <a:spLocks noChangeArrowheads="1"/>
            </p:cNvSpPr>
            <p:nvPr/>
          </p:nvSpPr>
          <p:spPr bwMode="auto">
            <a:xfrm>
              <a:off x="2720" y="3853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Freeform 56"/>
            <p:cNvSpPr>
              <a:spLocks noChangeArrowheads="1"/>
            </p:cNvSpPr>
            <p:nvPr/>
          </p:nvSpPr>
          <p:spPr bwMode="auto">
            <a:xfrm>
              <a:off x="2699" y="4093"/>
              <a:ext cx="112" cy="9"/>
            </a:xfrm>
            <a:custGeom>
              <a:avLst/>
              <a:gdLst>
                <a:gd name="T0" fmla="*/ 246 w 497"/>
                <a:gd name="T1" fmla="*/ 42 h 43"/>
                <a:gd name="T2" fmla="*/ 0 w 497"/>
                <a:gd name="T3" fmla="*/ 42 h 43"/>
                <a:gd name="T4" fmla="*/ 0 w 497"/>
                <a:gd name="T5" fmla="*/ 0 h 43"/>
                <a:gd name="T6" fmla="*/ 496 w 497"/>
                <a:gd name="T7" fmla="*/ 0 h 43"/>
                <a:gd name="T8" fmla="*/ 496 w 497"/>
                <a:gd name="T9" fmla="*/ 42 h 43"/>
                <a:gd name="T10" fmla="*/ 246 w 497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" h="43">
                  <a:moveTo>
                    <a:pt x="246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496" y="0"/>
                  </a:lnTo>
                  <a:lnTo>
                    <a:pt x="496" y="42"/>
                  </a:lnTo>
                  <a:lnTo>
                    <a:pt x="246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Freeform 57"/>
            <p:cNvSpPr>
              <a:spLocks noChangeArrowheads="1"/>
            </p:cNvSpPr>
            <p:nvPr/>
          </p:nvSpPr>
          <p:spPr bwMode="auto">
            <a:xfrm>
              <a:off x="2709" y="4157"/>
              <a:ext cx="93" cy="153"/>
            </a:xfrm>
            <a:custGeom>
              <a:avLst/>
              <a:gdLst>
                <a:gd name="T0" fmla="*/ 246 w 413"/>
                <a:gd name="T1" fmla="*/ 311 h 681"/>
                <a:gd name="T2" fmla="*/ 384 w 413"/>
                <a:gd name="T3" fmla="*/ 137 h 681"/>
                <a:gd name="T4" fmla="*/ 202 w 413"/>
                <a:gd name="T5" fmla="*/ 0 h 681"/>
                <a:gd name="T6" fmla="*/ 28 w 413"/>
                <a:gd name="T7" fmla="*/ 134 h 681"/>
                <a:gd name="T8" fmla="*/ 78 w 413"/>
                <a:gd name="T9" fmla="*/ 185 h 681"/>
                <a:gd name="T10" fmla="*/ 129 w 413"/>
                <a:gd name="T11" fmla="*/ 134 h 681"/>
                <a:gd name="T12" fmla="*/ 67 w 413"/>
                <a:gd name="T13" fmla="*/ 87 h 681"/>
                <a:gd name="T14" fmla="*/ 199 w 413"/>
                <a:gd name="T15" fmla="*/ 25 h 681"/>
                <a:gd name="T16" fmla="*/ 294 w 413"/>
                <a:gd name="T17" fmla="*/ 134 h 681"/>
                <a:gd name="T18" fmla="*/ 266 w 413"/>
                <a:gd name="T19" fmla="*/ 249 h 681"/>
                <a:gd name="T20" fmla="*/ 176 w 413"/>
                <a:gd name="T21" fmla="*/ 300 h 681"/>
                <a:gd name="T22" fmla="*/ 140 w 413"/>
                <a:gd name="T23" fmla="*/ 302 h 681"/>
                <a:gd name="T24" fmla="*/ 123 w 413"/>
                <a:gd name="T25" fmla="*/ 314 h 681"/>
                <a:gd name="T26" fmla="*/ 148 w 413"/>
                <a:gd name="T27" fmla="*/ 325 h 681"/>
                <a:gd name="T28" fmla="*/ 190 w 413"/>
                <a:gd name="T29" fmla="*/ 325 h 681"/>
                <a:gd name="T30" fmla="*/ 308 w 413"/>
                <a:gd name="T31" fmla="*/ 490 h 681"/>
                <a:gd name="T32" fmla="*/ 196 w 413"/>
                <a:gd name="T33" fmla="*/ 652 h 681"/>
                <a:gd name="T34" fmla="*/ 45 w 413"/>
                <a:gd name="T35" fmla="*/ 577 h 681"/>
                <a:gd name="T36" fmla="*/ 112 w 413"/>
                <a:gd name="T37" fmla="*/ 524 h 681"/>
                <a:gd name="T38" fmla="*/ 56 w 413"/>
                <a:gd name="T39" fmla="*/ 468 h 681"/>
                <a:gd name="T40" fmla="*/ 0 w 413"/>
                <a:gd name="T41" fmla="*/ 524 h 681"/>
                <a:gd name="T42" fmla="*/ 202 w 413"/>
                <a:gd name="T43" fmla="*/ 680 h 681"/>
                <a:gd name="T44" fmla="*/ 412 w 413"/>
                <a:gd name="T45" fmla="*/ 490 h 681"/>
                <a:gd name="T46" fmla="*/ 246 w 413"/>
                <a:gd name="T47" fmla="*/ 31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681">
                  <a:moveTo>
                    <a:pt x="246" y="311"/>
                  </a:moveTo>
                  <a:cubicBezTo>
                    <a:pt x="328" y="283"/>
                    <a:pt x="384" y="216"/>
                    <a:pt x="384" y="137"/>
                  </a:cubicBezTo>
                  <a:cubicBezTo>
                    <a:pt x="384" y="56"/>
                    <a:pt x="297" y="0"/>
                    <a:pt x="202" y="0"/>
                  </a:cubicBezTo>
                  <a:cubicBezTo>
                    <a:pt x="101" y="0"/>
                    <a:pt x="28" y="59"/>
                    <a:pt x="28" y="134"/>
                  </a:cubicBezTo>
                  <a:cubicBezTo>
                    <a:pt x="28" y="168"/>
                    <a:pt x="48" y="185"/>
                    <a:pt x="78" y="185"/>
                  </a:cubicBezTo>
                  <a:cubicBezTo>
                    <a:pt x="109" y="185"/>
                    <a:pt x="129" y="165"/>
                    <a:pt x="129" y="134"/>
                  </a:cubicBezTo>
                  <a:cubicBezTo>
                    <a:pt x="129" y="87"/>
                    <a:pt x="81" y="87"/>
                    <a:pt x="67" y="87"/>
                  </a:cubicBezTo>
                  <a:cubicBezTo>
                    <a:pt x="98" y="36"/>
                    <a:pt x="162" y="25"/>
                    <a:pt x="199" y="25"/>
                  </a:cubicBezTo>
                  <a:cubicBezTo>
                    <a:pt x="238" y="25"/>
                    <a:pt x="294" y="48"/>
                    <a:pt x="294" y="134"/>
                  </a:cubicBezTo>
                  <a:cubicBezTo>
                    <a:pt x="294" y="148"/>
                    <a:pt x="291" y="204"/>
                    <a:pt x="266" y="249"/>
                  </a:cubicBezTo>
                  <a:cubicBezTo>
                    <a:pt x="235" y="297"/>
                    <a:pt x="202" y="300"/>
                    <a:pt x="176" y="300"/>
                  </a:cubicBezTo>
                  <a:cubicBezTo>
                    <a:pt x="171" y="300"/>
                    <a:pt x="146" y="302"/>
                    <a:pt x="140" y="302"/>
                  </a:cubicBezTo>
                  <a:cubicBezTo>
                    <a:pt x="132" y="302"/>
                    <a:pt x="123" y="305"/>
                    <a:pt x="123" y="314"/>
                  </a:cubicBezTo>
                  <a:cubicBezTo>
                    <a:pt x="123" y="325"/>
                    <a:pt x="132" y="325"/>
                    <a:pt x="148" y="325"/>
                  </a:cubicBezTo>
                  <a:lnTo>
                    <a:pt x="190" y="325"/>
                  </a:lnTo>
                  <a:cubicBezTo>
                    <a:pt x="272" y="325"/>
                    <a:pt x="308" y="392"/>
                    <a:pt x="308" y="490"/>
                  </a:cubicBezTo>
                  <a:cubicBezTo>
                    <a:pt x="308" y="624"/>
                    <a:pt x="241" y="652"/>
                    <a:pt x="196" y="652"/>
                  </a:cubicBezTo>
                  <a:cubicBezTo>
                    <a:pt x="154" y="652"/>
                    <a:pt x="81" y="636"/>
                    <a:pt x="45" y="577"/>
                  </a:cubicBezTo>
                  <a:cubicBezTo>
                    <a:pt x="81" y="582"/>
                    <a:pt x="112" y="560"/>
                    <a:pt x="112" y="524"/>
                  </a:cubicBezTo>
                  <a:cubicBezTo>
                    <a:pt x="112" y="487"/>
                    <a:pt x="84" y="468"/>
                    <a:pt x="56" y="468"/>
                  </a:cubicBezTo>
                  <a:cubicBezTo>
                    <a:pt x="31" y="468"/>
                    <a:pt x="0" y="482"/>
                    <a:pt x="0" y="524"/>
                  </a:cubicBezTo>
                  <a:cubicBezTo>
                    <a:pt x="0" y="616"/>
                    <a:pt x="92" y="680"/>
                    <a:pt x="202" y="680"/>
                  </a:cubicBezTo>
                  <a:cubicBezTo>
                    <a:pt x="322" y="680"/>
                    <a:pt x="412" y="591"/>
                    <a:pt x="412" y="490"/>
                  </a:cubicBezTo>
                  <a:cubicBezTo>
                    <a:pt x="412" y="409"/>
                    <a:pt x="350" y="330"/>
                    <a:pt x="246" y="3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Freeform 58"/>
            <p:cNvSpPr>
              <a:spLocks noChangeArrowheads="1"/>
            </p:cNvSpPr>
            <p:nvPr/>
          </p:nvSpPr>
          <p:spPr bwMode="auto">
            <a:xfrm>
              <a:off x="2940" y="3695"/>
              <a:ext cx="123" cy="404"/>
            </a:xfrm>
            <a:custGeom>
              <a:avLst/>
              <a:gdLst>
                <a:gd name="T0" fmla="*/ 81 w 547"/>
                <a:gd name="T1" fmla="*/ 1784 h 1785"/>
                <a:gd name="T2" fmla="*/ 109 w 547"/>
                <a:gd name="T3" fmla="*/ 1770 h 1785"/>
                <a:gd name="T4" fmla="*/ 538 w 547"/>
                <a:gd name="T5" fmla="*/ 22 h 1785"/>
                <a:gd name="T6" fmla="*/ 546 w 547"/>
                <a:gd name="T7" fmla="*/ 11 h 1785"/>
                <a:gd name="T8" fmla="*/ 524 w 547"/>
                <a:gd name="T9" fmla="*/ 0 h 1785"/>
                <a:gd name="T10" fmla="*/ 501 w 547"/>
                <a:gd name="T11" fmla="*/ 3 h 1785"/>
                <a:gd name="T12" fmla="*/ 274 w 547"/>
                <a:gd name="T13" fmla="*/ 347 h 1785"/>
                <a:gd name="T14" fmla="*/ 22 w 547"/>
                <a:gd name="T15" fmla="*/ 1266 h 1785"/>
                <a:gd name="T16" fmla="*/ 0 w 547"/>
                <a:gd name="T17" fmla="*/ 1733 h 1785"/>
                <a:gd name="T18" fmla="*/ 0 w 547"/>
                <a:gd name="T19" fmla="*/ 1773 h 1785"/>
                <a:gd name="T20" fmla="*/ 28 w 547"/>
                <a:gd name="T21" fmla="*/ 1784 h 1785"/>
                <a:gd name="T22" fmla="*/ 81 w 547"/>
                <a:gd name="T23" fmla="*/ 1784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81" y="1784"/>
                  </a:moveTo>
                  <a:cubicBezTo>
                    <a:pt x="104" y="1784"/>
                    <a:pt x="109" y="1784"/>
                    <a:pt x="109" y="1770"/>
                  </a:cubicBezTo>
                  <a:cubicBezTo>
                    <a:pt x="112" y="1078"/>
                    <a:pt x="193" y="504"/>
                    <a:pt x="538" y="22"/>
                  </a:cubicBezTo>
                  <a:cubicBezTo>
                    <a:pt x="546" y="14"/>
                    <a:pt x="546" y="11"/>
                    <a:pt x="546" y="11"/>
                  </a:cubicBezTo>
                  <a:cubicBezTo>
                    <a:pt x="546" y="0"/>
                    <a:pt x="538" y="0"/>
                    <a:pt x="524" y="0"/>
                  </a:cubicBezTo>
                  <a:cubicBezTo>
                    <a:pt x="507" y="0"/>
                    <a:pt x="504" y="0"/>
                    <a:pt x="501" y="3"/>
                  </a:cubicBezTo>
                  <a:cubicBezTo>
                    <a:pt x="498" y="6"/>
                    <a:pt x="372" y="148"/>
                    <a:pt x="274" y="347"/>
                  </a:cubicBezTo>
                  <a:cubicBezTo>
                    <a:pt x="143" y="608"/>
                    <a:pt x="62" y="904"/>
                    <a:pt x="22" y="1266"/>
                  </a:cubicBezTo>
                  <a:cubicBezTo>
                    <a:pt x="20" y="1296"/>
                    <a:pt x="0" y="1501"/>
                    <a:pt x="0" y="1733"/>
                  </a:cubicBezTo>
                  <a:lnTo>
                    <a:pt x="0" y="1773"/>
                  </a:lnTo>
                  <a:cubicBezTo>
                    <a:pt x="0" y="1784"/>
                    <a:pt x="6" y="1784"/>
                    <a:pt x="28" y="1784"/>
                  </a:cubicBezTo>
                  <a:lnTo>
                    <a:pt x="81" y="17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5" name="Freeform 59"/>
            <p:cNvSpPr>
              <a:spLocks noChangeArrowheads="1"/>
            </p:cNvSpPr>
            <p:nvPr/>
          </p:nvSpPr>
          <p:spPr bwMode="auto">
            <a:xfrm>
              <a:off x="2940" y="4094"/>
              <a:ext cx="123" cy="404"/>
            </a:xfrm>
            <a:custGeom>
              <a:avLst/>
              <a:gdLst>
                <a:gd name="T0" fmla="*/ 28 w 547"/>
                <a:gd name="T1" fmla="*/ 0 h 1785"/>
                <a:gd name="T2" fmla="*/ 0 w 547"/>
                <a:gd name="T3" fmla="*/ 11 h 1785"/>
                <a:gd name="T4" fmla="*/ 0 w 547"/>
                <a:gd name="T5" fmla="*/ 50 h 1785"/>
                <a:gd name="T6" fmla="*/ 137 w 547"/>
                <a:gd name="T7" fmla="*/ 1103 h 1785"/>
                <a:gd name="T8" fmla="*/ 482 w 547"/>
                <a:gd name="T9" fmla="*/ 1756 h 1785"/>
                <a:gd name="T10" fmla="*/ 504 w 547"/>
                <a:gd name="T11" fmla="*/ 1781 h 1785"/>
                <a:gd name="T12" fmla="*/ 524 w 547"/>
                <a:gd name="T13" fmla="*/ 1784 h 1785"/>
                <a:gd name="T14" fmla="*/ 546 w 547"/>
                <a:gd name="T15" fmla="*/ 1773 h 1785"/>
                <a:gd name="T16" fmla="*/ 540 w 547"/>
                <a:gd name="T17" fmla="*/ 1761 h 1785"/>
                <a:gd name="T18" fmla="*/ 109 w 547"/>
                <a:gd name="T19" fmla="*/ 14 h 1785"/>
                <a:gd name="T20" fmla="*/ 81 w 547"/>
                <a:gd name="T21" fmla="*/ 0 h 1785"/>
                <a:gd name="T22" fmla="*/ 28 w 547"/>
                <a:gd name="T2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28" y="0"/>
                  </a:moveTo>
                  <a:cubicBezTo>
                    <a:pt x="6" y="0"/>
                    <a:pt x="0" y="0"/>
                    <a:pt x="0" y="11"/>
                  </a:cubicBezTo>
                  <a:lnTo>
                    <a:pt x="0" y="50"/>
                  </a:lnTo>
                  <a:cubicBezTo>
                    <a:pt x="0" y="652"/>
                    <a:pt x="109" y="1005"/>
                    <a:pt x="137" y="1103"/>
                  </a:cubicBezTo>
                  <a:cubicBezTo>
                    <a:pt x="204" y="1322"/>
                    <a:pt x="316" y="1554"/>
                    <a:pt x="482" y="1756"/>
                  </a:cubicBezTo>
                  <a:cubicBezTo>
                    <a:pt x="496" y="1775"/>
                    <a:pt x="498" y="1778"/>
                    <a:pt x="504" y="1781"/>
                  </a:cubicBezTo>
                  <a:cubicBezTo>
                    <a:pt x="507" y="1781"/>
                    <a:pt x="507" y="1784"/>
                    <a:pt x="524" y="1784"/>
                  </a:cubicBezTo>
                  <a:cubicBezTo>
                    <a:pt x="538" y="1784"/>
                    <a:pt x="546" y="1784"/>
                    <a:pt x="546" y="1773"/>
                  </a:cubicBezTo>
                  <a:cubicBezTo>
                    <a:pt x="546" y="1773"/>
                    <a:pt x="546" y="1770"/>
                    <a:pt x="540" y="1761"/>
                  </a:cubicBezTo>
                  <a:cubicBezTo>
                    <a:pt x="210" y="1305"/>
                    <a:pt x="112" y="756"/>
                    <a:pt x="109" y="14"/>
                  </a:cubicBezTo>
                  <a:cubicBezTo>
                    <a:pt x="109" y="0"/>
                    <a:pt x="104" y="0"/>
                    <a:pt x="81" y="0"/>
                  </a:cubicBezTo>
                  <a:lnTo>
                    <a:pt x="2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6" name="Freeform 60"/>
            <p:cNvSpPr>
              <a:spLocks noChangeArrowheads="1"/>
            </p:cNvSpPr>
            <p:nvPr/>
          </p:nvSpPr>
          <p:spPr bwMode="auto">
            <a:xfrm>
              <a:off x="3089" y="3822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7" name="Freeform 61"/>
            <p:cNvSpPr>
              <a:spLocks noChangeArrowheads="1"/>
            </p:cNvSpPr>
            <p:nvPr/>
          </p:nvSpPr>
          <p:spPr bwMode="auto">
            <a:xfrm>
              <a:off x="3263" y="3734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8" name="Freeform 62"/>
            <p:cNvSpPr>
              <a:spLocks noChangeArrowheads="1"/>
            </p:cNvSpPr>
            <p:nvPr/>
          </p:nvSpPr>
          <p:spPr bwMode="auto">
            <a:xfrm>
              <a:off x="3677" y="3734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9" name="Freeform 63"/>
            <p:cNvSpPr>
              <a:spLocks noChangeArrowheads="1"/>
            </p:cNvSpPr>
            <p:nvPr/>
          </p:nvSpPr>
          <p:spPr bwMode="auto">
            <a:xfrm>
              <a:off x="4185" y="3734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0" name="Freeform 64"/>
            <p:cNvSpPr>
              <a:spLocks noChangeArrowheads="1"/>
            </p:cNvSpPr>
            <p:nvPr/>
          </p:nvSpPr>
          <p:spPr bwMode="auto">
            <a:xfrm>
              <a:off x="3169" y="4002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1" name="Freeform 65"/>
            <p:cNvSpPr>
              <a:spLocks noChangeArrowheads="1"/>
            </p:cNvSpPr>
            <p:nvPr/>
          </p:nvSpPr>
          <p:spPr bwMode="auto">
            <a:xfrm>
              <a:off x="3597" y="4090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2" name="Freeform 66"/>
            <p:cNvSpPr>
              <a:spLocks noChangeArrowheads="1"/>
            </p:cNvSpPr>
            <p:nvPr/>
          </p:nvSpPr>
          <p:spPr bwMode="auto">
            <a:xfrm>
              <a:off x="3771" y="4002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3" name="Freeform 67"/>
            <p:cNvSpPr>
              <a:spLocks noChangeArrowheads="1"/>
            </p:cNvSpPr>
            <p:nvPr/>
          </p:nvSpPr>
          <p:spPr bwMode="auto">
            <a:xfrm>
              <a:off x="4185" y="4002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4" name="Freeform 68"/>
            <p:cNvSpPr>
              <a:spLocks noChangeArrowheads="1"/>
            </p:cNvSpPr>
            <p:nvPr/>
          </p:nvSpPr>
          <p:spPr bwMode="auto">
            <a:xfrm>
              <a:off x="3169" y="4270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5" name="Freeform 69"/>
            <p:cNvSpPr>
              <a:spLocks noChangeArrowheads="1"/>
            </p:cNvSpPr>
            <p:nvPr/>
          </p:nvSpPr>
          <p:spPr bwMode="auto">
            <a:xfrm>
              <a:off x="3677" y="4270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2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2"/>
                  </a:lnTo>
                  <a:cubicBezTo>
                    <a:pt x="0" y="633"/>
                    <a:pt x="0" y="636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6" name="Freeform 70"/>
            <p:cNvSpPr>
              <a:spLocks noChangeArrowheads="1"/>
            </p:cNvSpPr>
            <p:nvPr/>
          </p:nvSpPr>
          <p:spPr bwMode="auto">
            <a:xfrm>
              <a:off x="4106" y="4358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7" name="Freeform 71"/>
            <p:cNvSpPr>
              <a:spLocks noChangeArrowheads="1"/>
            </p:cNvSpPr>
            <p:nvPr/>
          </p:nvSpPr>
          <p:spPr bwMode="auto">
            <a:xfrm>
              <a:off x="4280" y="4270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8" name="Freeform 72"/>
            <p:cNvSpPr>
              <a:spLocks noChangeArrowheads="1"/>
            </p:cNvSpPr>
            <p:nvPr/>
          </p:nvSpPr>
          <p:spPr bwMode="auto">
            <a:xfrm>
              <a:off x="4380" y="3695"/>
              <a:ext cx="123" cy="404"/>
            </a:xfrm>
            <a:custGeom>
              <a:avLst/>
              <a:gdLst>
                <a:gd name="T0" fmla="*/ 546 w 547"/>
                <a:gd name="T1" fmla="*/ 1733 h 1785"/>
                <a:gd name="T2" fmla="*/ 406 w 547"/>
                <a:gd name="T3" fmla="*/ 680 h 1785"/>
                <a:gd name="T4" fmla="*/ 64 w 547"/>
                <a:gd name="T5" fmla="*/ 28 h 1785"/>
                <a:gd name="T6" fmla="*/ 42 w 547"/>
                <a:gd name="T7" fmla="*/ 3 h 1785"/>
                <a:gd name="T8" fmla="*/ 22 w 547"/>
                <a:gd name="T9" fmla="*/ 0 h 1785"/>
                <a:gd name="T10" fmla="*/ 0 w 547"/>
                <a:gd name="T11" fmla="*/ 11 h 1785"/>
                <a:gd name="T12" fmla="*/ 14 w 547"/>
                <a:gd name="T13" fmla="*/ 31 h 1785"/>
                <a:gd name="T14" fmla="*/ 434 w 547"/>
                <a:gd name="T15" fmla="*/ 1770 h 1785"/>
                <a:gd name="T16" fmla="*/ 462 w 547"/>
                <a:gd name="T17" fmla="*/ 1784 h 1785"/>
                <a:gd name="T18" fmla="*/ 518 w 547"/>
                <a:gd name="T19" fmla="*/ 1784 h 1785"/>
                <a:gd name="T20" fmla="*/ 546 w 547"/>
                <a:gd name="T21" fmla="*/ 1773 h 1785"/>
                <a:gd name="T22" fmla="*/ 546 w 547"/>
                <a:gd name="T23" fmla="*/ 1733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546" y="1733"/>
                  </a:moveTo>
                  <a:cubicBezTo>
                    <a:pt x="546" y="1131"/>
                    <a:pt x="437" y="778"/>
                    <a:pt x="406" y="680"/>
                  </a:cubicBezTo>
                  <a:cubicBezTo>
                    <a:pt x="339" y="459"/>
                    <a:pt x="230" y="230"/>
                    <a:pt x="64" y="28"/>
                  </a:cubicBezTo>
                  <a:cubicBezTo>
                    <a:pt x="50" y="8"/>
                    <a:pt x="45" y="3"/>
                    <a:pt x="42" y="3"/>
                  </a:cubicBezTo>
                  <a:cubicBezTo>
                    <a:pt x="39" y="0"/>
                    <a:pt x="39" y="0"/>
                    <a:pt x="22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1"/>
                    <a:pt x="0" y="14"/>
                    <a:pt x="14" y="31"/>
                  </a:cubicBezTo>
                  <a:cubicBezTo>
                    <a:pt x="358" y="510"/>
                    <a:pt x="434" y="1103"/>
                    <a:pt x="434" y="1770"/>
                  </a:cubicBezTo>
                  <a:cubicBezTo>
                    <a:pt x="434" y="1784"/>
                    <a:pt x="442" y="1784"/>
                    <a:pt x="462" y="1784"/>
                  </a:cubicBezTo>
                  <a:lnTo>
                    <a:pt x="518" y="1784"/>
                  </a:lnTo>
                  <a:cubicBezTo>
                    <a:pt x="538" y="1784"/>
                    <a:pt x="543" y="1784"/>
                    <a:pt x="546" y="1773"/>
                  </a:cubicBezTo>
                  <a:lnTo>
                    <a:pt x="546" y="17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9" name="Freeform 73"/>
            <p:cNvSpPr>
              <a:spLocks noChangeArrowheads="1"/>
            </p:cNvSpPr>
            <p:nvPr/>
          </p:nvSpPr>
          <p:spPr bwMode="auto">
            <a:xfrm>
              <a:off x="4380" y="4094"/>
              <a:ext cx="123" cy="404"/>
            </a:xfrm>
            <a:custGeom>
              <a:avLst/>
              <a:gdLst>
                <a:gd name="T0" fmla="*/ 546 w 547"/>
                <a:gd name="T1" fmla="*/ 11 h 1785"/>
                <a:gd name="T2" fmla="*/ 518 w 547"/>
                <a:gd name="T3" fmla="*/ 0 h 1785"/>
                <a:gd name="T4" fmla="*/ 462 w 547"/>
                <a:gd name="T5" fmla="*/ 0 h 1785"/>
                <a:gd name="T6" fmla="*/ 434 w 547"/>
                <a:gd name="T7" fmla="*/ 14 h 1785"/>
                <a:gd name="T8" fmla="*/ 409 w 547"/>
                <a:gd name="T9" fmla="*/ 596 h 1785"/>
                <a:gd name="T10" fmla="*/ 6 w 547"/>
                <a:gd name="T11" fmla="*/ 1761 h 1785"/>
                <a:gd name="T12" fmla="*/ 0 w 547"/>
                <a:gd name="T13" fmla="*/ 1773 h 1785"/>
                <a:gd name="T14" fmla="*/ 22 w 547"/>
                <a:gd name="T15" fmla="*/ 1784 h 1785"/>
                <a:gd name="T16" fmla="*/ 42 w 547"/>
                <a:gd name="T17" fmla="*/ 1781 h 1785"/>
                <a:gd name="T18" fmla="*/ 272 w 547"/>
                <a:gd name="T19" fmla="*/ 1436 h 1785"/>
                <a:gd name="T20" fmla="*/ 521 w 547"/>
                <a:gd name="T21" fmla="*/ 518 h 1785"/>
                <a:gd name="T22" fmla="*/ 546 w 547"/>
                <a:gd name="T23" fmla="*/ 50 h 1785"/>
                <a:gd name="T24" fmla="*/ 546 w 547"/>
                <a:gd name="T25" fmla="*/ 11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1785">
                  <a:moveTo>
                    <a:pt x="546" y="11"/>
                  </a:moveTo>
                  <a:cubicBezTo>
                    <a:pt x="543" y="0"/>
                    <a:pt x="538" y="0"/>
                    <a:pt x="518" y="0"/>
                  </a:cubicBezTo>
                  <a:lnTo>
                    <a:pt x="462" y="0"/>
                  </a:lnTo>
                  <a:cubicBezTo>
                    <a:pt x="442" y="0"/>
                    <a:pt x="434" y="0"/>
                    <a:pt x="434" y="14"/>
                  </a:cubicBezTo>
                  <a:cubicBezTo>
                    <a:pt x="434" y="115"/>
                    <a:pt x="434" y="350"/>
                    <a:pt x="409" y="596"/>
                  </a:cubicBezTo>
                  <a:cubicBezTo>
                    <a:pt x="356" y="1106"/>
                    <a:pt x="224" y="1459"/>
                    <a:pt x="6" y="1761"/>
                  </a:cubicBezTo>
                  <a:cubicBezTo>
                    <a:pt x="0" y="1770"/>
                    <a:pt x="0" y="1773"/>
                    <a:pt x="0" y="1773"/>
                  </a:cubicBezTo>
                  <a:cubicBezTo>
                    <a:pt x="0" y="1784"/>
                    <a:pt x="8" y="1784"/>
                    <a:pt x="22" y="1784"/>
                  </a:cubicBezTo>
                  <a:cubicBezTo>
                    <a:pt x="39" y="1784"/>
                    <a:pt x="39" y="1784"/>
                    <a:pt x="42" y="1781"/>
                  </a:cubicBezTo>
                  <a:cubicBezTo>
                    <a:pt x="48" y="1778"/>
                    <a:pt x="171" y="1635"/>
                    <a:pt x="272" y="1436"/>
                  </a:cubicBezTo>
                  <a:cubicBezTo>
                    <a:pt x="403" y="1176"/>
                    <a:pt x="484" y="876"/>
                    <a:pt x="521" y="518"/>
                  </a:cubicBezTo>
                  <a:cubicBezTo>
                    <a:pt x="524" y="487"/>
                    <a:pt x="546" y="283"/>
                    <a:pt x="546" y="50"/>
                  </a:cubicBezTo>
                  <a:lnTo>
                    <a:pt x="546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0" name="Freeform 74"/>
            <p:cNvSpPr>
              <a:spLocks noChangeArrowheads="1"/>
            </p:cNvSpPr>
            <p:nvPr/>
          </p:nvSpPr>
          <p:spPr bwMode="auto">
            <a:xfrm>
              <a:off x="4624" y="4129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531" name="Text Box 75"/>
          <p:cNvSpPr txBox="1">
            <a:spLocks noChangeArrowheads="1"/>
          </p:cNvSpPr>
          <p:nvPr/>
        </p:nvSpPr>
        <p:spPr bwMode="auto">
          <a:xfrm>
            <a:off x="-21607" y="6564333"/>
            <a:ext cx="2696530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From Laurberg et al. (2008)</a:t>
            </a:r>
          </a:p>
        </p:txBody>
      </p:sp>
      <p:grpSp>
        <p:nvGrpSpPr>
          <p:cNvPr id="19532" name="Group 76"/>
          <p:cNvGrpSpPr>
            <a:grpSpLocks/>
          </p:cNvGrpSpPr>
          <p:nvPr/>
        </p:nvGrpSpPr>
        <p:grpSpPr bwMode="auto">
          <a:xfrm>
            <a:off x="829701" y="3619021"/>
            <a:ext cx="6011014" cy="1155956"/>
            <a:chOff x="576" y="2514"/>
            <a:chExt cx="4173" cy="803"/>
          </a:xfrm>
        </p:grpSpPr>
        <p:sp>
          <p:nvSpPr>
            <p:cNvPr id="19533" name="Freeform 77"/>
            <p:cNvSpPr>
              <a:spLocks noChangeArrowheads="1"/>
            </p:cNvSpPr>
            <p:nvPr/>
          </p:nvSpPr>
          <p:spPr bwMode="auto">
            <a:xfrm>
              <a:off x="576" y="2514"/>
              <a:ext cx="4173" cy="803"/>
            </a:xfrm>
            <a:custGeom>
              <a:avLst/>
              <a:gdLst>
                <a:gd name="T0" fmla="*/ 9201 w 18405"/>
                <a:gd name="T1" fmla="*/ 3545 h 3546"/>
                <a:gd name="T2" fmla="*/ 0 w 18405"/>
                <a:gd name="T3" fmla="*/ 3545 h 3546"/>
                <a:gd name="T4" fmla="*/ 0 w 18405"/>
                <a:gd name="T5" fmla="*/ 0 h 3546"/>
                <a:gd name="T6" fmla="*/ 18404 w 18405"/>
                <a:gd name="T7" fmla="*/ 0 h 3546"/>
                <a:gd name="T8" fmla="*/ 18404 w 18405"/>
                <a:gd name="T9" fmla="*/ 3545 h 3546"/>
                <a:gd name="T10" fmla="*/ 9201 w 18405"/>
                <a:gd name="T11" fmla="*/ 3545 h 3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05" h="3546">
                  <a:moveTo>
                    <a:pt x="9201" y="3545"/>
                  </a:moveTo>
                  <a:lnTo>
                    <a:pt x="0" y="3545"/>
                  </a:lnTo>
                  <a:lnTo>
                    <a:pt x="0" y="0"/>
                  </a:lnTo>
                  <a:lnTo>
                    <a:pt x="18404" y="0"/>
                  </a:lnTo>
                  <a:lnTo>
                    <a:pt x="18404" y="3545"/>
                  </a:lnTo>
                  <a:lnTo>
                    <a:pt x="9201" y="354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4" name="Freeform 78"/>
            <p:cNvSpPr>
              <a:spLocks noChangeArrowheads="1"/>
            </p:cNvSpPr>
            <p:nvPr/>
          </p:nvSpPr>
          <p:spPr bwMode="auto">
            <a:xfrm>
              <a:off x="599" y="2804"/>
              <a:ext cx="52" cy="223"/>
            </a:xfrm>
            <a:custGeom>
              <a:avLst/>
              <a:gdLst>
                <a:gd name="T0" fmla="*/ 232 w 233"/>
                <a:gd name="T1" fmla="*/ 977 h 987"/>
                <a:gd name="T2" fmla="*/ 213 w 233"/>
                <a:gd name="T3" fmla="*/ 955 h 987"/>
                <a:gd name="T4" fmla="*/ 59 w 233"/>
                <a:gd name="T5" fmla="*/ 493 h 987"/>
                <a:gd name="T6" fmla="*/ 218 w 233"/>
                <a:gd name="T7" fmla="*/ 28 h 987"/>
                <a:gd name="T8" fmla="*/ 232 w 233"/>
                <a:gd name="T9" fmla="*/ 11 h 987"/>
                <a:gd name="T10" fmla="*/ 221 w 233"/>
                <a:gd name="T11" fmla="*/ 0 h 987"/>
                <a:gd name="T12" fmla="*/ 62 w 233"/>
                <a:gd name="T13" fmla="*/ 193 h 987"/>
                <a:gd name="T14" fmla="*/ 0 w 233"/>
                <a:gd name="T15" fmla="*/ 493 h 987"/>
                <a:gd name="T16" fmla="*/ 64 w 233"/>
                <a:gd name="T17" fmla="*/ 801 h 987"/>
                <a:gd name="T18" fmla="*/ 221 w 233"/>
                <a:gd name="T19" fmla="*/ 986 h 987"/>
                <a:gd name="T20" fmla="*/ 232 w 233"/>
                <a:gd name="T21" fmla="*/ 97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977"/>
                  </a:moveTo>
                  <a:cubicBezTo>
                    <a:pt x="232" y="974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2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5" name="Freeform 79"/>
            <p:cNvSpPr>
              <a:spLocks noChangeArrowheads="1"/>
            </p:cNvSpPr>
            <p:nvPr/>
          </p:nvSpPr>
          <p:spPr bwMode="auto">
            <a:xfrm>
              <a:off x="671" y="2812"/>
              <a:ext cx="153" cy="160"/>
            </a:xfrm>
            <a:custGeom>
              <a:avLst/>
              <a:gdLst>
                <a:gd name="T0" fmla="*/ 143 w 679"/>
                <a:gd name="T1" fmla="*/ 594 h 709"/>
                <a:gd name="T2" fmla="*/ 20 w 679"/>
                <a:gd name="T3" fmla="*/ 678 h 709"/>
                <a:gd name="T4" fmla="*/ 0 w 679"/>
                <a:gd name="T5" fmla="*/ 697 h 709"/>
                <a:gd name="T6" fmla="*/ 14 w 679"/>
                <a:gd name="T7" fmla="*/ 708 h 709"/>
                <a:gd name="T8" fmla="*/ 98 w 679"/>
                <a:gd name="T9" fmla="*/ 706 h 709"/>
                <a:gd name="T10" fmla="*/ 196 w 679"/>
                <a:gd name="T11" fmla="*/ 708 h 709"/>
                <a:gd name="T12" fmla="*/ 216 w 679"/>
                <a:gd name="T13" fmla="*/ 689 h 709"/>
                <a:gd name="T14" fmla="*/ 199 w 679"/>
                <a:gd name="T15" fmla="*/ 678 h 709"/>
                <a:gd name="T16" fmla="*/ 154 w 679"/>
                <a:gd name="T17" fmla="*/ 641 h 709"/>
                <a:gd name="T18" fmla="*/ 168 w 679"/>
                <a:gd name="T19" fmla="*/ 605 h 709"/>
                <a:gd name="T20" fmla="*/ 241 w 679"/>
                <a:gd name="T21" fmla="*/ 479 h 709"/>
                <a:gd name="T22" fmla="*/ 490 w 679"/>
                <a:gd name="T23" fmla="*/ 479 h 709"/>
                <a:gd name="T24" fmla="*/ 507 w 679"/>
                <a:gd name="T25" fmla="*/ 644 h 709"/>
                <a:gd name="T26" fmla="*/ 434 w 679"/>
                <a:gd name="T27" fmla="*/ 678 h 709"/>
                <a:gd name="T28" fmla="*/ 412 w 679"/>
                <a:gd name="T29" fmla="*/ 697 h 709"/>
                <a:gd name="T30" fmla="*/ 426 w 679"/>
                <a:gd name="T31" fmla="*/ 708 h 709"/>
                <a:gd name="T32" fmla="*/ 549 w 679"/>
                <a:gd name="T33" fmla="*/ 706 h 709"/>
                <a:gd name="T34" fmla="*/ 661 w 679"/>
                <a:gd name="T35" fmla="*/ 708 h 709"/>
                <a:gd name="T36" fmla="*/ 678 w 679"/>
                <a:gd name="T37" fmla="*/ 689 h 709"/>
                <a:gd name="T38" fmla="*/ 655 w 679"/>
                <a:gd name="T39" fmla="*/ 678 h 709"/>
                <a:gd name="T40" fmla="*/ 591 w 679"/>
                <a:gd name="T41" fmla="*/ 641 h 709"/>
                <a:gd name="T42" fmla="*/ 532 w 679"/>
                <a:gd name="T43" fmla="*/ 22 h 709"/>
                <a:gd name="T44" fmla="*/ 512 w 679"/>
                <a:gd name="T45" fmla="*/ 0 h 709"/>
                <a:gd name="T46" fmla="*/ 487 w 679"/>
                <a:gd name="T47" fmla="*/ 17 h 709"/>
                <a:gd name="T48" fmla="*/ 143 w 679"/>
                <a:gd name="T49" fmla="*/ 594 h 709"/>
                <a:gd name="T50" fmla="*/ 260 w 679"/>
                <a:gd name="T51" fmla="*/ 448 h 709"/>
                <a:gd name="T52" fmla="*/ 456 w 679"/>
                <a:gd name="T53" fmla="*/ 123 h 709"/>
                <a:gd name="T54" fmla="*/ 487 w 679"/>
                <a:gd name="T55" fmla="*/ 448 h 709"/>
                <a:gd name="T56" fmla="*/ 260 w 679"/>
                <a:gd name="T57" fmla="*/ 44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9" h="709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8"/>
                    <a:pt x="14" y="708"/>
                  </a:cubicBezTo>
                  <a:cubicBezTo>
                    <a:pt x="39" y="708"/>
                    <a:pt x="70" y="706"/>
                    <a:pt x="98" y="706"/>
                  </a:cubicBezTo>
                  <a:cubicBezTo>
                    <a:pt x="132" y="706"/>
                    <a:pt x="165" y="708"/>
                    <a:pt x="196" y="708"/>
                  </a:cubicBezTo>
                  <a:cubicBezTo>
                    <a:pt x="202" y="708"/>
                    <a:pt x="216" y="708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6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8"/>
                    <a:pt x="423" y="708"/>
                    <a:pt x="426" y="708"/>
                  </a:cubicBezTo>
                  <a:cubicBezTo>
                    <a:pt x="465" y="708"/>
                    <a:pt x="507" y="706"/>
                    <a:pt x="549" y="706"/>
                  </a:cubicBezTo>
                  <a:cubicBezTo>
                    <a:pt x="574" y="706"/>
                    <a:pt x="636" y="708"/>
                    <a:pt x="661" y="708"/>
                  </a:cubicBezTo>
                  <a:cubicBezTo>
                    <a:pt x="666" y="708"/>
                    <a:pt x="678" y="708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lnTo>
                    <a:pt x="143" y="594"/>
                  </a:ln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lnTo>
                    <a:pt x="26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6" name="Freeform 80"/>
            <p:cNvSpPr>
              <a:spLocks noChangeArrowheads="1"/>
            </p:cNvSpPr>
            <p:nvPr/>
          </p:nvSpPr>
          <p:spPr bwMode="auto">
            <a:xfrm>
              <a:off x="841" y="2814"/>
              <a:ext cx="154" cy="201"/>
            </a:xfrm>
            <a:custGeom>
              <a:avLst/>
              <a:gdLst>
                <a:gd name="T0" fmla="*/ 384 w 684"/>
                <a:gd name="T1" fmla="*/ 689 h 889"/>
                <a:gd name="T2" fmla="*/ 683 w 684"/>
                <a:gd name="T3" fmla="*/ 266 h 889"/>
                <a:gd name="T4" fmla="*/ 431 w 684"/>
                <a:gd name="T5" fmla="*/ 0 h 889"/>
                <a:gd name="T6" fmla="*/ 0 w 684"/>
                <a:gd name="T7" fmla="*/ 454 h 889"/>
                <a:gd name="T8" fmla="*/ 252 w 684"/>
                <a:gd name="T9" fmla="*/ 717 h 889"/>
                <a:gd name="T10" fmla="*/ 350 w 684"/>
                <a:gd name="T11" fmla="*/ 703 h 889"/>
                <a:gd name="T12" fmla="*/ 347 w 684"/>
                <a:gd name="T13" fmla="*/ 778 h 889"/>
                <a:gd name="T14" fmla="*/ 428 w 684"/>
                <a:gd name="T15" fmla="*/ 888 h 889"/>
                <a:gd name="T16" fmla="*/ 594 w 684"/>
                <a:gd name="T17" fmla="*/ 697 h 889"/>
                <a:gd name="T18" fmla="*/ 582 w 684"/>
                <a:gd name="T19" fmla="*/ 686 h 889"/>
                <a:gd name="T20" fmla="*/ 571 w 684"/>
                <a:gd name="T21" fmla="*/ 697 h 889"/>
                <a:gd name="T22" fmla="*/ 454 w 684"/>
                <a:gd name="T23" fmla="*/ 792 h 889"/>
                <a:gd name="T24" fmla="*/ 384 w 684"/>
                <a:gd name="T25" fmla="*/ 689 h 889"/>
                <a:gd name="T26" fmla="*/ 199 w 684"/>
                <a:gd name="T27" fmla="*/ 683 h 889"/>
                <a:gd name="T28" fmla="*/ 87 w 684"/>
                <a:gd name="T29" fmla="*/ 484 h 889"/>
                <a:gd name="T30" fmla="*/ 188 w 684"/>
                <a:gd name="T31" fmla="*/ 171 h 889"/>
                <a:gd name="T32" fmla="*/ 426 w 684"/>
                <a:gd name="T33" fmla="*/ 25 h 889"/>
                <a:gd name="T34" fmla="*/ 596 w 684"/>
                <a:gd name="T35" fmla="*/ 235 h 889"/>
                <a:gd name="T36" fmla="*/ 381 w 684"/>
                <a:gd name="T37" fmla="*/ 655 h 889"/>
                <a:gd name="T38" fmla="*/ 291 w 684"/>
                <a:gd name="T39" fmla="*/ 549 h 889"/>
                <a:gd name="T40" fmla="*/ 190 w 684"/>
                <a:gd name="T41" fmla="*/ 650 h 889"/>
                <a:gd name="T42" fmla="*/ 199 w 684"/>
                <a:gd name="T43" fmla="*/ 683 h 889"/>
                <a:gd name="T44" fmla="*/ 258 w 684"/>
                <a:gd name="T45" fmla="*/ 694 h 889"/>
                <a:gd name="T46" fmla="*/ 213 w 684"/>
                <a:gd name="T47" fmla="*/ 650 h 889"/>
                <a:gd name="T48" fmla="*/ 291 w 684"/>
                <a:gd name="T49" fmla="*/ 571 h 889"/>
                <a:gd name="T50" fmla="*/ 353 w 684"/>
                <a:gd name="T51" fmla="*/ 655 h 889"/>
                <a:gd name="T52" fmla="*/ 342 w 684"/>
                <a:gd name="T53" fmla="*/ 675 h 889"/>
                <a:gd name="T54" fmla="*/ 258 w 684"/>
                <a:gd name="T55" fmla="*/ 694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4" h="889">
                  <a:moveTo>
                    <a:pt x="384" y="689"/>
                  </a:moveTo>
                  <a:cubicBezTo>
                    <a:pt x="538" y="633"/>
                    <a:pt x="683" y="456"/>
                    <a:pt x="683" y="266"/>
                  </a:cubicBezTo>
                  <a:cubicBezTo>
                    <a:pt x="683" y="106"/>
                    <a:pt x="577" y="0"/>
                    <a:pt x="431" y="0"/>
                  </a:cubicBezTo>
                  <a:cubicBezTo>
                    <a:pt x="218" y="0"/>
                    <a:pt x="0" y="224"/>
                    <a:pt x="0" y="454"/>
                  </a:cubicBezTo>
                  <a:cubicBezTo>
                    <a:pt x="0" y="619"/>
                    <a:pt x="112" y="717"/>
                    <a:pt x="252" y="717"/>
                  </a:cubicBezTo>
                  <a:cubicBezTo>
                    <a:pt x="277" y="717"/>
                    <a:pt x="311" y="714"/>
                    <a:pt x="350" y="703"/>
                  </a:cubicBezTo>
                  <a:cubicBezTo>
                    <a:pt x="347" y="764"/>
                    <a:pt x="347" y="767"/>
                    <a:pt x="347" y="778"/>
                  </a:cubicBezTo>
                  <a:cubicBezTo>
                    <a:pt x="347" y="809"/>
                    <a:pt x="347" y="888"/>
                    <a:pt x="428" y="888"/>
                  </a:cubicBezTo>
                  <a:cubicBezTo>
                    <a:pt x="546" y="888"/>
                    <a:pt x="594" y="706"/>
                    <a:pt x="594" y="697"/>
                  </a:cubicBezTo>
                  <a:cubicBezTo>
                    <a:pt x="594" y="689"/>
                    <a:pt x="585" y="686"/>
                    <a:pt x="582" y="686"/>
                  </a:cubicBezTo>
                  <a:cubicBezTo>
                    <a:pt x="574" y="686"/>
                    <a:pt x="571" y="692"/>
                    <a:pt x="571" y="697"/>
                  </a:cubicBezTo>
                  <a:cubicBezTo>
                    <a:pt x="546" y="767"/>
                    <a:pt x="490" y="792"/>
                    <a:pt x="454" y="792"/>
                  </a:cubicBezTo>
                  <a:cubicBezTo>
                    <a:pt x="409" y="792"/>
                    <a:pt x="395" y="764"/>
                    <a:pt x="384" y="689"/>
                  </a:cubicBezTo>
                  <a:close/>
                  <a:moveTo>
                    <a:pt x="199" y="683"/>
                  </a:moveTo>
                  <a:cubicBezTo>
                    <a:pt x="120" y="652"/>
                    <a:pt x="87" y="574"/>
                    <a:pt x="87" y="484"/>
                  </a:cubicBezTo>
                  <a:cubicBezTo>
                    <a:pt x="87" y="417"/>
                    <a:pt x="112" y="277"/>
                    <a:pt x="188" y="171"/>
                  </a:cubicBezTo>
                  <a:cubicBezTo>
                    <a:pt x="260" y="70"/>
                    <a:pt x="353" y="25"/>
                    <a:pt x="426" y="25"/>
                  </a:cubicBezTo>
                  <a:cubicBezTo>
                    <a:pt x="524" y="25"/>
                    <a:pt x="596" y="101"/>
                    <a:pt x="596" y="235"/>
                  </a:cubicBezTo>
                  <a:cubicBezTo>
                    <a:pt x="596" y="333"/>
                    <a:pt x="546" y="563"/>
                    <a:pt x="381" y="655"/>
                  </a:cubicBezTo>
                  <a:cubicBezTo>
                    <a:pt x="375" y="622"/>
                    <a:pt x="364" y="549"/>
                    <a:pt x="291" y="549"/>
                  </a:cubicBezTo>
                  <a:cubicBezTo>
                    <a:pt x="241" y="549"/>
                    <a:pt x="190" y="599"/>
                    <a:pt x="190" y="650"/>
                  </a:cubicBezTo>
                  <a:cubicBezTo>
                    <a:pt x="190" y="669"/>
                    <a:pt x="199" y="680"/>
                    <a:pt x="199" y="683"/>
                  </a:cubicBezTo>
                  <a:close/>
                  <a:moveTo>
                    <a:pt x="258" y="694"/>
                  </a:moveTo>
                  <a:cubicBezTo>
                    <a:pt x="246" y="694"/>
                    <a:pt x="213" y="694"/>
                    <a:pt x="213" y="650"/>
                  </a:cubicBezTo>
                  <a:cubicBezTo>
                    <a:pt x="213" y="610"/>
                    <a:pt x="252" y="571"/>
                    <a:pt x="291" y="571"/>
                  </a:cubicBezTo>
                  <a:cubicBezTo>
                    <a:pt x="333" y="571"/>
                    <a:pt x="353" y="596"/>
                    <a:pt x="353" y="655"/>
                  </a:cubicBezTo>
                  <a:cubicBezTo>
                    <a:pt x="353" y="669"/>
                    <a:pt x="353" y="672"/>
                    <a:pt x="342" y="675"/>
                  </a:cubicBezTo>
                  <a:cubicBezTo>
                    <a:pt x="316" y="686"/>
                    <a:pt x="286" y="694"/>
                    <a:pt x="258" y="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7" name="Freeform 81"/>
            <p:cNvSpPr>
              <a:spLocks noChangeArrowheads="1"/>
            </p:cNvSpPr>
            <p:nvPr/>
          </p:nvSpPr>
          <p:spPr bwMode="auto">
            <a:xfrm>
              <a:off x="1020" y="2804"/>
              <a:ext cx="52" cy="223"/>
            </a:xfrm>
            <a:custGeom>
              <a:avLst/>
              <a:gdLst>
                <a:gd name="T0" fmla="*/ 232 w 233"/>
                <a:gd name="T1" fmla="*/ 493 h 987"/>
                <a:gd name="T2" fmla="*/ 165 w 233"/>
                <a:gd name="T3" fmla="*/ 185 h 987"/>
                <a:gd name="T4" fmla="*/ 11 w 233"/>
                <a:gd name="T5" fmla="*/ 0 h 987"/>
                <a:gd name="T6" fmla="*/ 0 w 233"/>
                <a:gd name="T7" fmla="*/ 11 h 987"/>
                <a:gd name="T8" fmla="*/ 20 w 233"/>
                <a:gd name="T9" fmla="*/ 34 h 987"/>
                <a:gd name="T10" fmla="*/ 174 w 233"/>
                <a:gd name="T11" fmla="*/ 493 h 987"/>
                <a:gd name="T12" fmla="*/ 14 w 233"/>
                <a:gd name="T13" fmla="*/ 960 h 987"/>
                <a:gd name="T14" fmla="*/ 0 w 233"/>
                <a:gd name="T15" fmla="*/ 977 h 987"/>
                <a:gd name="T16" fmla="*/ 11 w 233"/>
                <a:gd name="T17" fmla="*/ 986 h 987"/>
                <a:gd name="T18" fmla="*/ 168 w 233"/>
                <a:gd name="T19" fmla="*/ 795 h 987"/>
                <a:gd name="T20" fmla="*/ 232 w 233"/>
                <a:gd name="T21" fmla="*/ 493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8"/>
                    <a:pt x="174" y="493"/>
                  </a:cubicBezTo>
                  <a:cubicBezTo>
                    <a:pt x="174" y="664"/>
                    <a:pt x="137" y="837"/>
                    <a:pt x="14" y="960"/>
                  </a:cubicBezTo>
                  <a:cubicBezTo>
                    <a:pt x="0" y="972"/>
                    <a:pt x="0" y="974"/>
                    <a:pt x="0" y="977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8"/>
                    <a:pt x="168" y="795"/>
                  </a:cubicBezTo>
                  <a:cubicBezTo>
                    <a:pt x="218" y="686"/>
                    <a:pt x="232" y="577"/>
                    <a:pt x="232" y="49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8" name="Freeform 82"/>
            <p:cNvSpPr>
              <a:spLocks noChangeArrowheads="1"/>
            </p:cNvSpPr>
            <p:nvPr/>
          </p:nvSpPr>
          <p:spPr bwMode="auto">
            <a:xfrm>
              <a:off x="1100" y="2774"/>
              <a:ext cx="117" cy="105"/>
            </a:xfrm>
            <a:custGeom>
              <a:avLst/>
              <a:gdLst>
                <a:gd name="T0" fmla="*/ 308 w 519"/>
                <a:gd name="T1" fmla="*/ 50 h 469"/>
                <a:gd name="T2" fmla="*/ 328 w 519"/>
                <a:gd name="T3" fmla="*/ 25 h 469"/>
                <a:gd name="T4" fmla="*/ 370 w 519"/>
                <a:gd name="T5" fmla="*/ 25 h 469"/>
                <a:gd name="T6" fmla="*/ 448 w 519"/>
                <a:gd name="T7" fmla="*/ 31 h 469"/>
                <a:gd name="T8" fmla="*/ 479 w 519"/>
                <a:gd name="T9" fmla="*/ 84 h 469"/>
                <a:gd name="T10" fmla="*/ 476 w 519"/>
                <a:gd name="T11" fmla="*/ 140 h 469"/>
                <a:gd name="T12" fmla="*/ 473 w 519"/>
                <a:gd name="T13" fmla="*/ 148 h 469"/>
                <a:gd name="T14" fmla="*/ 484 w 519"/>
                <a:gd name="T15" fmla="*/ 160 h 469"/>
                <a:gd name="T16" fmla="*/ 498 w 519"/>
                <a:gd name="T17" fmla="*/ 143 h 469"/>
                <a:gd name="T18" fmla="*/ 518 w 519"/>
                <a:gd name="T19" fmla="*/ 8 h 469"/>
                <a:gd name="T20" fmla="*/ 496 w 519"/>
                <a:gd name="T21" fmla="*/ 0 h 469"/>
                <a:gd name="T22" fmla="*/ 70 w 519"/>
                <a:gd name="T23" fmla="*/ 0 h 469"/>
                <a:gd name="T24" fmla="*/ 48 w 519"/>
                <a:gd name="T25" fmla="*/ 14 h 469"/>
                <a:gd name="T26" fmla="*/ 3 w 519"/>
                <a:gd name="T27" fmla="*/ 137 h 469"/>
                <a:gd name="T28" fmla="*/ 0 w 519"/>
                <a:gd name="T29" fmla="*/ 148 h 469"/>
                <a:gd name="T30" fmla="*/ 11 w 519"/>
                <a:gd name="T31" fmla="*/ 160 h 469"/>
                <a:gd name="T32" fmla="*/ 25 w 519"/>
                <a:gd name="T33" fmla="*/ 143 h 469"/>
                <a:gd name="T34" fmla="*/ 196 w 519"/>
                <a:gd name="T35" fmla="*/ 25 h 469"/>
                <a:gd name="T36" fmla="*/ 224 w 519"/>
                <a:gd name="T37" fmla="*/ 25 h 469"/>
                <a:gd name="T38" fmla="*/ 246 w 519"/>
                <a:gd name="T39" fmla="*/ 31 h 469"/>
                <a:gd name="T40" fmla="*/ 244 w 519"/>
                <a:gd name="T41" fmla="*/ 48 h 469"/>
                <a:gd name="T42" fmla="*/ 151 w 519"/>
                <a:gd name="T43" fmla="*/ 412 h 469"/>
                <a:gd name="T44" fmla="*/ 70 w 519"/>
                <a:gd name="T45" fmla="*/ 442 h 469"/>
                <a:gd name="T46" fmla="*/ 39 w 519"/>
                <a:gd name="T47" fmla="*/ 459 h 469"/>
                <a:gd name="T48" fmla="*/ 50 w 519"/>
                <a:gd name="T49" fmla="*/ 468 h 469"/>
                <a:gd name="T50" fmla="*/ 109 w 519"/>
                <a:gd name="T51" fmla="*/ 468 h 469"/>
                <a:gd name="T52" fmla="*/ 171 w 519"/>
                <a:gd name="T53" fmla="*/ 465 h 469"/>
                <a:gd name="T54" fmla="*/ 232 w 519"/>
                <a:gd name="T55" fmla="*/ 468 h 469"/>
                <a:gd name="T56" fmla="*/ 291 w 519"/>
                <a:gd name="T57" fmla="*/ 468 h 469"/>
                <a:gd name="T58" fmla="*/ 305 w 519"/>
                <a:gd name="T59" fmla="*/ 454 h 469"/>
                <a:gd name="T60" fmla="*/ 277 w 519"/>
                <a:gd name="T61" fmla="*/ 442 h 469"/>
                <a:gd name="T62" fmla="*/ 238 w 519"/>
                <a:gd name="T63" fmla="*/ 442 h 469"/>
                <a:gd name="T64" fmla="*/ 213 w 519"/>
                <a:gd name="T65" fmla="*/ 428 h 469"/>
                <a:gd name="T66" fmla="*/ 216 w 519"/>
                <a:gd name="T67" fmla="*/ 414 h 469"/>
                <a:gd name="T68" fmla="*/ 308 w 519"/>
                <a:gd name="T69" fmla="*/ 5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9" h="469">
                  <a:moveTo>
                    <a:pt x="308" y="50"/>
                  </a:moveTo>
                  <a:cubicBezTo>
                    <a:pt x="311" y="28"/>
                    <a:pt x="314" y="28"/>
                    <a:pt x="328" y="25"/>
                  </a:cubicBezTo>
                  <a:cubicBezTo>
                    <a:pt x="330" y="25"/>
                    <a:pt x="356" y="25"/>
                    <a:pt x="370" y="25"/>
                  </a:cubicBezTo>
                  <a:cubicBezTo>
                    <a:pt x="412" y="25"/>
                    <a:pt x="431" y="25"/>
                    <a:pt x="448" y="31"/>
                  </a:cubicBezTo>
                  <a:cubicBezTo>
                    <a:pt x="479" y="39"/>
                    <a:pt x="479" y="62"/>
                    <a:pt x="479" y="84"/>
                  </a:cubicBezTo>
                  <a:cubicBezTo>
                    <a:pt x="479" y="95"/>
                    <a:pt x="479" y="106"/>
                    <a:pt x="476" y="140"/>
                  </a:cubicBezTo>
                  <a:lnTo>
                    <a:pt x="473" y="148"/>
                  </a:lnTo>
                  <a:cubicBezTo>
                    <a:pt x="473" y="157"/>
                    <a:pt x="479" y="160"/>
                    <a:pt x="484" y="160"/>
                  </a:cubicBezTo>
                  <a:cubicBezTo>
                    <a:pt x="496" y="160"/>
                    <a:pt x="498" y="154"/>
                    <a:pt x="498" y="143"/>
                  </a:cubicBezTo>
                  <a:lnTo>
                    <a:pt x="518" y="8"/>
                  </a:lnTo>
                  <a:cubicBezTo>
                    <a:pt x="518" y="0"/>
                    <a:pt x="510" y="0"/>
                    <a:pt x="496" y="0"/>
                  </a:cubicBezTo>
                  <a:lnTo>
                    <a:pt x="70" y="0"/>
                  </a:lnTo>
                  <a:cubicBezTo>
                    <a:pt x="53" y="0"/>
                    <a:pt x="53" y="0"/>
                    <a:pt x="48" y="14"/>
                  </a:cubicBezTo>
                  <a:lnTo>
                    <a:pt x="3" y="137"/>
                  </a:lnTo>
                  <a:cubicBezTo>
                    <a:pt x="3" y="140"/>
                    <a:pt x="0" y="146"/>
                    <a:pt x="0" y="148"/>
                  </a:cubicBezTo>
                  <a:cubicBezTo>
                    <a:pt x="0" y="151"/>
                    <a:pt x="0" y="160"/>
                    <a:pt x="11" y="160"/>
                  </a:cubicBezTo>
                  <a:cubicBezTo>
                    <a:pt x="20" y="160"/>
                    <a:pt x="22" y="157"/>
                    <a:pt x="25" y="143"/>
                  </a:cubicBezTo>
                  <a:cubicBezTo>
                    <a:pt x="67" y="31"/>
                    <a:pt x="90" y="25"/>
                    <a:pt x="196" y="25"/>
                  </a:cubicBezTo>
                  <a:lnTo>
                    <a:pt x="224" y="25"/>
                  </a:lnTo>
                  <a:cubicBezTo>
                    <a:pt x="244" y="25"/>
                    <a:pt x="246" y="25"/>
                    <a:pt x="246" y="31"/>
                  </a:cubicBezTo>
                  <a:cubicBezTo>
                    <a:pt x="246" y="34"/>
                    <a:pt x="246" y="36"/>
                    <a:pt x="244" y="48"/>
                  </a:cubicBezTo>
                  <a:lnTo>
                    <a:pt x="151" y="412"/>
                  </a:lnTo>
                  <a:cubicBezTo>
                    <a:pt x="146" y="437"/>
                    <a:pt x="143" y="442"/>
                    <a:pt x="70" y="442"/>
                  </a:cubicBezTo>
                  <a:cubicBezTo>
                    <a:pt x="45" y="442"/>
                    <a:pt x="39" y="442"/>
                    <a:pt x="39" y="459"/>
                  </a:cubicBezTo>
                  <a:cubicBezTo>
                    <a:pt x="39" y="462"/>
                    <a:pt x="39" y="468"/>
                    <a:pt x="50" y="468"/>
                  </a:cubicBezTo>
                  <a:cubicBezTo>
                    <a:pt x="70" y="468"/>
                    <a:pt x="90" y="468"/>
                    <a:pt x="109" y="468"/>
                  </a:cubicBezTo>
                  <a:cubicBezTo>
                    <a:pt x="129" y="468"/>
                    <a:pt x="151" y="465"/>
                    <a:pt x="171" y="465"/>
                  </a:cubicBezTo>
                  <a:cubicBezTo>
                    <a:pt x="190" y="465"/>
                    <a:pt x="213" y="465"/>
                    <a:pt x="232" y="468"/>
                  </a:cubicBezTo>
                  <a:cubicBezTo>
                    <a:pt x="252" y="468"/>
                    <a:pt x="272" y="468"/>
                    <a:pt x="291" y="468"/>
                  </a:cubicBezTo>
                  <a:cubicBezTo>
                    <a:pt x="297" y="468"/>
                    <a:pt x="305" y="468"/>
                    <a:pt x="305" y="454"/>
                  </a:cubicBezTo>
                  <a:cubicBezTo>
                    <a:pt x="305" y="442"/>
                    <a:pt x="300" y="442"/>
                    <a:pt x="277" y="442"/>
                  </a:cubicBezTo>
                  <a:cubicBezTo>
                    <a:pt x="263" y="442"/>
                    <a:pt x="252" y="442"/>
                    <a:pt x="238" y="442"/>
                  </a:cubicBezTo>
                  <a:cubicBezTo>
                    <a:pt x="213" y="440"/>
                    <a:pt x="213" y="437"/>
                    <a:pt x="213" y="428"/>
                  </a:cubicBezTo>
                  <a:cubicBezTo>
                    <a:pt x="213" y="423"/>
                    <a:pt x="213" y="423"/>
                    <a:pt x="216" y="414"/>
                  </a:cubicBezTo>
                  <a:lnTo>
                    <a:pt x="308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39" name="Freeform 83"/>
            <p:cNvSpPr>
              <a:spLocks noChangeArrowheads="1"/>
            </p:cNvSpPr>
            <p:nvPr/>
          </p:nvSpPr>
          <p:spPr bwMode="auto">
            <a:xfrm>
              <a:off x="1308" y="289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0" name="Freeform 84"/>
            <p:cNvSpPr>
              <a:spLocks noChangeArrowheads="1"/>
            </p:cNvSpPr>
            <p:nvPr/>
          </p:nvSpPr>
          <p:spPr bwMode="auto">
            <a:xfrm>
              <a:off x="1597" y="2514"/>
              <a:ext cx="123" cy="404"/>
            </a:xfrm>
            <a:custGeom>
              <a:avLst/>
              <a:gdLst>
                <a:gd name="T0" fmla="*/ 81 w 547"/>
                <a:gd name="T1" fmla="*/ 1784 h 1785"/>
                <a:gd name="T2" fmla="*/ 109 w 547"/>
                <a:gd name="T3" fmla="*/ 1770 h 1785"/>
                <a:gd name="T4" fmla="*/ 538 w 547"/>
                <a:gd name="T5" fmla="*/ 22 h 1785"/>
                <a:gd name="T6" fmla="*/ 546 w 547"/>
                <a:gd name="T7" fmla="*/ 11 h 1785"/>
                <a:gd name="T8" fmla="*/ 524 w 547"/>
                <a:gd name="T9" fmla="*/ 0 h 1785"/>
                <a:gd name="T10" fmla="*/ 501 w 547"/>
                <a:gd name="T11" fmla="*/ 3 h 1785"/>
                <a:gd name="T12" fmla="*/ 274 w 547"/>
                <a:gd name="T13" fmla="*/ 347 h 1785"/>
                <a:gd name="T14" fmla="*/ 22 w 547"/>
                <a:gd name="T15" fmla="*/ 1266 h 1785"/>
                <a:gd name="T16" fmla="*/ 0 w 547"/>
                <a:gd name="T17" fmla="*/ 1733 h 1785"/>
                <a:gd name="T18" fmla="*/ 0 w 547"/>
                <a:gd name="T19" fmla="*/ 1772 h 1785"/>
                <a:gd name="T20" fmla="*/ 28 w 547"/>
                <a:gd name="T21" fmla="*/ 1784 h 1785"/>
                <a:gd name="T22" fmla="*/ 81 w 547"/>
                <a:gd name="T23" fmla="*/ 1784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81" y="1784"/>
                  </a:moveTo>
                  <a:cubicBezTo>
                    <a:pt x="104" y="1784"/>
                    <a:pt x="109" y="1784"/>
                    <a:pt x="109" y="1770"/>
                  </a:cubicBezTo>
                  <a:cubicBezTo>
                    <a:pt x="112" y="1078"/>
                    <a:pt x="193" y="504"/>
                    <a:pt x="538" y="22"/>
                  </a:cubicBezTo>
                  <a:cubicBezTo>
                    <a:pt x="546" y="14"/>
                    <a:pt x="546" y="11"/>
                    <a:pt x="546" y="11"/>
                  </a:cubicBezTo>
                  <a:cubicBezTo>
                    <a:pt x="546" y="0"/>
                    <a:pt x="538" y="0"/>
                    <a:pt x="524" y="0"/>
                  </a:cubicBezTo>
                  <a:cubicBezTo>
                    <a:pt x="507" y="0"/>
                    <a:pt x="504" y="0"/>
                    <a:pt x="501" y="3"/>
                  </a:cubicBezTo>
                  <a:cubicBezTo>
                    <a:pt x="498" y="6"/>
                    <a:pt x="372" y="148"/>
                    <a:pt x="274" y="347"/>
                  </a:cubicBezTo>
                  <a:cubicBezTo>
                    <a:pt x="143" y="608"/>
                    <a:pt x="62" y="904"/>
                    <a:pt x="22" y="1266"/>
                  </a:cubicBezTo>
                  <a:cubicBezTo>
                    <a:pt x="20" y="1296"/>
                    <a:pt x="0" y="1501"/>
                    <a:pt x="0" y="1733"/>
                  </a:cubicBezTo>
                  <a:lnTo>
                    <a:pt x="0" y="1772"/>
                  </a:lnTo>
                  <a:cubicBezTo>
                    <a:pt x="0" y="1784"/>
                    <a:pt x="6" y="1784"/>
                    <a:pt x="28" y="1784"/>
                  </a:cubicBezTo>
                  <a:lnTo>
                    <a:pt x="81" y="17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1" name="Freeform 85"/>
            <p:cNvSpPr>
              <a:spLocks noChangeArrowheads="1"/>
            </p:cNvSpPr>
            <p:nvPr/>
          </p:nvSpPr>
          <p:spPr bwMode="auto">
            <a:xfrm>
              <a:off x="1597" y="2914"/>
              <a:ext cx="123" cy="404"/>
            </a:xfrm>
            <a:custGeom>
              <a:avLst/>
              <a:gdLst>
                <a:gd name="T0" fmla="*/ 28 w 547"/>
                <a:gd name="T1" fmla="*/ 0 h 1785"/>
                <a:gd name="T2" fmla="*/ 0 w 547"/>
                <a:gd name="T3" fmla="*/ 11 h 1785"/>
                <a:gd name="T4" fmla="*/ 0 w 547"/>
                <a:gd name="T5" fmla="*/ 50 h 1785"/>
                <a:gd name="T6" fmla="*/ 137 w 547"/>
                <a:gd name="T7" fmla="*/ 1103 h 1785"/>
                <a:gd name="T8" fmla="*/ 482 w 547"/>
                <a:gd name="T9" fmla="*/ 1756 h 1785"/>
                <a:gd name="T10" fmla="*/ 504 w 547"/>
                <a:gd name="T11" fmla="*/ 1781 h 1785"/>
                <a:gd name="T12" fmla="*/ 524 w 547"/>
                <a:gd name="T13" fmla="*/ 1784 h 1785"/>
                <a:gd name="T14" fmla="*/ 546 w 547"/>
                <a:gd name="T15" fmla="*/ 1773 h 1785"/>
                <a:gd name="T16" fmla="*/ 540 w 547"/>
                <a:gd name="T17" fmla="*/ 1761 h 1785"/>
                <a:gd name="T18" fmla="*/ 109 w 547"/>
                <a:gd name="T19" fmla="*/ 14 h 1785"/>
                <a:gd name="T20" fmla="*/ 81 w 547"/>
                <a:gd name="T21" fmla="*/ 0 h 1785"/>
                <a:gd name="T22" fmla="*/ 28 w 547"/>
                <a:gd name="T2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28" y="0"/>
                  </a:moveTo>
                  <a:cubicBezTo>
                    <a:pt x="6" y="0"/>
                    <a:pt x="0" y="0"/>
                    <a:pt x="0" y="11"/>
                  </a:cubicBezTo>
                  <a:lnTo>
                    <a:pt x="0" y="50"/>
                  </a:lnTo>
                  <a:cubicBezTo>
                    <a:pt x="0" y="652"/>
                    <a:pt x="109" y="1005"/>
                    <a:pt x="137" y="1103"/>
                  </a:cubicBezTo>
                  <a:cubicBezTo>
                    <a:pt x="204" y="1322"/>
                    <a:pt x="316" y="1554"/>
                    <a:pt x="482" y="1756"/>
                  </a:cubicBezTo>
                  <a:cubicBezTo>
                    <a:pt x="496" y="1775"/>
                    <a:pt x="498" y="1778"/>
                    <a:pt x="504" y="1781"/>
                  </a:cubicBezTo>
                  <a:cubicBezTo>
                    <a:pt x="507" y="1781"/>
                    <a:pt x="507" y="1784"/>
                    <a:pt x="524" y="1784"/>
                  </a:cubicBezTo>
                  <a:cubicBezTo>
                    <a:pt x="538" y="1784"/>
                    <a:pt x="546" y="1784"/>
                    <a:pt x="546" y="1773"/>
                  </a:cubicBezTo>
                  <a:cubicBezTo>
                    <a:pt x="546" y="1773"/>
                    <a:pt x="546" y="1770"/>
                    <a:pt x="540" y="1761"/>
                  </a:cubicBezTo>
                  <a:cubicBezTo>
                    <a:pt x="210" y="1305"/>
                    <a:pt x="112" y="756"/>
                    <a:pt x="109" y="14"/>
                  </a:cubicBezTo>
                  <a:cubicBezTo>
                    <a:pt x="109" y="0"/>
                    <a:pt x="104" y="0"/>
                    <a:pt x="81" y="0"/>
                  </a:cubicBezTo>
                  <a:lnTo>
                    <a:pt x="2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2" name="Freeform 86"/>
            <p:cNvSpPr>
              <a:spLocks noChangeArrowheads="1"/>
            </p:cNvSpPr>
            <p:nvPr/>
          </p:nvSpPr>
          <p:spPr bwMode="auto">
            <a:xfrm>
              <a:off x="1736" y="2553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3" name="Freeform 87"/>
            <p:cNvSpPr>
              <a:spLocks noChangeArrowheads="1"/>
            </p:cNvSpPr>
            <p:nvPr/>
          </p:nvSpPr>
          <p:spPr bwMode="auto">
            <a:xfrm>
              <a:off x="1858" y="2678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4" name="Freeform 88"/>
            <p:cNvSpPr>
              <a:spLocks noChangeArrowheads="1"/>
            </p:cNvSpPr>
            <p:nvPr/>
          </p:nvSpPr>
          <p:spPr bwMode="auto">
            <a:xfrm>
              <a:off x="1912" y="2553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5" name="Freeform 89"/>
            <p:cNvSpPr>
              <a:spLocks noChangeArrowheads="1"/>
            </p:cNvSpPr>
            <p:nvPr/>
          </p:nvSpPr>
          <p:spPr bwMode="auto">
            <a:xfrm>
              <a:off x="2331" y="2553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6" name="Freeform 90"/>
            <p:cNvSpPr>
              <a:spLocks noChangeArrowheads="1"/>
            </p:cNvSpPr>
            <p:nvPr/>
          </p:nvSpPr>
          <p:spPr bwMode="auto">
            <a:xfrm>
              <a:off x="2839" y="2553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7" name="Freeform 91"/>
            <p:cNvSpPr>
              <a:spLocks noChangeArrowheads="1"/>
            </p:cNvSpPr>
            <p:nvPr/>
          </p:nvSpPr>
          <p:spPr bwMode="auto">
            <a:xfrm>
              <a:off x="3261" y="2553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8" name="Freeform 92"/>
            <p:cNvSpPr>
              <a:spLocks noChangeArrowheads="1"/>
            </p:cNvSpPr>
            <p:nvPr/>
          </p:nvSpPr>
          <p:spPr bwMode="auto">
            <a:xfrm>
              <a:off x="3383" y="2678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49" name="Freeform 93"/>
            <p:cNvSpPr>
              <a:spLocks noChangeArrowheads="1"/>
            </p:cNvSpPr>
            <p:nvPr/>
          </p:nvSpPr>
          <p:spPr bwMode="auto">
            <a:xfrm>
              <a:off x="3437" y="2553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0" name="Freeform 94"/>
            <p:cNvSpPr>
              <a:spLocks noChangeArrowheads="1"/>
            </p:cNvSpPr>
            <p:nvPr/>
          </p:nvSpPr>
          <p:spPr bwMode="auto">
            <a:xfrm>
              <a:off x="3867" y="2553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1" name="Freeform 95"/>
            <p:cNvSpPr>
              <a:spLocks noChangeArrowheads="1"/>
            </p:cNvSpPr>
            <p:nvPr/>
          </p:nvSpPr>
          <p:spPr bwMode="auto">
            <a:xfrm>
              <a:off x="4375" y="2553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2" name="Freeform 96"/>
            <p:cNvSpPr>
              <a:spLocks noChangeArrowheads="1"/>
            </p:cNvSpPr>
            <p:nvPr/>
          </p:nvSpPr>
          <p:spPr bwMode="auto">
            <a:xfrm>
              <a:off x="1823" y="2821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3" name="Freeform 97"/>
            <p:cNvSpPr>
              <a:spLocks noChangeArrowheads="1"/>
            </p:cNvSpPr>
            <p:nvPr/>
          </p:nvSpPr>
          <p:spPr bwMode="auto">
            <a:xfrm>
              <a:off x="2244" y="2821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4" name="Freeform 98"/>
            <p:cNvSpPr>
              <a:spLocks noChangeArrowheads="1"/>
            </p:cNvSpPr>
            <p:nvPr/>
          </p:nvSpPr>
          <p:spPr bwMode="auto">
            <a:xfrm>
              <a:off x="2366" y="2946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5" name="Freeform 99"/>
            <p:cNvSpPr>
              <a:spLocks noChangeArrowheads="1"/>
            </p:cNvSpPr>
            <p:nvPr/>
          </p:nvSpPr>
          <p:spPr bwMode="auto">
            <a:xfrm>
              <a:off x="2420" y="2821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6" name="Freeform 100"/>
            <p:cNvSpPr>
              <a:spLocks noChangeArrowheads="1"/>
            </p:cNvSpPr>
            <p:nvPr/>
          </p:nvSpPr>
          <p:spPr bwMode="auto">
            <a:xfrm>
              <a:off x="2850" y="2821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7" name="Freeform 101"/>
            <p:cNvSpPr>
              <a:spLocks noChangeArrowheads="1"/>
            </p:cNvSpPr>
            <p:nvPr/>
          </p:nvSpPr>
          <p:spPr bwMode="auto">
            <a:xfrm>
              <a:off x="3359" y="2821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8" name="Freeform 102"/>
            <p:cNvSpPr>
              <a:spLocks noChangeArrowheads="1"/>
            </p:cNvSpPr>
            <p:nvPr/>
          </p:nvSpPr>
          <p:spPr bwMode="auto">
            <a:xfrm>
              <a:off x="3769" y="2821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9" name="Freeform 103"/>
            <p:cNvSpPr>
              <a:spLocks noChangeArrowheads="1"/>
            </p:cNvSpPr>
            <p:nvPr/>
          </p:nvSpPr>
          <p:spPr bwMode="auto">
            <a:xfrm>
              <a:off x="3891" y="2946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0" name="Freeform 104"/>
            <p:cNvSpPr>
              <a:spLocks noChangeArrowheads="1"/>
            </p:cNvSpPr>
            <p:nvPr/>
          </p:nvSpPr>
          <p:spPr bwMode="auto">
            <a:xfrm>
              <a:off x="3945" y="2821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" name="Freeform 105"/>
            <p:cNvSpPr>
              <a:spLocks noChangeArrowheads="1"/>
            </p:cNvSpPr>
            <p:nvPr/>
          </p:nvSpPr>
          <p:spPr bwMode="auto">
            <a:xfrm>
              <a:off x="4364" y="2821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" name="Freeform 106"/>
            <p:cNvSpPr>
              <a:spLocks noChangeArrowheads="1"/>
            </p:cNvSpPr>
            <p:nvPr/>
          </p:nvSpPr>
          <p:spPr bwMode="auto">
            <a:xfrm>
              <a:off x="1834" y="3089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" name="Freeform 107"/>
            <p:cNvSpPr>
              <a:spLocks noChangeArrowheads="1"/>
            </p:cNvSpPr>
            <p:nvPr/>
          </p:nvSpPr>
          <p:spPr bwMode="auto">
            <a:xfrm>
              <a:off x="2342" y="3089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" name="Freeform 108"/>
            <p:cNvSpPr>
              <a:spLocks noChangeArrowheads="1"/>
            </p:cNvSpPr>
            <p:nvPr/>
          </p:nvSpPr>
          <p:spPr bwMode="auto">
            <a:xfrm>
              <a:off x="2752" y="3089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" name="Freeform 109"/>
            <p:cNvSpPr>
              <a:spLocks noChangeArrowheads="1"/>
            </p:cNvSpPr>
            <p:nvPr/>
          </p:nvSpPr>
          <p:spPr bwMode="auto">
            <a:xfrm>
              <a:off x="2874" y="3213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" name="Freeform 110"/>
            <p:cNvSpPr>
              <a:spLocks noChangeArrowheads="1"/>
            </p:cNvSpPr>
            <p:nvPr/>
          </p:nvSpPr>
          <p:spPr bwMode="auto">
            <a:xfrm>
              <a:off x="2928" y="3089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7" name="Freeform 111"/>
            <p:cNvSpPr>
              <a:spLocks noChangeArrowheads="1"/>
            </p:cNvSpPr>
            <p:nvPr/>
          </p:nvSpPr>
          <p:spPr bwMode="auto">
            <a:xfrm>
              <a:off x="3347" y="3089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8" name="Freeform 112"/>
            <p:cNvSpPr>
              <a:spLocks noChangeArrowheads="1"/>
            </p:cNvSpPr>
            <p:nvPr/>
          </p:nvSpPr>
          <p:spPr bwMode="auto">
            <a:xfrm>
              <a:off x="3856" y="3089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9" name="Freeform 113"/>
            <p:cNvSpPr>
              <a:spLocks noChangeArrowheads="1"/>
            </p:cNvSpPr>
            <p:nvPr/>
          </p:nvSpPr>
          <p:spPr bwMode="auto">
            <a:xfrm>
              <a:off x="4278" y="3089"/>
              <a:ext cx="94" cy="153"/>
            </a:xfrm>
            <a:custGeom>
              <a:avLst/>
              <a:gdLst>
                <a:gd name="T0" fmla="*/ 417 w 418"/>
                <a:gd name="T1" fmla="*/ 342 h 681"/>
                <a:gd name="T2" fmla="*/ 378 w 418"/>
                <a:gd name="T3" fmla="*/ 112 h 681"/>
                <a:gd name="T4" fmla="*/ 210 w 418"/>
                <a:gd name="T5" fmla="*/ 0 h 681"/>
                <a:gd name="T6" fmla="*/ 36 w 418"/>
                <a:gd name="T7" fmla="*/ 118 h 681"/>
                <a:gd name="T8" fmla="*/ 0 w 418"/>
                <a:gd name="T9" fmla="*/ 342 h 681"/>
                <a:gd name="T10" fmla="*/ 45 w 418"/>
                <a:gd name="T11" fmla="*/ 580 h 681"/>
                <a:gd name="T12" fmla="*/ 207 w 418"/>
                <a:gd name="T13" fmla="*/ 680 h 681"/>
                <a:gd name="T14" fmla="*/ 381 w 418"/>
                <a:gd name="T15" fmla="*/ 566 h 681"/>
                <a:gd name="T16" fmla="*/ 417 w 418"/>
                <a:gd name="T17" fmla="*/ 342 h 681"/>
                <a:gd name="T18" fmla="*/ 207 w 418"/>
                <a:gd name="T19" fmla="*/ 658 h 681"/>
                <a:gd name="T20" fmla="*/ 92 w 418"/>
                <a:gd name="T21" fmla="*/ 538 h 681"/>
                <a:gd name="T22" fmla="*/ 81 w 418"/>
                <a:gd name="T23" fmla="*/ 330 h 681"/>
                <a:gd name="T24" fmla="*/ 90 w 418"/>
                <a:gd name="T25" fmla="*/ 148 h 681"/>
                <a:gd name="T26" fmla="*/ 207 w 418"/>
                <a:gd name="T27" fmla="*/ 22 h 681"/>
                <a:gd name="T28" fmla="*/ 325 w 418"/>
                <a:gd name="T29" fmla="*/ 137 h 681"/>
                <a:gd name="T30" fmla="*/ 336 w 418"/>
                <a:gd name="T31" fmla="*/ 330 h 681"/>
                <a:gd name="T32" fmla="*/ 325 w 418"/>
                <a:gd name="T33" fmla="*/ 535 h 681"/>
                <a:gd name="T34" fmla="*/ 207 w 418"/>
                <a:gd name="T35" fmla="*/ 658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8" h="681">
                  <a:moveTo>
                    <a:pt x="417" y="342"/>
                  </a:moveTo>
                  <a:cubicBezTo>
                    <a:pt x="417" y="263"/>
                    <a:pt x="412" y="185"/>
                    <a:pt x="378" y="112"/>
                  </a:cubicBezTo>
                  <a:cubicBezTo>
                    <a:pt x="333" y="17"/>
                    <a:pt x="252" y="0"/>
                    <a:pt x="210" y="0"/>
                  </a:cubicBezTo>
                  <a:cubicBezTo>
                    <a:pt x="148" y="0"/>
                    <a:pt x="78" y="25"/>
                    <a:pt x="36" y="118"/>
                  </a:cubicBezTo>
                  <a:cubicBezTo>
                    <a:pt x="6" y="185"/>
                    <a:pt x="0" y="263"/>
                    <a:pt x="0" y="342"/>
                  </a:cubicBezTo>
                  <a:cubicBezTo>
                    <a:pt x="0" y="417"/>
                    <a:pt x="3" y="504"/>
                    <a:pt x="45" y="580"/>
                  </a:cubicBezTo>
                  <a:cubicBezTo>
                    <a:pt x="87" y="661"/>
                    <a:pt x="160" y="680"/>
                    <a:pt x="207" y="680"/>
                  </a:cubicBezTo>
                  <a:cubicBezTo>
                    <a:pt x="260" y="680"/>
                    <a:pt x="336" y="658"/>
                    <a:pt x="381" y="566"/>
                  </a:cubicBezTo>
                  <a:cubicBezTo>
                    <a:pt x="412" y="498"/>
                    <a:pt x="417" y="420"/>
                    <a:pt x="417" y="342"/>
                  </a:cubicBezTo>
                  <a:close/>
                  <a:moveTo>
                    <a:pt x="207" y="658"/>
                  </a:moveTo>
                  <a:cubicBezTo>
                    <a:pt x="171" y="658"/>
                    <a:pt x="112" y="633"/>
                    <a:pt x="92" y="538"/>
                  </a:cubicBezTo>
                  <a:cubicBezTo>
                    <a:pt x="81" y="479"/>
                    <a:pt x="81" y="389"/>
                    <a:pt x="81" y="330"/>
                  </a:cubicBezTo>
                  <a:cubicBezTo>
                    <a:pt x="81" y="266"/>
                    <a:pt x="81" y="202"/>
                    <a:pt x="90" y="148"/>
                  </a:cubicBezTo>
                  <a:cubicBezTo>
                    <a:pt x="109" y="31"/>
                    <a:pt x="182" y="22"/>
                    <a:pt x="207" y="22"/>
                  </a:cubicBezTo>
                  <a:cubicBezTo>
                    <a:pt x="241" y="22"/>
                    <a:pt x="305" y="39"/>
                    <a:pt x="325" y="137"/>
                  </a:cubicBezTo>
                  <a:cubicBezTo>
                    <a:pt x="336" y="193"/>
                    <a:pt x="336" y="269"/>
                    <a:pt x="336" y="330"/>
                  </a:cubicBezTo>
                  <a:cubicBezTo>
                    <a:pt x="336" y="403"/>
                    <a:pt x="336" y="470"/>
                    <a:pt x="325" y="535"/>
                  </a:cubicBezTo>
                  <a:cubicBezTo>
                    <a:pt x="308" y="627"/>
                    <a:pt x="252" y="658"/>
                    <a:pt x="207" y="6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0" name="Freeform 114"/>
            <p:cNvSpPr>
              <a:spLocks noChangeArrowheads="1"/>
            </p:cNvSpPr>
            <p:nvPr/>
          </p:nvSpPr>
          <p:spPr bwMode="auto">
            <a:xfrm>
              <a:off x="4399" y="3213"/>
              <a:ext cx="23" cy="23"/>
            </a:xfrm>
            <a:custGeom>
              <a:avLst/>
              <a:gdLst>
                <a:gd name="T0" fmla="*/ 106 w 107"/>
                <a:gd name="T1" fmla="*/ 53 h 107"/>
                <a:gd name="T2" fmla="*/ 53 w 107"/>
                <a:gd name="T3" fmla="*/ 0 h 107"/>
                <a:gd name="T4" fmla="*/ 0 w 107"/>
                <a:gd name="T5" fmla="*/ 53 h 107"/>
                <a:gd name="T6" fmla="*/ 53 w 107"/>
                <a:gd name="T7" fmla="*/ 106 h 107"/>
                <a:gd name="T8" fmla="*/ 106 w 107"/>
                <a:gd name="T9" fmla="*/ 5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7">
                  <a:moveTo>
                    <a:pt x="106" y="53"/>
                  </a:moveTo>
                  <a:cubicBezTo>
                    <a:pt x="106" y="25"/>
                    <a:pt x="84" y="0"/>
                    <a:pt x="53" y="0"/>
                  </a:cubicBezTo>
                  <a:cubicBezTo>
                    <a:pt x="25" y="0"/>
                    <a:pt x="0" y="25"/>
                    <a:pt x="0" y="53"/>
                  </a:cubicBezTo>
                  <a:cubicBezTo>
                    <a:pt x="0" y="84"/>
                    <a:pt x="25" y="106"/>
                    <a:pt x="53" y="106"/>
                  </a:cubicBezTo>
                  <a:cubicBezTo>
                    <a:pt x="84" y="106"/>
                    <a:pt x="106" y="84"/>
                    <a:pt x="106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1" name="Freeform 115"/>
            <p:cNvSpPr>
              <a:spLocks noChangeArrowheads="1"/>
            </p:cNvSpPr>
            <p:nvPr/>
          </p:nvSpPr>
          <p:spPr bwMode="auto">
            <a:xfrm>
              <a:off x="4453" y="3089"/>
              <a:ext cx="89" cy="153"/>
            </a:xfrm>
            <a:custGeom>
              <a:avLst/>
              <a:gdLst>
                <a:gd name="T0" fmla="*/ 395 w 396"/>
                <a:gd name="T1" fmla="*/ 459 h 681"/>
                <a:gd name="T2" fmla="*/ 207 w 396"/>
                <a:gd name="T3" fmla="*/ 244 h 681"/>
                <a:gd name="T4" fmla="*/ 81 w 396"/>
                <a:gd name="T5" fmla="*/ 294 h 681"/>
                <a:gd name="T6" fmla="*/ 81 w 396"/>
                <a:gd name="T7" fmla="*/ 101 h 681"/>
                <a:gd name="T8" fmla="*/ 165 w 396"/>
                <a:gd name="T9" fmla="*/ 115 h 681"/>
                <a:gd name="T10" fmla="*/ 356 w 396"/>
                <a:gd name="T11" fmla="*/ 11 h 681"/>
                <a:gd name="T12" fmla="*/ 347 w 396"/>
                <a:gd name="T13" fmla="*/ 0 h 681"/>
                <a:gd name="T14" fmla="*/ 339 w 396"/>
                <a:gd name="T15" fmla="*/ 3 h 681"/>
                <a:gd name="T16" fmla="*/ 204 w 396"/>
                <a:gd name="T17" fmla="*/ 31 h 681"/>
                <a:gd name="T18" fmla="*/ 73 w 396"/>
                <a:gd name="T19" fmla="*/ 3 h 681"/>
                <a:gd name="T20" fmla="*/ 62 w 396"/>
                <a:gd name="T21" fmla="*/ 0 h 681"/>
                <a:gd name="T22" fmla="*/ 50 w 396"/>
                <a:gd name="T23" fmla="*/ 25 h 681"/>
                <a:gd name="T24" fmla="*/ 50 w 396"/>
                <a:gd name="T25" fmla="*/ 316 h 681"/>
                <a:gd name="T26" fmla="*/ 64 w 396"/>
                <a:gd name="T27" fmla="*/ 342 h 681"/>
                <a:gd name="T28" fmla="*/ 78 w 396"/>
                <a:gd name="T29" fmla="*/ 333 h 681"/>
                <a:gd name="T30" fmla="*/ 204 w 396"/>
                <a:gd name="T31" fmla="*/ 266 h 681"/>
                <a:gd name="T32" fmla="*/ 288 w 396"/>
                <a:gd name="T33" fmla="*/ 328 h 681"/>
                <a:gd name="T34" fmla="*/ 308 w 396"/>
                <a:gd name="T35" fmla="*/ 454 h 681"/>
                <a:gd name="T36" fmla="*/ 283 w 396"/>
                <a:gd name="T37" fmla="*/ 588 h 681"/>
                <a:gd name="T38" fmla="*/ 176 w 396"/>
                <a:gd name="T39" fmla="*/ 652 h 681"/>
                <a:gd name="T40" fmla="*/ 31 w 396"/>
                <a:gd name="T41" fmla="*/ 540 h 681"/>
                <a:gd name="T42" fmla="*/ 48 w 396"/>
                <a:gd name="T43" fmla="*/ 543 h 681"/>
                <a:gd name="T44" fmla="*/ 98 w 396"/>
                <a:gd name="T45" fmla="*/ 496 h 681"/>
                <a:gd name="T46" fmla="*/ 48 w 396"/>
                <a:gd name="T47" fmla="*/ 448 h 681"/>
                <a:gd name="T48" fmla="*/ 0 w 396"/>
                <a:gd name="T49" fmla="*/ 498 h 681"/>
                <a:gd name="T50" fmla="*/ 179 w 396"/>
                <a:gd name="T51" fmla="*/ 680 h 681"/>
                <a:gd name="T52" fmla="*/ 395 w 396"/>
                <a:gd name="T53" fmla="*/ 459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681">
                  <a:moveTo>
                    <a:pt x="395" y="459"/>
                  </a:moveTo>
                  <a:cubicBezTo>
                    <a:pt x="395" y="342"/>
                    <a:pt x="314" y="244"/>
                    <a:pt x="207" y="244"/>
                  </a:cubicBezTo>
                  <a:cubicBezTo>
                    <a:pt x="160" y="244"/>
                    <a:pt x="118" y="258"/>
                    <a:pt x="81" y="294"/>
                  </a:cubicBezTo>
                  <a:lnTo>
                    <a:pt x="81" y="101"/>
                  </a:lnTo>
                  <a:cubicBezTo>
                    <a:pt x="101" y="106"/>
                    <a:pt x="134" y="115"/>
                    <a:pt x="165" y="115"/>
                  </a:cubicBezTo>
                  <a:cubicBezTo>
                    <a:pt x="288" y="115"/>
                    <a:pt x="356" y="22"/>
                    <a:pt x="356" y="11"/>
                  </a:cubicBezTo>
                  <a:cubicBezTo>
                    <a:pt x="356" y="6"/>
                    <a:pt x="353" y="0"/>
                    <a:pt x="347" y="0"/>
                  </a:cubicBezTo>
                  <a:cubicBezTo>
                    <a:pt x="347" y="0"/>
                    <a:pt x="344" y="0"/>
                    <a:pt x="339" y="3"/>
                  </a:cubicBezTo>
                  <a:cubicBezTo>
                    <a:pt x="319" y="11"/>
                    <a:pt x="272" y="31"/>
                    <a:pt x="204" y="31"/>
                  </a:cubicBezTo>
                  <a:cubicBezTo>
                    <a:pt x="165" y="31"/>
                    <a:pt x="118" y="25"/>
                    <a:pt x="73" y="3"/>
                  </a:cubicBezTo>
                  <a:cubicBezTo>
                    <a:pt x="64" y="0"/>
                    <a:pt x="62" y="0"/>
                    <a:pt x="62" y="0"/>
                  </a:cubicBezTo>
                  <a:cubicBezTo>
                    <a:pt x="50" y="0"/>
                    <a:pt x="50" y="8"/>
                    <a:pt x="50" y="25"/>
                  </a:cubicBezTo>
                  <a:lnTo>
                    <a:pt x="50" y="316"/>
                  </a:lnTo>
                  <a:cubicBezTo>
                    <a:pt x="50" y="336"/>
                    <a:pt x="50" y="342"/>
                    <a:pt x="64" y="342"/>
                  </a:cubicBezTo>
                  <a:cubicBezTo>
                    <a:pt x="70" y="342"/>
                    <a:pt x="73" y="339"/>
                    <a:pt x="78" y="333"/>
                  </a:cubicBezTo>
                  <a:cubicBezTo>
                    <a:pt x="90" y="319"/>
                    <a:pt x="126" y="266"/>
                    <a:pt x="204" y="266"/>
                  </a:cubicBezTo>
                  <a:cubicBezTo>
                    <a:pt x="258" y="266"/>
                    <a:pt x="283" y="311"/>
                    <a:pt x="288" y="328"/>
                  </a:cubicBezTo>
                  <a:cubicBezTo>
                    <a:pt x="305" y="364"/>
                    <a:pt x="308" y="403"/>
                    <a:pt x="308" y="454"/>
                  </a:cubicBezTo>
                  <a:cubicBezTo>
                    <a:pt x="308" y="487"/>
                    <a:pt x="308" y="546"/>
                    <a:pt x="283" y="588"/>
                  </a:cubicBezTo>
                  <a:cubicBezTo>
                    <a:pt x="260" y="627"/>
                    <a:pt x="224" y="652"/>
                    <a:pt x="176" y="652"/>
                  </a:cubicBezTo>
                  <a:cubicBezTo>
                    <a:pt x="106" y="652"/>
                    <a:pt x="48" y="599"/>
                    <a:pt x="31" y="540"/>
                  </a:cubicBezTo>
                  <a:cubicBezTo>
                    <a:pt x="34" y="543"/>
                    <a:pt x="36" y="543"/>
                    <a:pt x="48" y="543"/>
                  </a:cubicBezTo>
                  <a:cubicBezTo>
                    <a:pt x="81" y="543"/>
                    <a:pt x="98" y="518"/>
                    <a:pt x="98" y="496"/>
                  </a:cubicBezTo>
                  <a:cubicBezTo>
                    <a:pt x="98" y="470"/>
                    <a:pt x="81" y="448"/>
                    <a:pt x="48" y="448"/>
                  </a:cubicBezTo>
                  <a:cubicBezTo>
                    <a:pt x="34" y="448"/>
                    <a:pt x="0" y="454"/>
                    <a:pt x="0" y="498"/>
                  </a:cubicBezTo>
                  <a:cubicBezTo>
                    <a:pt x="0" y="585"/>
                    <a:pt x="67" y="680"/>
                    <a:pt x="179" y="680"/>
                  </a:cubicBezTo>
                  <a:cubicBezTo>
                    <a:pt x="294" y="680"/>
                    <a:pt x="395" y="585"/>
                    <a:pt x="395" y="45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2" name="Freeform 116"/>
            <p:cNvSpPr>
              <a:spLocks noChangeArrowheads="1"/>
            </p:cNvSpPr>
            <p:nvPr/>
          </p:nvSpPr>
          <p:spPr bwMode="auto">
            <a:xfrm>
              <a:off x="4561" y="2514"/>
              <a:ext cx="123" cy="404"/>
            </a:xfrm>
            <a:custGeom>
              <a:avLst/>
              <a:gdLst>
                <a:gd name="T0" fmla="*/ 546 w 547"/>
                <a:gd name="T1" fmla="*/ 1733 h 1785"/>
                <a:gd name="T2" fmla="*/ 406 w 547"/>
                <a:gd name="T3" fmla="*/ 680 h 1785"/>
                <a:gd name="T4" fmla="*/ 64 w 547"/>
                <a:gd name="T5" fmla="*/ 28 h 1785"/>
                <a:gd name="T6" fmla="*/ 42 w 547"/>
                <a:gd name="T7" fmla="*/ 3 h 1785"/>
                <a:gd name="T8" fmla="*/ 22 w 547"/>
                <a:gd name="T9" fmla="*/ 0 h 1785"/>
                <a:gd name="T10" fmla="*/ 0 w 547"/>
                <a:gd name="T11" fmla="*/ 11 h 1785"/>
                <a:gd name="T12" fmla="*/ 14 w 547"/>
                <a:gd name="T13" fmla="*/ 31 h 1785"/>
                <a:gd name="T14" fmla="*/ 434 w 547"/>
                <a:gd name="T15" fmla="*/ 1770 h 1785"/>
                <a:gd name="T16" fmla="*/ 462 w 547"/>
                <a:gd name="T17" fmla="*/ 1784 h 1785"/>
                <a:gd name="T18" fmla="*/ 518 w 547"/>
                <a:gd name="T19" fmla="*/ 1784 h 1785"/>
                <a:gd name="T20" fmla="*/ 546 w 547"/>
                <a:gd name="T21" fmla="*/ 1772 h 1785"/>
                <a:gd name="T22" fmla="*/ 546 w 547"/>
                <a:gd name="T23" fmla="*/ 1733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546" y="1733"/>
                  </a:moveTo>
                  <a:cubicBezTo>
                    <a:pt x="546" y="1131"/>
                    <a:pt x="437" y="778"/>
                    <a:pt x="406" y="680"/>
                  </a:cubicBezTo>
                  <a:cubicBezTo>
                    <a:pt x="339" y="459"/>
                    <a:pt x="230" y="230"/>
                    <a:pt x="64" y="28"/>
                  </a:cubicBezTo>
                  <a:cubicBezTo>
                    <a:pt x="50" y="8"/>
                    <a:pt x="45" y="3"/>
                    <a:pt x="42" y="3"/>
                  </a:cubicBezTo>
                  <a:cubicBezTo>
                    <a:pt x="39" y="0"/>
                    <a:pt x="39" y="0"/>
                    <a:pt x="22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1"/>
                    <a:pt x="0" y="14"/>
                    <a:pt x="14" y="31"/>
                  </a:cubicBezTo>
                  <a:cubicBezTo>
                    <a:pt x="358" y="510"/>
                    <a:pt x="434" y="1103"/>
                    <a:pt x="434" y="1770"/>
                  </a:cubicBezTo>
                  <a:cubicBezTo>
                    <a:pt x="434" y="1784"/>
                    <a:pt x="442" y="1784"/>
                    <a:pt x="462" y="1784"/>
                  </a:cubicBezTo>
                  <a:lnTo>
                    <a:pt x="518" y="1784"/>
                  </a:lnTo>
                  <a:cubicBezTo>
                    <a:pt x="538" y="1784"/>
                    <a:pt x="543" y="1784"/>
                    <a:pt x="546" y="1772"/>
                  </a:cubicBezTo>
                  <a:lnTo>
                    <a:pt x="546" y="17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3" name="Freeform 117"/>
            <p:cNvSpPr>
              <a:spLocks noChangeArrowheads="1"/>
            </p:cNvSpPr>
            <p:nvPr/>
          </p:nvSpPr>
          <p:spPr bwMode="auto">
            <a:xfrm>
              <a:off x="4561" y="2914"/>
              <a:ext cx="123" cy="404"/>
            </a:xfrm>
            <a:custGeom>
              <a:avLst/>
              <a:gdLst>
                <a:gd name="T0" fmla="*/ 546 w 547"/>
                <a:gd name="T1" fmla="*/ 11 h 1785"/>
                <a:gd name="T2" fmla="*/ 518 w 547"/>
                <a:gd name="T3" fmla="*/ 0 h 1785"/>
                <a:gd name="T4" fmla="*/ 462 w 547"/>
                <a:gd name="T5" fmla="*/ 0 h 1785"/>
                <a:gd name="T6" fmla="*/ 434 w 547"/>
                <a:gd name="T7" fmla="*/ 14 h 1785"/>
                <a:gd name="T8" fmla="*/ 409 w 547"/>
                <a:gd name="T9" fmla="*/ 596 h 1785"/>
                <a:gd name="T10" fmla="*/ 6 w 547"/>
                <a:gd name="T11" fmla="*/ 1761 h 1785"/>
                <a:gd name="T12" fmla="*/ 0 w 547"/>
                <a:gd name="T13" fmla="*/ 1773 h 1785"/>
                <a:gd name="T14" fmla="*/ 22 w 547"/>
                <a:gd name="T15" fmla="*/ 1784 h 1785"/>
                <a:gd name="T16" fmla="*/ 42 w 547"/>
                <a:gd name="T17" fmla="*/ 1781 h 1785"/>
                <a:gd name="T18" fmla="*/ 272 w 547"/>
                <a:gd name="T19" fmla="*/ 1436 h 1785"/>
                <a:gd name="T20" fmla="*/ 521 w 547"/>
                <a:gd name="T21" fmla="*/ 518 h 1785"/>
                <a:gd name="T22" fmla="*/ 546 w 547"/>
                <a:gd name="T23" fmla="*/ 50 h 1785"/>
                <a:gd name="T24" fmla="*/ 546 w 547"/>
                <a:gd name="T25" fmla="*/ 11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1785">
                  <a:moveTo>
                    <a:pt x="546" y="11"/>
                  </a:moveTo>
                  <a:cubicBezTo>
                    <a:pt x="543" y="0"/>
                    <a:pt x="538" y="0"/>
                    <a:pt x="518" y="0"/>
                  </a:cubicBezTo>
                  <a:lnTo>
                    <a:pt x="462" y="0"/>
                  </a:lnTo>
                  <a:cubicBezTo>
                    <a:pt x="442" y="0"/>
                    <a:pt x="434" y="0"/>
                    <a:pt x="434" y="14"/>
                  </a:cubicBezTo>
                  <a:cubicBezTo>
                    <a:pt x="434" y="115"/>
                    <a:pt x="434" y="350"/>
                    <a:pt x="409" y="596"/>
                  </a:cubicBezTo>
                  <a:cubicBezTo>
                    <a:pt x="356" y="1106"/>
                    <a:pt x="224" y="1459"/>
                    <a:pt x="6" y="1761"/>
                  </a:cubicBezTo>
                  <a:cubicBezTo>
                    <a:pt x="0" y="1770"/>
                    <a:pt x="0" y="1773"/>
                    <a:pt x="0" y="1773"/>
                  </a:cubicBezTo>
                  <a:cubicBezTo>
                    <a:pt x="0" y="1784"/>
                    <a:pt x="8" y="1784"/>
                    <a:pt x="22" y="1784"/>
                  </a:cubicBezTo>
                  <a:cubicBezTo>
                    <a:pt x="39" y="1784"/>
                    <a:pt x="39" y="1784"/>
                    <a:pt x="42" y="1781"/>
                  </a:cubicBezTo>
                  <a:cubicBezTo>
                    <a:pt x="48" y="1778"/>
                    <a:pt x="171" y="1635"/>
                    <a:pt x="272" y="1436"/>
                  </a:cubicBezTo>
                  <a:cubicBezTo>
                    <a:pt x="403" y="1176"/>
                    <a:pt x="484" y="876"/>
                    <a:pt x="521" y="518"/>
                  </a:cubicBezTo>
                  <a:cubicBezTo>
                    <a:pt x="524" y="487"/>
                    <a:pt x="546" y="283"/>
                    <a:pt x="546" y="50"/>
                  </a:cubicBezTo>
                  <a:lnTo>
                    <a:pt x="546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574" name="Text Box 118"/>
          <p:cNvSpPr txBox="1">
            <a:spLocks noChangeArrowheads="1"/>
          </p:cNvSpPr>
          <p:nvPr/>
        </p:nvSpPr>
        <p:spPr bwMode="auto">
          <a:xfrm>
            <a:off x="819618" y="5081600"/>
            <a:ext cx="1882673" cy="54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If we choose</a:t>
            </a:r>
          </a:p>
        </p:txBody>
      </p:sp>
      <p:grpSp>
        <p:nvGrpSpPr>
          <p:cNvPr id="19575" name="Group 119"/>
          <p:cNvGrpSpPr>
            <a:grpSpLocks/>
          </p:cNvGrpSpPr>
          <p:nvPr/>
        </p:nvGrpSpPr>
        <p:grpSpPr bwMode="auto">
          <a:xfrm>
            <a:off x="2623067" y="1335899"/>
            <a:ext cx="3635705" cy="392997"/>
            <a:chOff x="1821" y="928"/>
            <a:chExt cx="2524" cy="273"/>
          </a:xfrm>
        </p:grpSpPr>
        <p:sp>
          <p:nvSpPr>
            <p:cNvPr id="19576" name="Freeform 120"/>
            <p:cNvSpPr>
              <a:spLocks noChangeArrowheads="1"/>
            </p:cNvSpPr>
            <p:nvPr/>
          </p:nvSpPr>
          <p:spPr bwMode="auto">
            <a:xfrm>
              <a:off x="1821" y="932"/>
              <a:ext cx="2524" cy="270"/>
            </a:xfrm>
            <a:custGeom>
              <a:avLst/>
              <a:gdLst>
                <a:gd name="T0" fmla="*/ 5565 w 11134"/>
                <a:gd name="T1" fmla="*/ 1194 h 1195"/>
                <a:gd name="T2" fmla="*/ 0 w 11134"/>
                <a:gd name="T3" fmla="*/ 1194 h 1195"/>
                <a:gd name="T4" fmla="*/ 0 w 11134"/>
                <a:gd name="T5" fmla="*/ 0 h 1195"/>
                <a:gd name="T6" fmla="*/ 11133 w 11134"/>
                <a:gd name="T7" fmla="*/ 0 h 1195"/>
                <a:gd name="T8" fmla="*/ 11133 w 11134"/>
                <a:gd name="T9" fmla="*/ 1194 h 1195"/>
                <a:gd name="T10" fmla="*/ 5565 w 11134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34" h="1195">
                  <a:moveTo>
                    <a:pt x="5565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1133" y="0"/>
                  </a:lnTo>
                  <a:lnTo>
                    <a:pt x="11133" y="1194"/>
                  </a:lnTo>
                  <a:lnTo>
                    <a:pt x="5565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7" name="Freeform 121"/>
            <p:cNvSpPr>
              <a:spLocks noChangeArrowheads="1"/>
            </p:cNvSpPr>
            <p:nvPr/>
          </p:nvSpPr>
          <p:spPr bwMode="auto">
            <a:xfrm>
              <a:off x="1827" y="979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8" name="Freeform 122"/>
            <p:cNvSpPr>
              <a:spLocks noChangeArrowheads="1"/>
            </p:cNvSpPr>
            <p:nvPr/>
          </p:nvSpPr>
          <p:spPr bwMode="auto">
            <a:xfrm>
              <a:off x="2137" y="1059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79" name="Freeform 123"/>
            <p:cNvSpPr>
              <a:spLocks noChangeArrowheads="1"/>
            </p:cNvSpPr>
            <p:nvPr/>
          </p:nvSpPr>
          <p:spPr bwMode="auto">
            <a:xfrm>
              <a:off x="2401" y="970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0" name="Freeform 124"/>
            <p:cNvSpPr>
              <a:spLocks noChangeArrowheads="1"/>
            </p:cNvSpPr>
            <p:nvPr/>
          </p:nvSpPr>
          <p:spPr bwMode="auto">
            <a:xfrm>
              <a:off x="2597" y="979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1" name="Freeform 125"/>
            <p:cNvSpPr>
              <a:spLocks noChangeArrowheads="1"/>
            </p:cNvSpPr>
            <p:nvPr/>
          </p:nvSpPr>
          <p:spPr bwMode="auto">
            <a:xfrm>
              <a:off x="2945" y="1059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2" name="Freeform 126"/>
            <p:cNvSpPr>
              <a:spLocks noChangeArrowheads="1"/>
            </p:cNvSpPr>
            <p:nvPr/>
          </p:nvSpPr>
          <p:spPr bwMode="auto">
            <a:xfrm>
              <a:off x="3209" y="970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3" name="Freeform 127"/>
            <p:cNvSpPr>
              <a:spLocks noChangeArrowheads="1"/>
            </p:cNvSpPr>
            <p:nvPr/>
          </p:nvSpPr>
          <p:spPr bwMode="auto">
            <a:xfrm>
              <a:off x="3403" y="973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4" name="Freeform 128"/>
            <p:cNvSpPr>
              <a:spLocks noChangeArrowheads="1"/>
            </p:cNvSpPr>
            <p:nvPr/>
          </p:nvSpPr>
          <p:spPr bwMode="auto">
            <a:xfrm>
              <a:off x="3605" y="973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5" name="Freeform 129"/>
            <p:cNvSpPr>
              <a:spLocks noChangeArrowheads="1"/>
            </p:cNvSpPr>
            <p:nvPr/>
          </p:nvSpPr>
          <p:spPr bwMode="auto">
            <a:xfrm>
              <a:off x="3813" y="998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6" name="Freeform 130"/>
            <p:cNvSpPr>
              <a:spLocks noChangeArrowheads="1"/>
            </p:cNvSpPr>
            <p:nvPr/>
          </p:nvSpPr>
          <p:spPr bwMode="auto">
            <a:xfrm>
              <a:off x="3973" y="928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87" name="Freeform 131"/>
            <p:cNvSpPr>
              <a:spLocks noChangeArrowheads="1"/>
            </p:cNvSpPr>
            <p:nvPr/>
          </p:nvSpPr>
          <p:spPr bwMode="auto">
            <a:xfrm>
              <a:off x="4082" y="979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8097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55E65BD-3860-4E49-9405-BDA2CAC78E63}" type="slidenum">
              <a:rPr lang="en-US"/>
              <a:pPr/>
              <a:t>78</a:t>
            </a:fld>
            <a:endParaRPr 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II: Different Subspaces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43" y="2529284"/>
            <a:ext cx="3588170" cy="277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387297" y="3194355"/>
            <a:ext cx="2971656" cy="164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173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 sz="2500"/>
              <a:t>Only possible if </a:t>
            </a:r>
          </a:p>
          <a:p>
            <a:r>
              <a:rPr lang="en-US" sz="2500"/>
              <a:t>rank+(X) &gt; rank(X)</a:t>
            </a: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3176201" y="1429470"/>
            <a:ext cx="2950049" cy="333975"/>
            <a:chOff x="2205" y="993"/>
            <a:chExt cx="2048" cy="232"/>
          </a:xfrm>
        </p:grpSpPr>
        <p:sp>
          <p:nvSpPr>
            <p:cNvPr id="20485" name="Freeform 5"/>
            <p:cNvSpPr>
              <a:spLocks noChangeArrowheads="1"/>
            </p:cNvSpPr>
            <p:nvPr/>
          </p:nvSpPr>
          <p:spPr bwMode="auto">
            <a:xfrm>
              <a:off x="2205" y="1001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6" name="Freeform 6"/>
            <p:cNvSpPr>
              <a:spLocks noChangeArrowheads="1"/>
            </p:cNvSpPr>
            <p:nvPr/>
          </p:nvSpPr>
          <p:spPr bwMode="auto">
            <a:xfrm>
              <a:off x="2212" y="1001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Freeform 7"/>
            <p:cNvSpPr>
              <a:spLocks noChangeArrowheads="1"/>
            </p:cNvSpPr>
            <p:nvPr/>
          </p:nvSpPr>
          <p:spPr bwMode="auto">
            <a:xfrm>
              <a:off x="2521" y="108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Freeform 8"/>
            <p:cNvSpPr>
              <a:spLocks noChangeArrowheads="1"/>
            </p:cNvSpPr>
            <p:nvPr/>
          </p:nvSpPr>
          <p:spPr bwMode="auto">
            <a:xfrm>
              <a:off x="2786" y="993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Freeform 9"/>
            <p:cNvSpPr>
              <a:spLocks noChangeArrowheads="1"/>
            </p:cNvSpPr>
            <p:nvPr/>
          </p:nvSpPr>
          <p:spPr bwMode="auto">
            <a:xfrm>
              <a:off x="2982" y="1001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Freeform 10"/>
            <p:cNvSpPr>
              <a:spLocks noChangeArrowheads="1"/>
            </p:cNvSpPr>
            <p:nvPr/>
          </p:nvSpPr>
          <p:spPr bwMode="auto">
            <a:xfrm>
              <a:off x="3329" y="108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Freeform 11"/>
            <p:cNvSpPr>
              <a:spLocks noChangeArrowheads="1"/>
            </p:cNvSpPr>
            <p:nvPr/>
          </p:nvSpPr>
          <p:spPr bwMode="auto">
            <a:xfrm>
              <a:off x="3597" y="995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Freeform 12"/>
            <p:cNvSpPr>
              <a:spLocks noChangeArrowheads="1"/>
            </p:cNvSpPr>
            <p:nvPr/>
          </p:nvSpPr>
          <p:spPr bwMode="auto">
            <a:xfrm>
              <a:off x="3794" y="993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Freeform 13"/>
            <p:cNvSpPr>
              <a:spLocks noChangeArrowheads="1"/>
            </p:cNvSpPr>
            <p:nvPr/>
          </p:nvSpPr>
          <p:spPr bwMode="auto">
            <a:xfrm>
              <a:off x="3991" y="1001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068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2636F5-D670-0E43-BABF-DAC811AD611D}" type="slidenum">
              <a:rPr lang="en-US"/>
              <a:pPr/>
              <a:t>79</a:t>
            </a:fld>
            <a:endParaRPr 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Basics: “Trivial” </a:t>
            </a:r>
            <a:r>
              <a:rPr lang="en-US" dirty="0" err="1">
                <a:solidFill>
                  <a:srgbClr val="FF0000"/>
                </a:solidFill>
              </a:rPr>
              <a:t>Unidentifiability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290647" y="2342143"/>
            <a:ext cx="6309187" cy="621884"/>
            <a:chOff x="896" y="1627"/>
            <a:chExt cx="4380" cy="432"/>
          </a:xfrm>
        </p:grpSpPr>
        <p:sp>
          <p:nvSpPr>
            <p:cNvPr id="21507" name="Freeform 3"/>
            <p:cNvSpPr>
              <a:spLocks noChangeArrowheads="1"/>
            </p:cNvSpPr>
            <p:nvPr/>
          </p:nvSpPr>
          <p:spPr bwMode="auto">
            <a:xfrm>
              <a:off x="896" y="1633"/>
              <a:ext cx="4380" cy="427"/>
            </a:xfrm>
            <a:custGeom>
              <a:avLst/>
              <a:gdLst>
                <a:gd name="T0" fmla="*/ 9662 w 19321"/>
                <a:gd name="T1" fmla="*/ 1886 h 1887"/>
                <a:gd name="T2" fmla="*/ 0 w 19321"/>
                <a:gd name="T3" fmla="*/ 1886 h 1887"/>
                <a:gd name="T4" fmla="*/ 0 w 19321"/>
                <a:gd name="T5" fmla="*/ 0 h 1887"/>
                <a:gd name="T6" fmla="*/ 19320 w 19321"/>
                <a:gd name="T7" fmla="*/ 0 h 1887"/>
                <a:gd name="T8" fmla="*/ 19320 w 19321"/>
                <a:gd name="T9" fmla="*/ 1886 h 1887"/>
                <a:gd name="T10" fmla="*/ 9662 w 19321"/>
                <a:gd name="T11" fmla="*/ 188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21" h="1887">
                  <a:moveTo>
                    <a:pt x="9662" y="1886"/>
                  </a:moveTo>
                  <a:lnTo>
                    <a:pt x="0" y="1886"/>
                  </a:lnTo>
                  <a:lnTo>
                    <a:pt x="0" y="0"/>
                  </a:lnTo>
                  <a:lnTo>
                    <a:pt x="19320" y="0"/>
                  </a:lnTo>
                  <a:lnTo>
                    <a:pt x="19320" y="1886"/>
                  </a:lnTo>
                  <a:lnTo>
                    <a:pt x="9662" y="18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8" name="Freeform 4"/>
            <p:cNvSpPr>
              <a:spLocks noChangeArrowheads="1"/>
            </p:cNvSpPr>
            <p:nvPr/>
          </p:nvSpPr>
          <p:spPr bwMode="auto">
            <a:xfrm>
              <a:off x="906" y="1702"/>
              <a:ext cx="316" cy="262"/>
            </a:xfrm>
            <a:custGeom>
              <a:avLst/>
              <a:gdLst>
                <a:gd name="T0" fmla="*/ 778 w 1398"/>
                <a:gd name="T1" fmla="*/ 461 h 1158"/>
                <a:gd name="T2" fmla="*/ 634 w 1398"/>
                <a:gd name="T3" fmla="*/ 125 h 1158"/>
                <a:gd name="T4" fmla="*/ 624 w 1398"/>
                <a:gd name="T5" fmla="*/ 101 h 1158"/>
                <a:gd name="T6" fmla="*/ 725 w 1398"/>
                <a:gd name="T7" fmla="*/ 53 h 1158"/>
                <a:gd name="T8" fmla="*/ 758 w 1398"/>
                <a:gd name="T9" fmla="*/ 19 h 1158"/>
                <a:gd name="T10" fmla="*/ 734 w 1398"/>
                <a:gd name="T11" fmla="*/ 0 h 1158"/>
                <a:gd name="T12" fmla="*/ 518 w 1398"/>
                <a:gd name="T13" fmla="*/ 5 h 1158"/>
                <a:gd name="T14" fmla="*/ 331 w 1398"/>
                <a:gd name="T15" fmla="*/ 0 h 1158"/>
                <a:gd name="T16" fmla="*/ 298 w 1398"/>
                <a:gd name="T17" fmla="*/ 34 h 1158"/>
                <a:gd name="T18" fmla="*/ 341 w 1398"/>
                <a:gd name="T19" fmla="*/ 53 h 1158"/>
                <a:gd name="T20" fmla="*/ 466 w 1398"/>
                <a:gd name="T21" fmla="*/ 106 h 1158"/>
                <a:gd name="T22" fmla="*/ 667 w 1398"/>
                <a:gd name="T23" fmla="*/ 581 h 1158"/>
                <a:gd name="T24" fmla="*/ 307 w 1398"/>
                <a:gd name="T25" fmla="*/ 965 h 1158"/>
                <a:gd name="T26" fmla="*/ 288 w 1398"/>
                <a:gd name="T27" fmla="*/ 984 h 1158"/>
                <a:gd name="T28" fmla="*/ 38 w 1398"/>
                <a:gd name="T29" fmla="*/ 1104 h 1158"/>
                <a:gd name="T30" fmla="*/ 0 w 1398"/>
                <a:gd name="T31" fmla="*/ 1137 h 1158"/>
                <a:gd name="T32" fmla="*/ 24 w 1398"/>
                <a:gd name="T33" fmla="*/ 1157 h 1158"/>
                <a:gd name="T34" fmla="*/ 182 w 1398"/>
                <a:gd name="T35" fmla="*/ 1152 h 1158"/>
                <a:gd name="T36" fmla="*/ 370 w 1398"/>
                <a:gd name="T37" fmla="*/ 1157 h 1158"/>
                <a:gd name="T38" fmla="*/ 403 w 1398"/>
                <a:gd name="T39" fmla="*/ 1123 h 1158"/>
                <a:gd name="T40" fmla="*/ 379 w 1398"/>
                <a:gd name="T41" fmla="*/ 1104 h 1158"/>
                <a:gd name="T42" fmla="*/ 312 w 1398"/>
                <a:gd name="T43" fmla="*/ 1051 h 1158"/>
                <a:gd name="T44" fmla="*/ 360 w 1398"/>
                <a:gd name="T45" fmla="*/ 974 h 1158"/>
                <a:gd name="T46" fmla="*/ 533 w 1398"/>
                <a:gd name="T47" fmla="*/ 792 h 1158"/>
                <a:gd name="T48" fmla="*/ 682 w 1398"/>
                <a:gd name="T49" fmla="*/ 629 h 1158"/>
                <a:gd name="T50" fmla="*/ 854 w 1398"/>
                <a:gd name="T51" fmla="*/ 1032 h 1158"/>
                <a:gd name="T52" fmla="*/ 864 w 1398"/>
                <a:gd name="T53" fmla="*/ 1056 h 1158"/>
                <a:gd name="T54" fmla="*/ 763 w 1398"/>
                <a:gd name="T55" fmla="*/ 1104 h 1158"/>
                <a:gd name="T56" fmla="*/ 730 w 1398"/>
                <a:gd name="T57" fmla="*/ 1137 h 1158"/>
                <a:gd name="T58" fmla="*/ 758 w 1398"/>
                <a:gd name="T59" fmla="*/ 1157 h 1158"/>
                <a:gd name="T60" fmla="*/ 970 w 1398"/>
                <a:gd name="T61" fmla="*/ 1152 h 1158"/>
                <a:gd name="T62" fmla="*/ 1157 w 1398"/>
                <a:gd name="T63" fmla="*/ 1157 h 1158"/>
                <a:gd name="T64" fmla="*/ 1190 w 1398"/>
                <a:gd name="T65" fmla="*/ 1123 h 1158"/>
                <a:gd name="T66" fmla="*/ 1162 w 1398"/>
                <a:gd name="T67" fmla="*/ 1104 h 1158"/>
                <a:gd name="T68" fmla="*/ 1013 w 1398"/>
                <a:gd name="T69" fmla="*/ 1032 h 1158"/>
                <a:gd name="T70" fmla="*/ 797 w 1398"/>
                <a:gd name="T71" fmla="*/ 509 h 1158"/>
                <a:gd name="T72" fmla="*/ 1142 w 1398"/>
                <a:gd name="T73" fmla="*/ 139 h 1158"/>
                <a:gd name="T74" fmla="*/ 1358 w 1398"/>
                <a:gd name="T75" fmla="*/ 53 h 1158"/>
                <a:gd name="T76" fmla="*/ 1397 w 1398"/>
                <a:gd name="T77" fmla="*/ 19 h 1158"/>
                <a:gd name="T78" fmla="*/ 1373 w 1398"/>
                <a:gd name="T79" fmla="*/ 0 h 1158"/>
                <a:gd name="T80" fmla="*/ 1214 w 1398"/>
                <a:gd name="T81" fmla="*/ 5 h 1158"/>
                <a:gd name="T82" fmla="*/ 1027 w 1398"/>
                <a:gd name="T83" fmla="*/ 0 h 1158"/>
                <a:gd name="T84" fmla="*/ 994 w 1398"/>
                <a:gd name="T85" fmla="*/ 34 h 1158"/>
                <a:gd name="T86" fmla="*/ 1013 w 1398"/>
                <a:gd name="T87" fmla="*/ 53 h 1158"/>
                <a:gd name="T88" fmla="*/ 1080 w 1398"/>
                <a:gd name="T89" fmla="*/ 106 h 1158"/>
                <a:gd name="T90" fmla="*/ 1051 w 1398"/>
                <a:gd name="T91" fmla="*/ 168 h 1158"/>
                <a:gd name="T92" fmla="*/ 778 w 1398"/>
                <a:gd name="T93" fmla="*/ 46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98" h="1158">
                  <a:moveTo>
                    <a:pt x="778" y="461"/>
                  </a:moveTo>
                  <a:lnTo>
                    <a:pt x="634" y="125"/>
                  </a:lnTo>
                  <a:cubicBezTo>
                    <a:pt x="629" y="110"/>
                    <a:pt x="624" y="106"/>
                    <a:pt x="624" y="101"/>
                  </a:cubicBezTo>
                  <a:cubicBezTo>
                    <a:pt x="624" y="91"/>
                    <a:pt x="653" y="58"/>
                    <a:pt x="725" y="53"/>
                  </a:cubicBezTo>
                  <a:cubicBezTo>
                    <a:pt x="739" y="53"/>
                    <a:pt x="758" y="48"/>
                    <a:pt x="758" y="19"/>
                  </a:cubicBezTo>
                  <a:cubicBezTo>
                    <a:pt x="758" y="0"/>
                    <a:pt x="739" y="0"/>
                    <a:pt x="734" y="0"/>
                  </a:cubicBezTo>
                  <a:cubicBezTo>
                    <a:pt x="662" y="0"/>
                    <a:pt x="590" y="5"/>
                    <a:pt x="518" y="5"/>
                  </a:cubicBezTo>
                  <a:cubicBezTo>
                    <a:pt x="475" y="5"/>
                    <a:pt x="374" y="0"/>
                    <a:pt x="331" y="0"/>
                  </a:cubicBezTo>
                  <a:cubicBezTo>
                    <a:pt x="322" y="0"/>
                    <a:pt x="298" y="0"/>
                    <a:pt x="298" y="34"/>
                  </a:cubicBezTo>
                  <a:cubicBezTo>
                    <a:pt x="298" y="53"/>
                    <a:pt x="317" y="53"/>
                    <a:pt x="341" y="53"/>
                  </a:cubicBezTo>
                  <a:cubicBezTo>
                    <a:pt x="442" y="53"/>
                    <a:pt x="451" y="67"/>
                    <a:pt x="466" y="106"/>
                  </a:cubicBezTo>
                  <a:lnTo>
                    <a:pt x="667" y="581"/>
                  </a:lnTo>
                  <a:lnTo>
                    <a:pt x="307" y="965"/>
                  </a:lnTo>
                  <a:lnTo>
                    <a:pt x="288" y="984"/>
                  </a:lnTo>
                  <a:cubicBezTo>
                    <a:pt x="202" y="1070"/>
                    <a:pt x="125" y="1099"/>
                    <a:pt x="38" y="1104"/>
                  </a:cubicBezTo>
                  <a:cubicBezTo>
                    <a:pt x="14" y="1104"/>
                    <a:pt x="0" y="1104"/>
                    <a:pt x="0" y="1137"/>
                  </a:cubicBezTo>
                  <a:cubicBezTo>
                    <a:pt x="0" y="1142"/>
                    <a:pt x="0" y="1157"/>
                    <a:pt x="24" y="1157"/>
                  </a:cubicBezTo>
                  <a:cubicBezTo>
                    <a:pt x="72" y="1157"/>
                    <a:pt x="130" y="1152"/>
                    <a:pt x="182" y="1152"/>
                  </a:cubicBezTo>
                  <a:cubicBezTo>
                    <a:pt x="245" y="1152"/>
                    <a:pt x="312" y="1157"/>
                    <a:pt x="370" y="1157"/>
                  </a:cubicBezTo>
                  <a:cubicBezTo>
                    <a:pt x="379" y="1157"/>
                    <a:pt x="403" y="1157"/>
                    <a:pt x="403" y="1123"/>
                  </a:cubicBezTo>
                  <a:cubicBezTo>
                    <a:pt x="403" y="1104"/>
                    <a:pt x="384" y="1104"/>
                    <a:pt x="379" y="1104"/>
                  </a:cubicBezTo>
                  <a:cubicBezTo>
                    <a:pt x="365" y="1104"/>
                    <a:pt x="312" y="1099"/>
                    <a:pt x="312" y="1051"/>
                  </a:cubicBezTo>
                  <a:cubicBezTo>
                    <a:pt x="312" y="1027"/>
                    <a:pt x="341" y="998"/>
                    <a:pt x="360" y="974"/>
                  </a:cubicBezTo>
                  <a:lnTo>
                    <a:pt x="533" y="792"/>
                  </a:lnTo>
                  <a:lnTo>
                    <a:pt x="682" y="629"/>
                  </a:lnTo>
                  <a:lnTo>
                    <a:pt x="854" y="1032"/>
                  </a:lnTo>
                  <a:cubicBezTo>
                    <a:pt x="864" y="1051"/>
                    <a:pt x="864" y="1051"/>
                    <a:pt x="864" y="1056"/>
                  </a:cubicBezTo>
                  <a:cubicBezTo>
                    <a:pt x="864" y="1070"/>
                    <a:pt x="830" y="1099"/>
                    <a:pt x="763" y="1104"/>
                  </a:cubicBezTo>
                  <a:cubicBezTo>
                    <a:pt x="749" y="1104"/>
                    <a:pt x="730" y="1109"/>
                    <a:pt x="730" y="1137"/>
                  </a:cubicBezTo>
                  <a:cubicBezTo>
                    <a:pt x="730" y="1157"/>
                    <a:pt x="749" y="1157"/>
                    <a:pt x="758" y="1157"/>
                  </a:cubicBezTo>
                  <a:cubicBezTo>
                    <a:pt x="806" y="1157"/>
                    <a:pt x="922" y="1152"/>
                    <a:pt x="970" y="1152"/>
                  </a:cubicBezTo>
                  <a:cubicBezTo>
                    <a:pt x="1013" y="1152"/>
                    <a:pt x="1114" y="1157"/>
                    <a:pt x="1157" y="1157"/>
                  </a:cubicBezTo>
                  <a:cubicBezTo>
                    <a:pt x="1171" y="1157"/>
                    <a:pt x="1190" y="1157"/>
                    <a:pt x="1190" y="1123"/>
                  </a:cubicBezTo>
                  <a:cubicBezTo>
                    <a:pt x="1190" y="1104"/>
                    <a:pt x="1171" y="1104"/>
                    <a:pt x="1162" y="1104"/>
                  </a:cubicBezTo>
                  <a:cubicBezTo>
                    <a:pt x="1046" y="1104"/>
                    <a:pt x="1042" y="1099"/>
                    <a:pt x="1013" y="1032"/>
                  </a:cubicBezTo>
                  <a:cubicBezTo>
                    <a:pt x="946" y="873"/>
                    <a:pt x="835" y="609"/>
                    <a:pt x="797" y="509"/>
                  </a:cubicBezTo>
                  <a:cubicBezTo>
                    <a:pt x="912" y="389"/>
                    <a:pt x="1090" y="187"/>
                    <a:pt x="1142" y="139"/>
                  </a:cubicBezTo>
                  <a:cubicBezTo>
                    <a:pt x="1190" y="96"/>
                    <a:pt x="1258" y="58"/>
                    <a:pt x="1358" y="53"/>
                  </a:cubicBezTo>
                  <a:cubicBezTo>
                    <a:pt x="1378" y="53"/>
                    <a:pt x="1397" y="53"/>
                    <a:pt x="1397" y="19"/>
                  </a:cubicBezTo>
                  <a:cubicBezTo>
                    <a:pt x="1397" y="19"/>
                    <a:pt x="1397" y="0"/>
                    <a:pt x="1373" y="0"/>
                  </a:cubicBezTo>
                  <a:cubicBezTo>
                    <a:pt x="1320" y="0"/>
                    <a:pt x="1267" y="5"/>
                    <a:pt x="1214" y="5"/>
                  </a:cubicBezTo>
                  <a:cubicBezTo>
                    <a:pt x="1152" y="5"/>
                    <a:pt x="1085" y="0"/>
                    <a:pt x="1027" y="0"/>
                  </a:cubicBezTo>
                  <a:cubicBezTo>
                    <a:pt x="1018" y="0"/>
                    <a:pt x="994" y="0"/>
                    <a:pt x="994" y="34"/>
                  </a:cubicBezTo>
                  <a:cubicBezTo>
                    <a:pt x="994" y="48"/>
                    <a:pt x="1003" y="53"/>
                    <a:pt x="1013" y="53"/>
                  </a:cubicBezTo>
                  <a:cubicBezTo>
                    <a:pt x="1027" y="53"/>
                    <a:pt x="1080" y="58"/>
                    <a:pt x="1080" y="106"/>
                  </a:cubicBezTo>
                  <a:cubicBezTo>
                    <a:pt x="1080" y="130"/>
                    <a:pt x="1061" y="149"/>
                    <a:pt x="1051" y="168"/>
                  </a:cubicBezTo>
                  <a:lnTo>
                    <a:pt x="778" y="46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09" name="Freeform 5"/>
            <p:cNvSpPr>
              <a:spLocks noChangeArrowheads="1"/>
            </p:cNvSpPr>
            <p:nvPr/>
          </p:nvSpPr>
          <p:spPr bwMode="auto">
            <a:xfrm>
              <a:off x="1371" y="1823"/>
              <a:ext cx="255" cy="89"/>
            </a:xfrm>
            <a:custGeom>
              <a:avLst/>
              <a:gdLst>
                <a:gd name="T0" fmla="*/ 1070 w 1129"/>
                <a:gd name="T1" fmla="*/ 67 h 399"/>
                <a:gd name="T2" fmla="*/ 1128 w 1129"/>
                <a:gd name="T3" fmla="*/ 34 h 399"/>
                <a:gd name="T4" fmla="*/ 1070 w 1129"/>
                <a:gd name="T5" fmla="*/ 0 h 399"/>
                <a:gd name="T6" fmla="*/ 58 w 1129"/>
                <a:gd name="T7" fmla="*/ 0 h 399"/>
                <a:gd name="T8" fmla="*/ 0 w 1129"/>
                <a:gd name="T9" fmla="*/ 34 h 399"/>
                <a:gd name="T10" fmla="*/ 58 w 1129"/>
                <a:gd name="T11" fmla="*/ 67 h 399"/>
                <a:gd name="T12" fmla="*/ 1070 w 1129"/>
                <a:gd name="T13" fmla="*/ 67 h 399"/>
                <a:gd name="T14" fmla="*/ 1070 w 1129"/>
                <a:gd name="T15" fmla="*/ 398 h 399"/>
                <a:gd name="T16" fmla="*/ 1128 w 1129"/>
                <a:gd name="T17" fmla="*/ 365 h 399"/>
                <a:gd name="T18" fmla="*/ 1070 w 1129"/>
                <a:gd name="T19" fmla="*/ 331 h 399"/>
                <a:gd name="T20" fmla="*/ 58 w 1129"/>
                <a:gd name="T21" fmla="*/ 331 h 399"/>
                <a:gd name="T22" fmla="*/ 0 w 1129"/>
                <a:gd name="T23" fmla="*/ 365 h 399"/>
                <a:gd name="T24" fmla="*/ 58 w 1129"/>
                <a:gd name="T25" fmla="*/ 398 h 399"/>
                <a:gd name="T26" fmla="*/ 1070 w 1129"/>
                <a:gd name="T27" fmla="*/ 39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9" h="399">
                  <a:moveTo>
                    <a:pt x="1070" y="67"/>
                  </a:moveTo>
                  <a:cubicBezTo>
                    <a:pt x="1094" y="67"/>
                    <a:pt x="1128" y="67"/>
                    <a:pt x="1128" y="34"/>
                  </a:cubicBezTo>
                  <a:cubicBezTo>
                    <a:pt x="1128" y="0"/>
                    <a:pt x="1094" y="0"/>
                    <a:pt x="1070" y="0"/>
                  </a:cubicBezTo>
                  <a:lnTo>
                    <a:pt x="58" y="0"/>
                  </a:lnTo>
                  <a:cubicBezTo>
                    <a:pt x="34" y="0"/>
                    <a:pt x="0" y="0"/>
                    <a:pt x="0" y="34"/>
                  </a:cubicBezTo>
                  <a:cubicBezTo>
                    <a:pt x="0" y="67"/>
                    <a:pt x="34" y="67"/>
                    <a:pt x="58" y="67"/>
                  </a:cubicBezTo>
                  <a:lnTo>
                    <a:pt x="1070" y="67"/>
                  </a:lnTo>
                  <a:close/>
                  <a:moveTo>
                    <a:pt x="1070" y="398"/>
                  </a:moveTo>
                  <a:cubicBezTo>
                    <a:pt x="1094" y="398"/>
                    <a:pt x="1128" y="398"/>
                    <a:pt x="1128" y="365"/>
                  </a:cubicBezTo>
                  <a:cubicBezTo>
                    <a:pt x="1128" y="331"/>
                    <a:pt x="1094" y="331"/>
                    <a:pt x="1070" y="331"/>
                  </a:cubicBezTo>
                  <a:lnTo>
                    <a:pt x="58" y="331"/>
                  </a:lnTo>
                  <a:cubicBezTo>
                    <a:pt x="34" y="331"/>
                    <a:pt x="0" y="331"/>
                    <a:pt x="0" y="365"/>
                  </a:cubicBezTo>
                  <a:cubicBezTo>
                    <a:pt x="0" y="398"/>
                    <a:pt x="34" y="398"/>
                    <a:pt x="58" y="398"/>
                  </a:cubicBezTo>
                  <a:lnTo>
                    <a:pt x="1070" y="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0" name="Freeform 6"/>
            <p:cNvSpPr>
              <a:spLocks noChangeArrowheads="1"/>
            </p:cNvSpPr>
            <p:nvPr/>
          </p:nvSpPr>
          <p:spPr bwMode="auto">
            <a:xfrm>
              <a:off x="1767" y="1689"/>
              <a:ext cx="263" cy="275"/>
            </a:xfrm>
            <a:custGeom>
              <a:avLst/>
              <a:gdLst>
                <a:gd name="T0" fmla="*/ 245 w 1163"/>
                <a:gd name="T1" fmla="*/ 1017 h 1215"/>
                <a:gd name="T2" fmla="*/ 34 w 1163"/>
                <a:gd name="T3" fmla="*/ 1161 h 1215"/>
                <a:gd name="T4" fmla="*/ 0 w 1163"/>
                <a:gd name="T5" fmla="*/ 1195 h 1215"/>
                <a:gd name="T6" fmla="*/ 24 w 1163"/>
                <a:gd name="T7" fmla="*/ 1214 h 1215"/>
                <a:gd name="T8" fmla="*/ 168 w 1163"/>
                <a:gd name="T9" fmla="*/ 1209 h 1215"/>
                <a:gd name="T10" fmla="*/ 336 w 1163"/>
                <a:gd name="T11" fmla="*/ 1214 h 1215"/>
                <a:gd name="T12" fmla="*/ 370 w 1163"/>
                <a:gd name="T13" fmla="*/ 1181 h 1215"/>
                <a:gd name="T14" fmla="*/ 341 w 1163"/>
                <a:gd name="T15" fmla="*/ 1161 h 1215"/>
                <a:gd name="T16" fmla="*/ 264 w 1163"/>
                <a:gd name="T17" fmla="*/ 1099 h 1215"/>
                <a:gd name="T18" fmla="*/ 288 w 1163"/>
                <a:gd name="T19" fmla="*/ 1037 h 1215"/>
                <a:gd name="T20" fmla="*/ 413 w 1163"/>
                <a:gd name="T21" fmla="*/ 821 h 1215"/>
                <a:gd name="T22" fmla="*/ 840 w 1163"/>
                <a:gd name="T23" fmla="*/ 821 h 1215"/>
                <a:gd name="T24" fmla="*/ 869 w 1163"/>
                <a:gd name="T25" fmla="*/ 1104 h 1215"/>
                <a:gd name="T26" fmla="*/ 744 w 1163"/>
                <a:gd name="T27" fmla="*/ 1161 h 1215"/>
                <a:gd name="T28" fmla="*/ 706 w 1163"/>
                <a:gd name="T29" fmla="*/ 1195 h 1215"/>
                <a:gd name="T30" fmla="*/ 730 w 1163"/>
                <a:gd name="T31" fmla="*/ 1214 h 1215"/>
                <a:gd name="T32" fmla="*/ 941 w 1163"/>
                <a:gd name="T33" fmla="*/ 1209 h 1215"/>
                <a:gd name="T34" fmla="*/ 1133 w 1163"/>
                <a:gd name="T35" fmla="*/ 1214 h 1215"/>
                <a:gd name="T36" fmla="*/ 1162 w 1163"/>
                <a:gd name="T37" fmla="*/ 1181 h 1215"/>
                <a:gd name="T38" fmla="*/ 1123 w 1163"/>
                <a:gd name="T39" fmla="*/ 1161 h 1215"/>
                <a:gd name="T40" fmla="*/ 1013 w 1163"/>
                <a:gd name="T41" fmla="*/ 1099 h 1215"/>
                <a:gd name="T42" fmla="*/ 912 w 1163"/>
                <a:gd name="T43" fmla="*/ 38 h 1215"/>
                <a:gd name="T44" fmla="*/ 878 w 1163"/>
                <a:gd name="T45" fmla="*/ 0 h 1215"/>
                <a:gd name="T46" fmla="*/ 835 w 1163"/>
                <a:gd name="T47" fmla="*/ 29 h 1215"/>
                <a:gd name="T48" fmla="*/ 245 w 1163"/>
                <a:gd name="T49" fmla="*/ 1017 h 1215"/>
                <a:gd name="T50" fmla="*/ 446 w 1163"/>
                <a:gd name="T51" fmla="*/ 768 h 1215"/>
                <a:gd name="T52" fmla="*/ 782 w 1163"/>
                <a:gd name="T53" fmla="*/ 211 h 1215"/>
                <a:gd name="T54" fmla="*/ 835 w 1163"/>
                <a:gd name="T55" fmla="*/ 768 h 1215"/>
                <a:gd name="T56" fmla="*/ 446 w 1163"/>
                <a:gd name="T57" fmla="*/ 768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3" h="1215">
                  <a:moveTo>
                    <a:pt x="245" y="1017"/>
                  </a:moveTo>
                  <a:cubicBezTo>
                    <a:pt x="178" y="1133"/>
                    <a:pt x="110" y="1157"/>
                    <a:pt x="34" y="1161"/>
                  </a:cubicBezTo>
                  <a:cubicBezTo>
                    <a:pt x="14" y="1161"/>
                    <a:pt x="0" y="1161"/>
                    <a:pt x="0" y="1195"/>
                  </a:cubicBezTo>
                  <a:cubicBezTo>
                    <a:pt x="0" y="1205"/>
                    <a:pt x="10" y="1214"/>
                    <a:pt x="24" y="1214"/>
                  </a:cubicBezTo>
                  <a:cubicBezTo>
                    <a:pt x="67" y="1214"/>
                    <a:pt x="120" y="1209"/>
                    <a:pt x="168" y="1209"/>
                  </a:cubicBezTo>
                  <a:cubicBezTo>
                    <a:pt x="226" y="1209"/>
                    <a:pt x="283" y="1214"/>
                    <a:pt x="336" y="1214"/>
                  </a:cubicBezTo>
                  <a:cubicBezTo>
                    <a:pt x="346" y="1214"/>
                    <a:pt x="370" y="1214"/>
                    <a:pt x="370" y="1181"/>
                  </a:cubicBezTo>
                  <a:cubicBezTo>
                    <a:pt x="370" y="1161"/>
                    <a:pt x="355" y="1161"/>
                    <a:pt x="341" y="1161"/>
                  </a:cubicBezTo>
                  <a:cubicBezTo>
                    <a:pt x="302" y="1157"/>
                    <a:pt x="264" y="1142"/>
                    <a:pt x="264" y="1099"/>
                  </a:cubicBezTo>
                  <a:cubicBezTo>
                    <a:pt x="264" y="1080"/>
                    <a:pt x="274" y="1061"/>
                    <a:pt x="288" y="1037"/>
                  </a:cubicBezTo>
                  <a:lnTo>
                    <a:pt x="413" y="821"/>
                  </a:lnTo>
                  <a:lnTo>
                    <a:pt x="840" y="821"/>
                  </a:lnTo>
                  <a:cubicBezTo>
                    <a:pt x="845" y="859"/>
                    <a:pt x="869" y="1089"/>
                    <a:pt x="869" y="1104"/>
                  </a:cubicBezTo>
                  <a:cubicBezTo>
                    <a:pt x="869" y="1157"/>
                    <a:pt x="778" y="1161"/>
                    <a:pt x="744" y="1161"/>
                  </a:cubicBezTo>
                  <a:cubicBezTo>
                    <a:pt x="720" y="1161"/>
                    <a:pt x="706" y="1161"/>
                    <a:pt x="706" y="1195"/>
                  </a:cubicBezTo>
                  <a:cubicBezTo>
                    <a:pt x="706" y="1214"/>
                    <a:pt x="725" y="1214"/>
                    <a:pt x="730" y="1214"/>
                  </a:cubicBezTo>
                  <a:cubicBezTo>
                    <a:pt x="797" y="1214"/>
                    <a:pt x="869" y="1209"/>
                    <a:pt x="941" y="1209"/>
                  </a:cubicBezTo>
                  <a:cubicBezTo>
                    <a:pt x="984" y="1209"/>
                    <a:pt x="1090" y="1214"/>
                    <a:pt x="1133" y="1214"/>
                  </a:cubicBezTo>
                  <a:cubicBezTo>
                    <a:pt x="1142" y="1214"/>
                    <a:pt x="1162" y="1214"/>
                    <a:pt x="1162" y="1181"/>
                  </a:cubicBezTo>
                  <a:cubicBezTo>
                    <a:pt x="1162" y="1161"/>
                    <a:pt x="1147" y="1161"/>
                    <a:pt x="1123" y="1161"/>
                  </a:cubicBezTo>
                  <a:cubicBezTo>
                    <a:pt x="1018" y="1161"/>
                    <a:pt x="1018" y="1147"/>
                    <a:pt x="1013" y="1099"/>
                  </a:cubicBezTo>
                  <a:lnTo>
                    <a:pt x="912" y="38"/>
                  </a:lnTo>
                  <a:cubicBezTo>
                    <a:pt x="907" y="5"/>
                    <a:pt x="907" y="0"/>
                    <a:pt x="878" y="0"/>
                  </a:cubicBezTo>
                  <a:cubicBezTo>
                    <a:pt x="850" y="0"/>
                    <a:pt x="845" y="10"/>
                    <a:pt x="835" y="29"/>
                  </a:cubicBezTo>
                  <a:lnTo>
                    <a:pt x="245" y="1017"/>
                  </a:lnTo>
                  <a:close/>
                  <a:moveTo>
                    <a:pt x="446" y="768"/>
                  </a:moveTo>
                  <a:lnTo>
                    <a:pt x="782" y="211"/>
                  </a:lnTo>
                  <a:lnTo>
                    <a:pt x="835" y="768"/>
                  </a:lnTo>
                  <a:lnTo>
                    <a:pt x="446" y="76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1" name="Freeform 7"/>
            <p:cNvSpPr>
              <a:spLocks noChangeArrowheads="1"/>
            </p:cNvSpPr>
            <p:nvPr/>
          </p:nvSpPr>
          <p:spPr bwMode="auto">
            <a:xfrm>
              <a:off x="2061" y="1702"/>
              <a:ext cx="380" cy="270"/>
            </a:xfrm>
            <a:custGeom>
              <a:avLst/>
              <a:gdLst>
                <a:gd name="T0" fmla="*/ 1459 w 1681"/>
                <a:gd name="T1" fmla="*/ 197 h 1196"/>
                <a:gd name="T2" fmla="*/ 1646 w 1681"/>
                <a:gd name="T3" fmla="*/ 53 h 1196"/>
                <a:gd name="T4" fmla="*/ 1680 w 1681"/>
                <a:gd name="T5" fmla="*/ 19 h 1196"/>
                <a:gd name="T6" fmla="*/ 1661 w 1681"/>
                <a:gd name="T7" fmla="*/ 0 h 1196"/>
                <a:gd name="T8" fmla="*/ 1531 w 1681"/>
                <a:gd name="T9" fmla="*/ 5 h 1196"/>
                <a:gd name="T10" fmla="*/ 1354 w 1681"/>
                <a:gd name="T11" fmla="*/ 0 h 1196"/>
                <a:gd name="T12" fmla="*/ 1320 w 1681"/>
                <a:gd name="T13" fmla="*/ 34 h 1196"/>
                <a:gd name="T14" fmla="*/ 1349 w 1681"/>
                <a:gd name="T15" fmla="*/ 53 h 1196"/>
                <a:gd name="T16" fmla="*/ 1445 w 1681"/>
                <a:gd name="T17" fmla="*/ 120 h 1196"/>
                <a:gd name="T18" fmla="*/ 1426 w 1681"/>
                <a:gd name="T19" fmla="*/ 173 h 1196"/>
                <a:gd name="T20" fmla="*/ 970 w 1681"/>
                <a:gd name="T21" fmla="*/ 974 h 1196"/>
                <a:gd name="T22" fmla="*/ 907 w 1681"/>
                <a:gd name="T23" fmla="*/ 134 h 1196"/>
                <a:gd name="T24" fmla="*/ 1022 w 1681"/>
                <a:gd name="T25" fmla="*/ 53 h 1196"/>
                <a:gd name="T26" fmla="*/ 1070 w 1681"/>
                <a:gd name="T27" fmla="*/ 19 h 1196"/>
                <a:gd name="T28" fmla="*/ 1042 w 1681"/>
                <a:gd name="T29" fmla="*/ 0 h 1196"/>
                <a:gd name="T30" fmla="*/ 835 w 1681"/>
                <a:gd name="T31" fmla="*/ 5 h 1196"/>
                <a:gd name="T32" fmla="*/ 658 w 1681"/>
                <a:gd name="T33" fmla="*/ 0 h 1196"/>
                <a:gd name="T34" fmla="*/ 629 w 1681"/>
                <a:gd name="T35" fmla="*/ 34 h 1196"/>
                <a:gd name="T36" fmla="*/ 667 w 1681"/>
                <a:gd name="T37" fmla="*/ 53 h 1196"/>
                <a:gd name="T38" fmla="*/ 758 w 1681"/>
                <a:gd name="T39" fmla="*/ 96 h 1196"/>
                <a:gd name="T40" fmla="*/ 768 w 1681"/>
                <a:gd name="T41" fmla="*/ 226 h 1196"/>
                <a:gd name="T42" fmla="*/ 341 w 1681"/>
                <a:gd name="T43" fmla="*/ 974 h 1196"/>
                <a:gd name="T44" fmla="*/ 274 w 1681"/>
                <a:gd name="T45" fmla="*/ 115 h 1196"/>
                <a:gd name="T46" fmla="*/ 403 w 1681"/>
                <a:gd name="T47" fmla="*/ 53 h 1196"/>
                <a:gd name="T48" fmla="*/ 442 w 1681"/>
                <a:gd name="T49" fmla="*/ 19 h 1196"/>
                <a:gd name="T50" fmla="*/ 418 w 1681"/>
                <a:gd name="T51" fmla="*/ 0 h 1196"/>
                <a:gd name="T52" fmla="*/ 206 w 1681"/>
                <a:gd name="T53" fmla="*/ 5 h 1196"/>
                <a:gd name="T54" fmla="*/ 29 w 1681"/>
                <a:gd name="T55" fmla="*/ 0 h 1196"/>
                <a:gd name="T56" fmla="*/ 0 w 1681"/>
                <a:gd name="T57" fmla="*/ 34 h 1196"/>
                <a:gd name="T58" fmla="*/ 43 w 1681"/>
                <a:gd name="T59" fmla="*/ 53 h 1196"/>
                <a:gd name="T60" fmla="*/ 130 w 1681"/>
                <a:gd name="T61" fmla="*/ 115 h 1196"/>
                <a:gd name="T62" fmla="*/ 206 w 1681"/>
                <a:gd name="T63" fmla="*/ 1152 h 1196"/>
                <a:gd name="T64" fmla="*/ 235 w 1681"/>
                <a:gd name="T65" fmla="*/ 1195 h 1196"/>
                <a:gd name="T66" fmla="*/ 274 w 1681"/>
                <a:gd name="T67" fmla="*/ 1157 h 1196"/>
                <a:gd name="T68" fmla="*/ 773 w 1681"/>
                <a:gd name="T69" fmla="*/ 293 h 1196"/>
                <a:gd name="T70" fmla="*/ 835 w 1681"/>
                <a:gd name="T71" fmla="*/ 1152 h 1196"/>
                <a:gd name="T72" fmla="*/ 864 w 1681"/>
                <a:gd name="T73" fmla="*/ 1195 h 1196"/>
                <a:gd name="T74" fmla="*/ 902 w 1681"/>
                <a:gd name="T75" fmla="*/ 1161 h 1196"/>
                <a:gd name="T76" fmla="*/ 1459 w 1681"/>
                <a:gd name="T77" fmla="*/ 197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81" h="1196">
                  <a:moveTo>
                    <a:pt x="1459" y="197"/>
                  </a:moveTo>
                  <a:cubicBezTo>
                    <a:pt x="1502" y="120"/>
                    <a:pt x="1541" y="62"/>
                    <a:pt x="1646" y="53"/>
                  </a:cubicBezTo>
                  <a:cubicBezTo>
                    <a:pt x="1661" y="53"/>
                    <a:pt x="1680" y="53"/>
                    <a:pt x="1680" y="19"/>
                  </a:cubicBezTo>
                  <a:cubicBezTo>
                    <a:pt x="1680" y="10"/>
                    <a:pt x="1675" y="0"/>
                    <a:pt x="1661" y="0"/>
                  </a:cubicBezTo>
                  <a:cubicBezTo>
                    <a:pt x="1618" y="0"/>
                    <a:pt x="1570" y="5"/>
                    <a:pt x="1531" y="5"/>
                  </a:cubicBezTo>
                  <a:cubicBezTo>
                    <a:pt x="1474" y="5"/>
                    <a:pt x="1411" y="0"/>
                    <a:pt x="1354" y="0"/>
                  </a:cubicBezTo>
                  <a:cubicBezTo>
                    <a:pt x="1344" y="0"/>
                    <a:pt x="1320" y="0"/>
                    <a:pt x="1320" y="34"/>
                  </a:cubicBezTo>
                  <a:cubicBezTo>
                    <a:pt x="1320" y="53"/>
                    <a:pt x="1334" y="53"/>
                    <a:pt x="1349" y="53"/>
                  </a:cubicBezTo>
                  <a:cubicBezTo>
                    <a:pt x="1387" y="53"/>
                    <a:pt x="1445" y="67"/>
                    <a:pt x="1445" y="120"/>
                  </a:cubicBezTo>
                  <a:cubicBezTo>
                    <a:pt x="1445" y="139"/>
                    <a:pt x="1440" y="149"/>
                    <a:pt x="1426" y="173"/>
                  </a:cubicBezTo>
                  <a:lnTo>
                    <a:pt x="970" y="974"/>
                  </a:lnTo>
                  <a:lnTo>
                    <a:pt x="907" y="134"/>
                  </a:lnTo>
                  <a:cubicBezTo>
                    <a:pt x="902" y="96"/>
                    <a:pt x="902" y="53"/>
                    <a:pt x="1022" y="53"/>
                  </a:cubicBezTo>
                  <a:cubicBezTo>
                    <a:pt x="1051" y="53"/>
                    <a:pt x="1070" y="53"/>
                    <a:pt x="1070" y="19"/>
                  </a:cubicBezTo>
                  <a:cubicBezTo>
                    <a:pt x="1070" y="0"/>
                    <a:pt x="1051" y="0"/>
                    <a:pt x="1042" y="0"/>
                  </a:cubicBezTo>
                  <a:cubicBezTo>
                    <a:pt x="974" y="0"/>
                    <a:pt x="907" y="5"/>
                    <a:pt x="835" y="5"/>
                  </a:cubicBezTo>
                  <a:cubicBezTo>
                    <a:pt x="797" y="5"/>
                    <a:pt x="701" y="0"/>
                    <a:pt x="658" y="0"/>
                  </a:cubicBezTo>
                  <a:cubicBezTo>
                    <a:pt x="648" y="0"/>
                    <a:pt x="629" y="0"/>
                    <a:pt x="629" y="34"/>
                  </a:cubicBezTo>
                  <a:cubicBezTo>
                    <a:pt x="629" y="53"/>
                    <a:pt x="643" y="53"/>
                    <a:pt x="667" y="53"/>
                  </a:cubicBezTo>
                  <a:cubicBezTo>
                    <a:pt x="744" y="53"/>
                    <a:pt x="754" y="62"/>
                    <a:pt x="758" y="96"/>
                  </a:cubicBezTo>
                  <a:lnTo>
                    <a:pt x="768" y="226"/>
                  </a:lnTo>
                  <a:lnTo>
                    <a:pt x="341" y="974"/>
                  </a:lnTo>
                  <a:lnTo>
                    <a:pt x="274" y="115"/>
                  </a:lnTo>
                  <a:cubicBezTo>
                    <a:pt x="274" y="91"/>
                    <a:pt x="274" y="53"/>
                    <a:pt x="403" y="53"/>
                  </a:cubicBezTo>
                  <a:cubicBezTo>
                    <a:pt x="422" y="53"/>
                    <a:pt x="442" y="53"/>
                    <a:pt x="442" y="19"/>
                  </a:cubicBezTo>
                  <a:cubicBezTo>
                    <a:pt x="442" y="0"/>
                    <a:pt x="418" y="0"/>
                    <a:pt x="418" y="0"/>
                  </a:cubicBezTo>
                  <a:cubicBezTo>
                    <a:pt x="350" y="0"/>
                    <a:pt x="278" y="5"/>
                    <a:pt x="206" y="5"/>
                  </a:cubicBezTo>
                  <a:cubicBezTo>
                    <a:pt x="149" y="5"/>
                    <a:pt x="86" y="0"/>
                    <a:pt x="29" y="0"/>
                  </a:cubicBezTo>
                  <a:cubicBezTo>
                    <a:pt x="24" y="0"/>
                    <a:pt x="0" y="0"/>
                    <a:pt x="0" y="34"/>
                  </a:cubicBezTo>
                  <a:cubicBezTo>
                    <a:pt x="0" y="53"/>
                    <a:pt x="14" y="53"/>
                    <a:pt x="43" y="53"/>
                  </a:cubicBezTo>
                  <a:cubicBezTo>
                    <a:pt x="125" y="53"/>
                    <a:pt x="130" y="67"/>
                    <a:pt x="130" y="115"/>
                  </a:cubicBezTo>
                  <a:lnTo>
                    <a:pt x="206" y="1152"/>
                  </a:lnTo>
                  <a:cubicBezTo>
                    <a:pt x="211" y="1181"/>
                    <a:pt x="211" y="1195"/>
                    <a:pt x="235" y="1195"/>
                  </a:cubicBezTo>
                  <a:cubicBezTo>
                    <a:pt x="254" y="1195"/>
                    <a:pt x="259" y="1185"/>
                    <a:pt x="274" y="1157"/>
                  </a:cubicBezTo>
                  <a:lnTo>
                    <a:pt x="773" y="293"/>
                  </a:lnTo>
                  <a:lnTo>
                    <a:pt x="835" y="1152"/>
                  </a:lnTo>
                  <a:cubicBezTo>
                    <a:pt x="840" y="1185"/>
                    <a:pt x="845" y="1195"/>
                    <a:pt x="864" y="1195"/>
                  </a:cubicBezTo>
                  <a:cubicBezTo>
                    <a:pt x="883" y="1195"/>
                    <a:pt x="893" y="1176"/>
                    <a:pt x="902" y="1161"/>
                  </a:cubicBezTo>
                  <a:lnTo>
                    <a:pt x="1459" y="197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2" name="Freeform 8"/>
            <p:cNvSpPr>
              <a:spLocks noChangeArrowheads="1"/>
            </p:cNvSpPr>
            <p:nvPr/>
          </p:nvSpPr>
          <p:spPr bwMode="auto">
            <a:xfrm>
              <a:off x="2582" y="1823"/>
              <a:ext cx="255" cy="89"/>
            </a:xfrm>
            <a:custGeom>
              <a:avLst/>
              <a:gdLst>
                <a:gd name="T0" fmla="*/ 1070 w 1129"/>
                <a:gd name="T1" fmla="*/ 67 h 399"/>
                <a:gd name="T2" fmla="*/ 1128 w 1129"/>
                <a:gd name="T3" fmla="*/ 34 h 399"/>
                <a:gd name="T4" fmla="*/ 1070 w 1129"/>
                <a:gd name="T5" fmla="*/ 0 h 399"/>
                <a:gd name="T6" fmla="*/ 58 w 1129"/>
                <a:gd name="T7" fmla="*/ 0 h 399"/>
                <a:gd name="T8" fmla="*/ 0 w 1129"/>
                <a:gd name="T9" fmla="*/ 34 h 399"/>
                <a:gd name="T10" fmla="*/ 58 w 1129"/>
                <a:gd name="T11" fmla="*/ 67 h 399"/>
                <a:gd name="T12" fmla="*/ 1070 w 1129"/>
                <a:gd name="T13" fmla="*/ 67 h 399"/>
                <a:gd name="T14" fmla="*/ 1070 w 1129"/>
                <a:gd name="T15" fmla="*/ 398 h 399"/>
                <a:gd name="T16" fmla="*/ 1128 w 1129"/>
                <a:gd name="T17" fmla="*/ 365 h 399"/>
                <a:gd name="T18" fmla="*/ 1070 w 1129"/>
                <a:gd name="T19" fmla="*/ 331 h 399"/>
                <a:gd name="T20" fmla="*/ 58 w 1129"/>
                <a:gd name="T21" fmla="*/ 331 h 399"/>
                <a:gd name="T22" fmla="*/ 0 w 1129"/>
                <a:gd name="T23" fmla="*/ 365 h 399"/>
                <a:gd name="T24" fmla="*/ 58 w 1129"/>
                <a:gd name="T25" fmla="*/ 398 h 399"/>
                <a:gd name="T26" fmla="*/ 1070 w 1129"/>
                <a:gd name="T27" fmla="*/ 39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29" h="399">
                  <a:moveTo>
                    <a:pt x="1070" y="67"/>
                  </a:moveTo>
                  <a:cubicBezTo>
                    <a:pt x="1094" y="67"/>
                    <a:pt x="1128" y="67"/>
                    <a:pt x="1128" y="34"/>
                  </a:cubicBezTo>
                  <a:cubicBezTo>
                    <a:pt x="1128" y="0"/>
                    <a:pt x="1094" y="0"/>
                    <a:pt x="1070" y="0"/>
                  </a:cubicBezTo>
                  <a:lnTo>
                    <a:pt x="58" y="0"/>
                  </a:lnTo>
                  <a:cubicBezTo>
                    <a:pt x="34" y="0"/>
                    <a:pt x="0" y="0"/>
                    <a:pt x="0" y="34"/>
                  </a:cubicBezTo>
                  <a:cubicBezTo>
                    <a:pt x="0" y="67"/>
                    <a:pt x="34" y="67"/>
                    <a:pt x="58" y="67"/>
                  </a:cubicBezTo>
                  <a:lnTo>
                    <a:pt x="1070" y="67"/>
                  </a:lnTo>
                  <a:close/>
                  <a:moveTo>
                    <a:pt x="1070" y="398"/>
                  </a:moveTo>
                  <a:cubicBezTo>
                    <a:pt x="1094" y="398"/>
                    <a:pt x="1128" y="398"/>
                    <a:pt x="1128" y="365"/>
                  </a:cubicBezTo>
                  <a:cubicBezTo>
                    <a:pt x="1128" y="331"/>
                    <a:pt x="1094" y="331"/>
                    <a:pt x="1070" y="331"/>
                  </a:cubicBezTo>
                  <a:lnTo>
                    <a:pt x="58" y="331"/>
                  </a:lnTo>
                  <a:cubicBezTo>
                    <a:pt x="34" y="331"/>
                    <a:pt x="0" y="331"/>
                    <a:pt x="0" y="365"/>
                  </a:cubicBezTo>
                  <a:cubicBezTo>
                    <a:pt x="0" y="398"/>
                    <a:pt x="34" y="398"/>
                    <a:pt x="58" y="398"/>
                  </a:cubicBezTo>
                  <a:lnTo>
                    <a:pt x="1070" y="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3" name="Freeform 9"/>
            <p:cNvSpPr>
              <a:spLocks noChangeArrowheads="1"/>
            </p:cNvSpPr>
            <p:nvPr/>
          </p:nvSpPr>
          <p:spPr bwMode="auto">
            <a:xfrm>
              <a:off x="3002" y="1676"/>
              <a:ext cx="89" cy="382"/>
            </a:xfrm>
            <a:custGeom>
              <a:avLst/>
              <a:gdLst>
                <a:gd name="T0" fmla="*/ 398 w 399"/>
                <a:gd name="T1" fmla="*/ 1675 h 1690"/>
                <a:gd name="T2" fmla="*/ 365 w 399"/>
                <a:gd name="T3" fmla="*/ 1636 h 1690"/>
                <a:gd name="T4" fmla="*/ 101 w 399"/>
                <a:gd name="T5" fmla="*/ 845 h 1690"/>
                <a:gd name="T6" fmla="*/ 374 w 399"/>
                <a:gd name="T7" fmla="*/ 48 h 1690"/>
                <a:gd name="T8" fmla="*/ 398 w 399"/>
                <a:gd name="T9" fmla="*/ 19 h 1690"/>
                <a:gd name="T10" fmla="*/ 379 w 399"/>
                <a:gd name="T11" fmla="*/ 0 h 1690"/>
                <a:gd name="T12" fmla="*/ 106 w 399"/>
                <a:gd name="T13" fmla="*/ 331 h 1690"/>
                <a:gd name="T14" fmla="*/ 0 w 399"/>
                <a:gd name="T15" fmla="*/ 845 h 1690"/>
                <a:gd name="T16" fmla="*/ 110 w 399"/>
                <a:gd name="T17" fmla="*/ 1373 h 1690"/>
                <a:gd name="T18" fmla="*/ 379 w 399"/>
                <a:gd name="T19" fmla="*/ 1689 h 1690"/>
                <a:gd name="T20" fmla="*/ 398 w 399"/>
                <a:gd name="T21" fmla="*/ 1675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690">
                  <a:moveTo>
                    <a:pt x="398" y="1675"/>
                  </a:moveTo>
                  <a:cubicBezTo>
                    <a:pt x="398" y="1670"/>
                    <a:pt x="398" y="1665"/>
                    <a:pt x="365" y="1636"/>
                  </a:cubicBezTo>
                  <a:cubicBezTo>
                    <a:pt x="154" y="1425"/>
                    <a:pt x="101" y="1104"/>
                    <a:pt x="101" y="845"/>
                  </a:cubicBezTo>
                  <a:cubicBezTo>
                    <a:pt x="101" y="552"/>
                    <a:pt x="163" y="259"/>
                    <a:pt x="374" y="48"/>
                  </a:cubicBezTo>
                  <a:cubicBezTo>
                    <a:pt x="398" y="24"/>
                    <a:pt x="398" y="24"/>
                    <a:pt x="398" y="19"/>
                  </a:cubicBezTo>
                  <a:cubicBezTo>
                    <a:pt x="398" y="5"/>
                    <a:pt x="389" y="0"/>
                    <a:pt x="379" y="0"/>
                  </a:cubicBezTo>
                  <a:cubicBezTo>
                    <a:pt x="360" y="0"/>
                    <a:pt x="206" y="115"/>
                    <a:pt x="106" y="331"/>
                  </a:cubicBezTo>
                  <a:cubicBezTo>
                    <a:pt x="19" y="518"/>
                    <a:pt x="0" y="705"/>
                    <a:pt x="0" y="845"/>
                  </a:cubicBezTo>
                  <a:cubicBezTo>
                    <a:pt x="0" y="979"/>
                    <a:pt x="19" y="1181"/>
                    <a:pt x="110" y="1373"/>
                  </a:cubicBezTo>
                  <a:cubicBezTo>
                    <a:pt x="216" y="1584"/>
                    <a:pt x="360" y="1689"/>
                    <a:pt x="379" y="1689"/>
                  </a:cubicBezTo>
                  <a:cubicBezTo>
                    <a:pt x="389" y="1689"/>
                    <a:pt x="398" y="1684"/>
                    <a:pt x="398" y="16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4" name="Freeform 10"/>
            <p:cNvSpPr>
              <a:spLocks noChangeArrowheads="1"/>
            </p:cNvSpPr>
            <p:nvPr/>
          </p:nvSpPr>
          <p:spPr bwMode="auto">
            <a:xfrm>
              <a:off x="3126" y="1689"/>
              <a:ext cx="263" cy="275"/>
            </a:xfrm>
            <a:custGeom>
              <a:avLst/>
              <a:gdLst>
                <a:gd name="T0" fmla="*/ 245 w 1163"/>
                <a:gd name="T1" fmla="*/ 1017 h 1215"/>
                <a:gd name="T2" fmla="*/ 34 w 1163"/>
                <a:gd name="T3" fmla="*/ 1161 h 1215"/>
                <a:gd name="T4" fmla="*/ 0 w 1163"/>
                <a:gd name="T5" fmla="*/ 1195 h 1215"/>
                <a:gd name="T6" fmla="*/ 24 w 1163"/>
                <a:gd name="T7" fmla="*/ 1214 h 1215"/>
                <a:gd name="T8" fmla="*/ 168 w 1163"/>
                <a:gd name="T9" fmla="*/ 1209 h 1215"/>
                <a:gd name="T10" fmla="*/ 336 w 1163"/>
                <a:gd name="T11" fmla="*/ 1214 h 1215"/>
                <a:gd name="T12" fmla="*/ 370 w 1163"/>
                <a:gd name="T13" fmla="*/ 1181 h 1215"/>
                <a:gd name="T14" fmla="*/ 341 w 1163"/>
                <a:gd name="T15" fmla="*/ 1161 h 1215"/>
                <a:gd name="T16" fmla="*/ 264 w 1163"/>
                <a:gd name="T17" fmla="*/ 1099 h 1215"/>
                <a:gd name="T18" fmla="*/ 288 w 1163"/>
                <a:gd name="T19" fmla="*/ 1037 h 1215"/>
                <a:gd name="T20" fmla="*/ 413 w 1163"/>
                <a:gd name="T21" fmla="*/ 821 h 1215"/>
                <a:gd name="T22" fmla="*/ 840 w 1163"/>
                <a:gd name="T23" fmla="*/ 821 h 1215"/>
                <a:gd name="T24" fmla="*/ 869 w 1163"/>
                <a:gd name="T25" fmla="*/ 1104 h 1215"/>
                <a:gd name="T26" fmla="*/ 744 w 1163"/>
                <a:gd name="T27" fmla="*/ 1161 h 1215"/>
                <a:gd name="T28" fmla="*/ 706 w 1163"/>
                <a:gd name="T29" fmla="*/ 1195 h 1215"/>
                <a:gd name="T30" fmla="*/ 730 w 1163"/>
                <a:gd name="T31" fmla="*/ 1214 h 1215"/>
                <a:gd name="T32" fmla="*/ 941 w 1163"/>
                <a:gd name="T33" fmla="*/ 1209 h 1215"/>
                <a:gd name="T34" fmla="*/ 1133 w 1163"/>
                <a:gd name="T35" fmla="*/ 1214 h 1215"/>
                <a:gd name="T36" fmla="*/ 1162 w 1163"/>
                <a:gd name="T37" fmla="*/ 1181 h 1215"/>
                <a:gd name="T38" fmla="*/ 1123 w 1163"/>
                <a:gd name="T39" fmla="*/ 1161 h 1215"/>
                <a:gd name="T40" fmla="*/ 1013 w 1163"/>
                <a:gd name="T41" fmla="*/ 1099 h 1215"/>
                <a:gd name="T42" fmla="*/ 912 w 1163"/>
                <a:gd name="T43" fmla="*/ 38 h 1215"/>
                <a:gd name="T44" fmla="*/ 878 w 1163"/>
                <a:gd name="T45" fmla="*/ 0 h 1215"/>
                <a:gd name="T46" fmla="*/ 835 w 1163"/>
                <a:gd name="T47" fmla="*/ 29 h 1215"/>
                <a:gd name="T48" fmla="*/ 245 w 1163"/>
                <a:gd name="T49" fmla="*/ 1017 h 1215"/>
                <a:gd name="T50" fmla="*/ 446 w 1163"/>
                <a:gd name="T51" fmla="*/ 768 h 1215"/>
                <a:gd name="T52" fmla="*/ 782 w 1163"/>
                <a:gd name="T53" fmla="*/ 211 h 1215"/>
                <a:gd name="T54" fmla="*/ 835 w 1163"/>
                <a:gd name="T55" fmla="*/ 768 h 1215"/>
                <a:gd name="T56" fmla="*/ 446 w 1163"/>
                <a:gd name="T57" fmla="*/ 768 h 1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3" h="1215">
                  <a:moveTo>
                    <a:pt x="245" y="1017"/>
                  </a:moveTo>
                  <a:cubicBezTo>
                    <a:pt x="178" y="1133"/>
                    <a:pt x="110" y="1157"/>
                    <a:pt x="34" y="1161"/>
                  </a:cubicBezTo>
                  <a:cubicBezTo>
                    <a:pt x="14" y="1161"/>
                    <a:pt x="0" y="1161"/>
                    <a:pt x="0" y="1195"/>
                  </a:cubicBezTo>
                  <a:cubicBezTo>
                    <a:pt x="0" y="1205"/>
                    <a:pt x="10" y="1214"/>
                    <a:pt x="24" y="1214"/>
                  </a:cubicBezTo>
                  <a:cubicBezTo>
                    <a:pt x="67" y="1214"/>
                    <a:pt x="120" y="1209"/>
                    <a:pt x="168" y="1209"/>
                  </a:cubicBezTo>
                  <a:cubicBezTo>
                    <a:pt x="226" y="1209"/>
                    <a:pt x="283" y="1214"/>
                    <a:pt x="336" y="1214"/>
                  </a:cubicBezTo>
                  <a:cubicBezTo>
                    <a:pt x="346" y="1214"/>
                    <a:pt x="370" y="1214"/>
                    <a:pt x="370" y="1181"/>
                  </a:cubicBezTo>
                  <a:cubicBezTo>
                    <a:pt x="370" y="1161"/>
                    <a:pt x="355" y="1161"/>
                    <a:pt x="341" y="1161"/>
                  </a:cubicBezTo>
                  <a:cubicBezTo>
                    <a:pt x="302" y="1157"/>
                    <a:pt x="264" y="1142"/>
                    <a:pt x="264" y="1099"/>
                  </a:cubicBezTo>
                  <a:cubicBezTo>
                    <a:pt x="264" y="1080"/>
                    <a:pt x="274" y="1061"/>
                    <a:pt x="288" y="1037"/>
                  </a:cubicBezTo>
                  <a:lnTo>
                    <a:pt x="413" y="821"/>
                  </a:lnTo>
                  <a:lnTo>
                    <a:pt x="840" y="821"/>
                  </a:lnTo>
                  <a:cubicBezTo>
                    <a:pt x="845" y="859"/>
                    <a:pt x="869" y="1089"/>
                    <a:pt x="869" y="1104"/>
                  </a:cubicBezTo>
                  <a:cubicBezTo>
                    <a:pt x="869" y="1157"/>
                    <a:pt x="778" y="1161"/>
                    <a:pt x="744" y="1161"/>
                  </a:cubicBezTo>
                  <a:cubicBezTo>
                    <a:pt x="720" y="1161"/>
                    <a:pt x="706" y="1161"/>
                    <a:pt x="706" y="1195"/>
                  </a:cubicBezTo>
                  <a:cubicBezTo>
                    <a:pt x="706" y="1214"/>
                    <a:pt x="725" y="1214"/>
                    <a:pt x="730" y="1214"/>
                  </a:cubicBezTo>
                  <a:cubicBezTo>
                    <a:pt x="797" y="1214"/>
                    <a:pt x="869" y="1209"/>
                    <a:pt x="941" y="1209"/>
                  </a:cubicBezTo>
                  <a:cubicBezTo>
                    <a:pt x="984" y="1209"/>
                    <a:pt x="1090" y="1214"/>
                    <a:pt x="1133" y="1214"/>
                  </a:cubicBezTo>
                  <a:cubicBezTo>
                    <a:pt x="1142" y="1214"/>
                    <a:pt x="1162" y="1214"/>
                    <a:pt x="1162" y="1181"/>
                  </a:cubicBezTo>
                  <a:cubicBezTo>
                    <a:pt x="1162" y="1161"/>
                    <a:pt x="1147" y="1161"/>
                    <a:pt x="1123" y="1161"/>
                  </a:cubicBezTo>
                  <a:cubicBezTo>
                    <a:pt x="1018" y="1161"/>
                    <a:pt x="1018" y="1147"/>
                    <a:pt x="1013" y="1099"/>
                  </a:cubicBezTo>
                  <a:lnTo>
                    <a:pt x="912" y="38"/>
                  </a:lnTo>
                  <a:cubicBezTo>
                    <a:pt x="907" y="5"/>
                    <a:pt x="907" y="0"/>
                    <a:pt x="878" y="0"/>
                  </a:cubicBezTo>
                  <a:cubicBezTo>
                    <a:pt x="850" y="0"/>
                    <a:pt x="845" y="10"/>
                    <a:pt x="835" y="29"/>
                  </a:cubicBezTo>
                  <a:lnTo>
                    <a:pt x="245" y="1017"/>
                  </a:lnTo>
                  <a:close/>
                  <a:moveTo>
                    <a:pt x="446" y="768"/>
                  </a:moveTo>
                  <a:lnTo>
                    <a:pt x="782" y="211"/>
                  </a:lnTo>
                  <a:lnTo>
                    <a:pt x="835" y="768"/>
                  </a:lnTo>
                  <a:lnTo>
                    <a:pt x="446" y="76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5" name="Freeform 11"/>
            <p:cNvSpPr>
              <a:spLocks noChangeArrowheads="1"/>
            </p:cNvSpPr>
            <p:nvPr/>
          </p:nvSpPr>
          <p:spPr bwMode="auto">
            <a:xfrm>
              <a:off x="3419" y="1694"/>
              <a:ext cx="265" cy="344"/>
            </a:xfrm>
            <a:custGeom>
              <a:avLst/>
              <a:gdLst>
                <a:gd name="T0" fmla="*/ 658 w 1172"/>
                <a:gd name="T1" fmla="*/ 1181 h 1522"/>
                <a:gd name="T2" fmla="*/ 1171 w 1172"/>
                <a:gd name="T3" fmla="*/ 456 h 1522"/>
                <a:gd name="T4" fmla="*/ 739 w 1172"/>
                <a:gd name="T5" fmla="*/ 0 h 1522"/>
                <a:gd name="T6" fmla="*/ 0 w 1172"/>
                <a:gd name="T7" fmla="*/ 777 h 1522"/>
                <a:gd name="T8" fmla="*/ 432 w 1172"/>
                <a:gd name="T9" fmla="*/ 1229 h 1522"/>
                <a:gd name="T10" fmla="*/ 600 w 1172"/>
                <a:gd name="T11" fmla="*/ 1205 h 1522"/>
                <a:gd name="T12" fmla="*/ 595 w 1172"/>
                <a:gd name="T13" fmla="*/ 1334 h 1522"/>
                <a:gd name="T14" fmla="*/ 734 w 1172"/>
                <a:gd name="T15" fmla="*/ 1521 h 1522"/>
                <a:gd name="T16" fmla="*/ 1018 w 1172"/>
                <a:gd name="T17" fmla="*/ 1195 h 1522"/>
                <a:gd name="T18" fmla="*/ 998 w 1172"/>
                <a:gd name="T19" fmla="*/ 1176 h 1522"/>
                <a:gd name="T20" fmla="*/ 979 w 1172"/>
                <a:gd name="T21" fmla="*/ 1195 h 1522"/>
                <a:gd name="T22" fmla="*/ 778 w 1172"/>
                <a:gd name="T23" fmla="*/ 1358 h 1522"/>
                <a:gd name="T24" fmla="*/ 658 w 1172"/>
                <a:gd name="T25" fmla="*/ 1181 h 1522"/>
                <a:gd name="T26" fmla="*/ 341 w 1172"/>
                <a:gd name="T27" fmla="*/ 1171 h 1522"/>
                <a:gd name="T28" fmla="*/ 149 w 1172"/>
                <a:gd name="T29" fmla="*/ 830 h 1522"/>
                <a:gd name="T30" fmla="*/ 322 w 1172"/>
                <a:gd name="T31" fmla="*/ 293 h 1522"/>
                <a:gd name="T32" fmla="*/ 730 w 1172"/>
                <a:gd name="T33" fmla="*/ 43 h 1522"/>
                <a:gd name="T34" fmla="*/ 1022 w 1172"/>
                <a:gd name="T35" fmla="*/ 403 h 1522"/>
                <a:gd name="T36" fmla="*/ 653 w 1172"/>
                <a:gd name="T37" fmla="*/ 1123 h 1522"/>
                <a:gd name="T38" fmla="*/ 499 w 1172"/>
                <a:gd name="T39" fmla="*/ 941 h 1522"/>
                <a:gd name="T40" fmla="*/ 326 w 1172"/>
                <a:gd name="T41" fmla="*/ 1113 h 1522"/>
                <a:gd name="T42" fmla="*/ 341 w 1172"/>
                <a:gd name="T43" fmla="*/ 1171 h 1522"/>
                <a:gd name="T44" fmla="*/ 442 w 1172"/>
                <a:gd name="T45" fmla="*/ 1190 h 1522"/>
                <a:gd name="T46" fmla="*/ 365 w 1172"/>
                <a:gd name="T47" fmla="*/ 1113 h 1522"/>
                <a:gd name="T48" fmla="*/ 499 w 1172"/>
                <a:gd name="T49" fmla="*/ 979 h 1522"/>
                <a:gd name="T50" fmla="*/ 605 w 1172"/>
                <a:gd name="T51" fmla="*/ 1123 h 1522"/>
                <a:gd name="T52" fmla="*/ 586 w 1172"/>
                <a:gd name="T53" fmla="*/ 1157 h 1522"/>
                <a:gd name="T54" fmla="*/ 442 w 1172"/>
                <a:gd name="T55" fmla="*/ 119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2" h="1522">
                  <a:moveTo>
                    <a:pt x="658" y="1181"/>
                  </a:moveTo>
                  <a:cubicBezTo>
                    <a:pt x="922" y="1085"/>
                    <a:pt x="1171" y="782"/>
                    <a:pt x="1171" y="456"/>
                  </a:cubicBezTo>
                  <a:cubicBezTo>
                    <a:pt x="1171" y="182"/>
                    <a:pt x="989" y="0"/>
                    <a:pt x="739" y="0"/>
                  </a:cubicBezTo>
                  <a:cubicBezTo>
                    <a:pt x="374" y="0"/>
                    <a:pt x="0" y="384"/>
                    <a:pt x="0" y="777"/>
                  </a:cubicBezTo>
                  <a:cubicBezTo>
                    <a:pt x="0" y="1061"/>
                    <a:pt x="192" y="1229"/>
                    <a:pt x="432" y="1229"/>
                  </a:cubicBezTo>
                  <a:cubicBezTo>
                    <a:pt x="475" y="1229"/>
                    <a:pt x="533" y="1224"/>
                    <a:pt x="600" y="1205"/>
                  </a:cubicBezTo>
                  <a:cubicBezTo>
                    <a:pt x="595" y="1310"/>
                    <a:pt x="595" y="1315"/>
                    <a:pt x="595" y="1334"/>
                  </a:cubicBezTo>
                  <a:cubicBezTo>
                    <a:pt x="595" y="1387"/>
                    <a:pt x="595" y="1521"/>
                    <a:pt x="734" y="1521"/>
                  </a:cubicBezTo>
                  <a:cubicBezTo>
                    <a:pt x="936" y="1521"/>
                    <a:pt x="1018" y="1209"/>
                    <a:pt x="1018" y="1195"/>
                  </a:cubicBezTo>
                  <a:cubicBezTo>
                    <a:pt x="1018" y="1181"/>
                    <a:pt x="1003" y="1176"/>
                    <a:pt x="998" y="1176"/>
                  </a:cubicBezTo>
                  <a:cubicBezTo>
                    <a:pt x="984" y="1176"/>
                    <a:pt x="979" y="1185"/>
                    <a:pt x="979" y="1195"/>
                  </a:cubicBezTo>
                  <a:cubicBezTo>
                    <a:pt x="936" y="1315"/>
                    <a:pt x="840" y="1358"/>
                    <a:pt x="778" y="1358"/>
                  </a:cubicBezTo>
                  <a:cubicBezTo>
                    <a:pt x="701" y="1358"/>
                    <a:pt x="677" y="1310"/>
                    <a:pt x="658" y="1181"/>
                  </a:cubicBezTo>
                  <a:close/>
                  <a:moveTo>
                    <a:pt x="341" y="1171"/>
                  </a:moveTo>
                  <a:cubicBezTo>
                    <a:pt x="206" y="1118"/>
                    <a:pt x="149" y="984"/>
                    <a:pt x="149" y="830"/>
                  </a:cubicBezTo>
                  <a:cubicBezTo>
                    <a:pt x="149" y="715"/>
                    <a:pt x="192" y="475"/>
                    <a:pt x="322" y="293"/>
                  </a:cubicBezTo>
                  <a:cubicBezTo>
                    <a:pt x="446" y="120"/>
                    <a:pt x="605" y="43"/>
                    <a:pt x="730" y="43"/>
                  </a:cubicBezTo>
                  <a:cubicBezTo>
                    <a:pt x="898" y="43"/>
                    <a:pt x="1022" y="173"/>
                    <a:pt x="1022" y="403"/>
                  </a:cubicBezTo>
                  <a:cubicBezTo>
                    <a:pt x="1022" y="571"/>
                    <a:pt x="936" y="965"/>
                    <a:pt x="653" y="1123"/>
                  </a:cubicBezTo>
                  <a:cubicBezTo>
                    <a:pt x="643" y="1065"/>
                    <a:pt x="624" y="941"/>
                    <a:pt x="499" y="941"/>
                  </a:cubicBezTo>
                  <a:cubicBezTo>
                    <a:pt x="413" y="941"/>
                    <a:pt x="326" y="1027"/>
                    <a:pt x="326" y="1113"/>
                  </a:cubicBezTo>
                  <a:cubicBezTo>
                    <a:pt x="326" y="1147"/>
                    <a:pt x="341" y="1166"/>
                    <a:pt x="341" y="1171"/>
                  </a:cubicBezTo>
                  <a:close/>
                  <a:moveTo>
                    <a:pt x="442" y="1190"/>
                  </a:moveTo>
                  <a:cubicBezTo>
                    <a:pt x="422" y="1190"/>
                    <a:pt x="365" y="1190"/>
                    <a:pt x="365" y="1113"/>
                  </a:cubicBezTo>
                  <a:cubicBezTo>
                    <a:pt x="365" y="1046"/>
                    <a:pt x="432" y="979"/>
                    <a:pt x="499" y="979"/>
                  </a:cubicBezTo>
                  <a:cubicBezTo>
                    <a:pt x="571" y="979"/>
                    <a:pt x="605" y="1022"/>
                    <a:pt x="605" y="1123"/>
                  </a:cubicBezTo>
                  <a:cubicBezTo>
                    <a:pt x="605" y="1147"/>
                    <a:pt x="605" y="1152"/>
                    <a:pt x="586" y="1157"/>
                  </a:cubicBezTo>
                  <a:cubicBezTo>
                    <a:pt x="542" y="1176"/>
                    <a:pt x="490" y="1190"/>
                    <a:pt x="442" y="119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6" name="Freeform 12"/>
            <p:cNvSpPr>
              <a:spLocks noChangeArrowheads="1"/>
            </p:cNvSpPr>
            <p:nvPr/>
          </p:nvSpPr>
          <p:spPr bwMode="auto">
            <a:xfrm>
              <a:off x="3724" y="1676"/>
              <a:ext cx="89" cy="382"/>
            </a:xfrm>
            <a:custGeom>
              <a:avLst/>
              <a:gdLst>
                <a:gd name="T0" fmla="*/ 398 w 399"/>
                <a:gd name="T1" fmla="*/ 845 h 1690"/>
                <a:gd name="T2" fmla="*/ 283 w 399"/>
                <a:gd name="T3" fmla="*/ 317 h 1690"/>
                <a:gd name="T4" fmla="*/ 19 w 399"/>
                <a:gd name="T5" fmla="*/ 0 h 1690"/>
                <a:gd name="T6" fmla="*/ 0 w 399"/>
                <a:gd name="T7" fmla="*/ 19 h 1690"/>
                <a:gd name="T8" fmla="*/ 34 w 399"/>
                <a:gd name="T9" fmla="*/ 58 h 1690"/>
                <a:gd name="T10" fmla="*/ 298 w 399"/>
                <a:gd name="T11" fmla="*/ 845 h 1690"/>
                <a:gd name="T12" fmla="*/ 24 w 399"/>
                <a:gd name="T13" fmla="*/ 1646 h 1690"/>
                <a:gd name="T14" fmla="*/ 0 w 399"/>
                <a:gd name="T15" fmla="*/ 1675 h 1690"/>
                <a:gd name="T16" fmla="*/ 19 w 399"/>
                <a:gd name="T17" fmla="*/ 1689 h 1690"/>
                <a:gd name="T18" fmla="*/ 288 w 399"/>
                <a:gd name="T19" fmla="*/ 1363 h 1690"/>
                <a:gd name="T20" fmla="*/ 398 w 399"/>
                <a:gd name="T21" fmla="*/ 845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690">
                  <a:moveTo>
                    <a:pt x="398" y="845"/>
                  </a:moveTo>
                  <a:cubicBezTo>
                    <a:pt x="398" y="715"/>
                    <a:pt x="379" y="509"/>
                    <a:pt x="283" y="317"/>
                  </a:cubicBezTo>
                  <a:cubicBezTo>
                    <a:pt x="182" y="110"/>
                    <a:pt x="34" y="0"/>
                    <a:pt x="19" y="0"/>
                  </a:cubicBezTo>
                  <a:cubicBezTo>
                    <a:pt x="5" y="0"/>
                    <a:pt x="0" y="5"/>
                    <a:pt x="0" y="19"/>
                  </a:cubicBezTo>
                  <a:cubicBezTo>
                    <a:pt x="0" y="24"/>
                    <a:pt x="0" y="24"/>
                    <a:pt x="34" y="58"/>
                  </a:cubicBezTo>
                  <a:cubicBezTo>
                    <a:pt x="202" y="226"/>
                    <a:pt x="298" y="494"/>
                    <a:pt x="298" y="845"/>
                  </a:cubicBezTo>
                  <a:cubicBezTo>
                    <a:pt x="298" y="1137"/>
                    <a:pt x="235" y="1435"/>
                    <a:pt x="24" y="1646"/>
                  </a:cubicBezTo>
                  <a:cubicBezTo>
                    <a:pt x="0" y="1665"/>
                    <a:pt x="0" y="1670"/>
                    <a:pt x="0" y="1675"/>
                  </a:cubicBezTo>
                  <a:cubicBezTo>
                    <a:pt x="0" y="1684"/>
                    <a:pt x="5" y="1689"/>
                    <a:pt x="19" y="1689"/>
                  </a:cubicBezTo>
                  <a:cubicBezTo>
                    <a:pt x="34" y="1689"/>
                    <a:pt x="187" y="1574"/>
                    <a:pt x="288" y="1363"/>
                  </a:cubicBezTo>
                  <a:cubicBezTo>
                    <a:pt x="374" y="1176"/>
                    <a:pt x="398" y="989"/>
                    <a:pt x="398" y="8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7" name="Freeform 13"/>
            <p:cNvSpPr>
              <a:spLocks noChangeArrowheads="1"/>
            </p:cNvSpPr>
            <p:nvPr/>
          </p:nvSpPr>
          <p:spPr bwMode="auto">
            <a:xfrm>
              <a:off x="3889" y="1676"/>
              <a:ext cx="89" cy="382"/>
            </a:xfrm>
            <a:custGeom>
              <a:avLst/>
              <a:gdLst>
                <a:gd name="T0" fmla="*/ 398 w 399"/>
                <a:gd name="T1" fmla="*/ 1675 h 1690"/>
                <a:gd name="T2" fmla="*/ 365 w 399"/>
                <a:gd name="T3" fmla="*/ 1636 h 1690"/>
                <a:gd name="T4" fmla="*/ 101 w 399"/>
                <a:gd name="T5" fmla="*/ 845 h 1690"/>
                <a:gd name="T6" fmla="*/ 374 w 399"/>
                <a:gd name="T7" fmla="*/ 48 h 1690"/>
                <a:gd name="T8" fmla="*/ 398 w 399"/>
                <a:gd name="T9" fmla="*/ 19 h 1690"/>
                <a:gd name="T10" fmla="*/ 379 w 399"/>
                <a:gd name="T11" fmla="*/ 0 h 1690"/>
                <a:gd name="T12" fmla="*/ 106 w 399"/>
                <a:gd name="T13" fmla="*/ 331 h 1690"/>
                <a:gd name="T14" fmla="*/ 0 w 399"/>
                <a:gd name="T15" fmla="*/ 845 h 1690"/>
                <a:gd name="T16" fmla="*/ 110 w 399"/>
                <a:gd name="T17" fmla="*/ 1373 h 1690"/>
                <a:gd name="T18" fmla="*/ 379 w 399"/>
                <a:gd name="T19" fmla="*/ 1689 h 1690"/>
                <a:gd name="T20" fmla="*/ 398 w 399"/>
                <a:gd name="T21" fmla="*/ 1675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690">
                  <a:moveTo>
                    <a:pt x="398" y="1675"/>
                  </a:moveTo>
                  <a:cubicBezTo>
                    <a:pt x="398" y="1670"/>
                    <a:pt x="398" y="1665"/>
                    <a:pt x="365" y="1636"/>
                  </a:cubicBezTo>
                  <a:cubicBezTo>
                    <a:pt x="154" y="1425"/>
                    <a:pt x="101" y="1104"/>
                    <a:pt x="101" y="845"/>
                  </a:cubicBezTo>
                  <a:cubicBezTo>
                    <a:pt x="101" y="552"/>
                    <a:pt x="163" y="259"/>
                    <a:pt x="374" y="48"/>
                  </a:cubicBezTo>
                  <a:cubicBezTo>
                    <a:pt x="398" y="24"/>
                    <a:pt x="398" y="24"/>
                    <a:pt x="398" y="19"/>
                  </a:cubicBezTo>
                  <a:cubicBezTo>
                    <a:pt x="398" y="5"/>
                    <a:pt x="389" y="0"/>
                    <a:pt x="379" y="0"/>
                  </a:cubicBezTo>
                  <a:cubicBezTo>
                    <a:pt x="360" y="0"/>
                    <a:pt x="206" y="115"/>
                    <a:pt x="106" y="331"/>
                  </a:cubicBezTo>
                  <a:cubicBezTo>
                    <a:pt x="19" y="518"/>
                    <a:pt x="0" y="705"/>
                    <a:pt x="0" y="845"/>
                  </a:cubicBezTo>
                  <a:cubicBezTo>
                    <a:pt x="0" y="979"/>
                    <a:pt x="19" y="1181"/>
                    <a:pt x="110" y="1373"/>
                  </a:cubicBezTo>
                  <a:cubicBezTo>
                    <a:pt x="216" y="1584"/>
                    <a:pt x="360" y="1689"/>
                    <a:pt x="379" y="1689"/>
                  </a:cubicBezTo>
                  <a:cubicBezTo>
                    <a:pt x="389" y="1689"/>
                    <a:pt x="398" y="1684"/>
                    <a:pt x="398" y="16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8" name="Freeform 14"/>
            <p:cNvSpPr>
              <a:spLocks noChangeArrowheads="1"/>
            </p:cNvSpPr>
            <p:nvPr/>
          </p:nvSpPr>
          <p:spPr bwMode="auto">
            <a:xfrm>
              <a:off x="4019" y="1694"/>
              <a:ext cx="265" cy="344"/>
            </a:xfrm>
            <a:custGeom>
              <a:avLst/>
              <a:gdLst>
                <a:gd name="T0" fmla="*/ 658 w 1172"/>
                <a:gd name="T1" fmla="*/ 1181 h 1522"/>
                <a:gd name="T2" fmla="*/ 1171 w 1172"/>
                <a:gd name="T3" fmla="*/ 456 h 1522"/>
                <a:gd name="T4" fmla="*/ 739 w 1172"/>
                <a:gd name="T5" fmla="*/ 0 h 1522"/>
                <a:gd name="T6" fmla="*/ 0 w 1172"/>
                <a:gd name="T7" fmla="*/ 777 h 1522"/>
                <a:gd name="T8" fmla="*/ 432 w 1172"/>
                <a:gd name="T9" fmla="*/ 1229 h 1522"/>
                <a:gd name="T10" fmla="*/ 600 w 1172"/>
                <a:gd name="T11" fmla="*/ 1205 h 1522"/>
                <a:gd name="T12" fmla="*/ 595 w 1172"/>
                <a:gd name="T13" fmla="*/ 1334 h 1522"/>
                <a:gd name="T14" fmla="*/ 734 w 1172"/>
                <a:gd name="T15" fmla="*/ 1521 h 1522"/>
                <a:gd name="T16" fmla="*/ 1018 w 1172"/>
                <a:gd name="T17" fmla="*/ 1195 h 1522"/>
                <a:gd name="T18" fmla="*/ 998 w 1172"/>
                <a:gd name="T19" fmla="*/ 1176 h 1522"/>
                <a:gd name="T20" fmla="*/ 979 w 1172"/>
                <a:gd name="T21" fmla="*/ 1195 h 1522"/>
                <a:gd name="T22" fmla="*/ 778 w 1172"/>
                <a:gd name="T23" fmla="*/ 1358 h 1522"/>
                <a:gd name="T24" fmla="*/ 658 w 1172"/>
                <a:gd name="T25" fmla="*/ 1181 h 1522"/>
                <a:gd name="T26" fmla="*/ 341 w 1172"/>
                <a:gd name="T27" fmla="*/ 1171 h 1522"/>
                <a:gd name="T28" fmla="*/ 149 w 1172"/>
                <a:gd name="T29" fmla="*/ 830 h 1522"/>
                <a:gd name="T30" fmla="*/ 322 w 1172"/>
                <a:gd name="T31" fmla="*/ 293 h 1522"/>
                <a:gd name="T32" fmla="*/ 730 w 1172"/>
                <a:gd name="T33" fmla="*/ 43 h 1522"/>
                <a:gd name="T34" fmla="*/ 1022 w 1172"/>
                <a:gd name="T35" fmla="*/ 403 h 1522"/>
                <a:gd name="T36" fmla="*/ 653 w 1172"/>
                <a:gd name="T37" fmla="*/ 1123 h 1522"/>
                <a:gd name="T38" fmla="*/ 499 w 1172"/>
                <a:gd name="T39" fmla="*/ 941 h 1522"/>
                <a:gd name="T40" fmla="*/ 326 w 1172"/>
                <a:gd name="T41" fmla="*/ 1113 h 1522"/>
                <a:gd name="T42" fmla="*/ 341 w 1172"/>
                <a:gd name="T43" fmla="*/ 1171 h 1522"/>
                <a:gd name="T44" fmla="*/ 442 w 1172"/>
                <a:gd name="T45" fmla="*/ 1190 h 1522"/>
                <a:gd name="T46" fmla="*/ 365 w 1172"/>
                <a:gd name="T47" fmla="*/ 1113 h 1522"/>
                <a:gd name="T48" fmla="*/ 499 w 1172"/>
                <a:gd name="T49" fmla="*/ 979 h 1522"/>
                <a:gd name="T50" fmla="*/ 605 w 1172"/>
                <a:gd name="T51" fmla="*/ 1123 h 1522"/>
                <a:gd name="T52" fmla="*/ 586 w 1172"/>
                <a:gd name="T53" fmla="*/ 1157 h 1522"/>
                <a:gd name="T54" fmla="*/ 442 w 1172"/>
                <a:gd name="T55" fmla="*/ 119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72" h="1522">
                  <a:moveTo>
                    <a:pt x="658" y="1181"/>
                  </a:moveTo>
                  <a:cubicBezTo>
                    <a:pt x="922" y="1085"/>
                    <a:pt x="1171" y="782"/>
                    <a:pt x="1171" y="456"/>
                  </a:cubicBezTo>
                  <a:cubicBezTo>
                    <a:pt x="1171" y="182"/>
                    <a:pt x="989" y="0"/>
                    <a:pt x="739" y="0"/>
                  </a:cubicBezTo>
                  <a:cubicBezTo>
                    <a:pt x="374" y="0"/>
                    <a:pt x="0" y="384"/>
                    <a:pt x="0" y="777"/>
                  </a:cubicBezTo>
                  <a:cubicBezTo>
                    <a:pt x="0" y="1061"/>
                    <a:pt x="192" y="1229"/>
                    <a:pt x="432" y="1229"/>
                  </a:cubicBezTo>
                  <a:cubicBezTo>
                    <a:pt x="475" y="1229"/>
                    <a:pt x="533" y="1224"/>
                    <a:pt x="600" y="1205"/>
                  </a:cubicBezTo>
                  <a:cubicBezTo>
                    <a:pt x="595" y="1310"/>
                    <a:pt x="595" y="1315"/>
                    <a:pt x="595" y="1334"/>
                  </a:cubicBezTo>
                  <a:cubicBezTo>
                    <a:pt x="595" y="1387"/>
                    <a:pt x="595" y="1521"/>
                    <a:pt x="734" y="1521"/>
                  </a:cubicBezTo>
                  <a:cubicBezTo>
                    <a:pt x="936" y="1521"/>
                    <a:pt x="1018" y="1209"/>
                    <a:pt x="1018" y="1195"/>
                  </a:cubicBezTo>
                  <a:cubicBezTo>
                    <a:pt x="1018" y="1181"/>
                    <a:pt x="1003" y="1176"/>
                    <a:pt x="998" y="1176"/>
                  </a:cubicBezTo>
                  <a:cubicBezTo>
                    <a:pt x="984" y="1176"/>
                    <a:pt x="979" y="1185"/>
                    <a:pt x="979" y="1195"/>
                  </a:cubicBezTo>
                  <a:cubicBezTo>
                    <a:pt x="936" y="1315"/>
                    <a:pt x="840" y="1358"/>
                    <a:pt x="778" y="1358"/>
                  </a:cubicBezTo>
                  <a:cubicBezTo>
                    <a:pt x="701" y="1358"/>
                    <a:pt x="677" y="1310"/>
                    <a:pt x="658" y="1181"/>
                  </a:cubicBezTo>
                  <a:close/>
                  <a:moveTo>
                    <a:pt x="341" y="1171"/>
                  </a:moveTo>
                  <a:cubicBezTo>
                    <a:pt x="206" y="1118"/>
                    <a:pt x="149" y="984"/>
                    <a:pt x="149" y="830"/>
                  </a:cubicBezTo>
                  <a:cubicBezTo>
                    <a:pt x="149" y="715"/>
                    <a:pt x="192" y="475"/>
                    <a:pt x="322" y="293"/>
                  </a:cubicBezTo>
                  <a:cubicBezTo>
                    <a:pt x="446" y="120"/>
                    <a:pt x="605" y="43"/>
                    <a:pt x="730" y="43"/>
                  </a:cubicBezTo>
                  <a:cubicBezTo>
                    <a:pt x="898" y="43"/>
                    <a:pt x="1022" y="173"/>
                    <a:pt x="1022" y="403"/>
                  </a:cubicBezTo>
                  <a:cubicBezTo>
                    <a:pt x="1022" y="571"/>
                    <a:pt x="936" y="965"/>
                    <a:pt x="653" y="1123"/>
                  </a:cubicBezTo>
                  <a:cubicBezTo>
                    <a:pt x="643" y="1065"/>
                    <a:pt x="624" y="941"/>
                    <a:pt x="499" y="941"/>
                  </a:cubicBezTo>
                  <a:cubicBezTo>
                    <a:pt x="413" y="941"/>
                    <a:pt x="326" y="1027"/>
                    <a:pt x="326" y="1113"/>
                  </a:cubicBezTo>
                  <a:cubicBezTo>
                    <a:pt x="326" y="1147"/>
                    <a:pt x="341" y="1166"/>
                    <a:pt x="341" y="1171"/>
                  </a:cubicBezTo>
                  <a:close/>
                  <a:moveTo>
                    <a:pt x="442" y="1190"/>
                  </a:moveTo>
                  <a:cubicBezTo>
                    <a:pt x="422" y="1190"/>
                    <a:pt x="365" y="1190"/>
                    <a:pt x="365" y="1113"/>
                  </a:cubicBezTo>
                  <a:cubicBezTo>
                    <a:pt x="365" y="1046"/>
                    <a:pt x="432" y="979"/>
                    <a:pt x="499" y="979"/>
                  </a:cubicBezTo>
                  <a:cubicBezTo>
                    <a:pt x="571" y="979"/>
                    <a:pt x="605" y="1022"/>
                    <a:pt x="605" y="1123"/>
                  </a:cubicBezTo>
                  <a:cubicBezTo>
                    <a:pt x="605" y="1147"/>
                    <a:pt x="605" y="1152"/>
                    <a:pt x="586" y="1157"/>
                  </a:cubicBezTo>
                  <a:cubicBezTo>
                    <a:pt x="542" y="1176"/>
                    <a:pt x="490" y="1190"/>
                    <a:pt x="442" y="119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9" name="Freeform 15"/>
            <p:cNvSpPr>
              <a:spLocks noChangeArrowheads="1"/>
            </p:cNvSpPr>
            <p:nvPr/>
          </p:nvSpPr>
          <p:spPr bwMode="auto">
            <a:xfrm>
              <a:off x="4331" y="1732"/>
              <a:ext cx="181" cy="13"/>
            </a:xfrm>
            <a:custGeom>
              <a:avLst/>
              <a:gdLst>
                <a:gd name="T0" fmla="*/ 754 w 803"/>
                <a:gd name="T1" fmla="*/ 62 h 63"/>
                <a:gd name="T2" fmla="*/ 802 w 803"/>
                <a:gd name="T3" fmla="*/ 34 h 63"/>
                <a:gd name="T4" fmla="*/ 754 w 803"/>
                <a:gd name="T5" fmla="*/ 0 h 63"/>
                <a:gd name="T6" fmla="*/ 48 w 803"/>
                <a:gd name="T7" fmla="*/ 0 h 63"/>
                <a:gd name="T8" fmla="*/ 0 w 803"/>
                <a:gd name="T9" fmla="*/ 29 h 63"/>
                <a:gd name="T10" fmla="*/ 48 w 803"/>
                <a:gd name="T11" fmla="*/ 62 h 63"/>
                <a:gd name="T12" fmla="*/ 754 w 803"/>
                <a:gd name="T13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63">
                  <a:moveTo>
                    <a:pt x="754" y="62"/>
                  </a:moveTo>
                  <a:cubicBezTo>
                    <a:pt x="773" y="62"/>
                    <a:pt x="802" y="62"/>
                    <a:pt x="802" y="34"/>
                  </a:cubicBezTo>
                  <a:cubicBezTo>
                    <a:pt x="802" y="0"/>
                    <a:pt x="778" y="0"/>
                    <a:pt x="754" y="0"/>
                  </a:cubicBezTo>
                  <a:lnTo>
                    <a:pt x="48" y="0"/>
                  </a:lnTo>
                  <a:cubicBezTo>
                    <a:pt x="29" y="0"/>
                    <a:pt x="0" y="0"/>
                    <a:pt x="0" y="29"/>
                  </a:cubicBezTo>
                  <a:cubicBezTo>
                    <a:pt x="0" y="62"/>
                    <a:pt x="29" y="62"/>
                    <a:pt x="48" y="62"/>
                  </a:cubicBezTo>
                  <a:lnTo>
                    <a:pt x="754" y="62"/>
                  </a:lnTo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0" name="Freeform 16"/>
            <p:cNvSpPr>
              <a:spLocks noChangeArrowheads="1"/>
            </p:cNvSpPr>
            <p:nvPr/>
          </p:nvSpPr>
          <p:spPr bwMode="auto">
            <a:xfrm>
              <a:off x="4571" y="1627"/>
              <a:ext cx="98" cy="178"/>
            </a:xfrm>
            <a:custGeom>
              <a:avLst/>
              <a:gdLst>
                <a:gd name="T0" fmla="*/ 269 w 438"/>
                <a:gd name="T1" fmla="*/ 34 h 788"/>
                <a:gd name="T2" fmla="*/ 235 w 438"/>
                <a:gd name="T3" fmla="*/ 0 h 788"/>
                <a:gd name="T4" fmla="*/ 0 w 438"/>
                <a:gd name="T5" fmla="*/ 77 h 788"/>
                <a:gd name="T6" fmla="*/ 0 w 438"/>
                <a:gd name="T7" fmla="*/ 120 h 788"/>
                <a:gd name="T8" fmla="*/ 173 w 438"/>
                <a:gd name="T9" fmla="*/ 86 h 788"/>
                <a:gd name="T10" fmla="*/ 173 w 438"/>
                <a:gd name="T11" fmla="*/ 691 h 788"/>
                <a:gd name="T12" fmla="*/ 53 w 438"/>
                <a:gd name="T13" fmla="*/ 744 h 788"/>
                <a:gd name="T14" fmla="*/ 10 w 438"/>
                <a:gd name="T15" fmla="*/ 744 h 788"/>
                <a:gd name="T16" fmla="*/ 10 w 438"/>
                <a:gd name="T17" fmla="*/ 787 h 788"/>
                <a:gd name="T18" fmla="*/ 221 w 438"/>
                <a:gd name="T19" fmla="*/ 782 h 788"/>
                <a:gd name="T20" fmla="*/ 437 w 438"/>
                <a:gd name="T21" fmla="*/ 787 h 788"/>
                <a:gd name="T22" fmla="*/ 437 w 438"/>
                <a:gd name="T23" fmla="*/ 744 h 788"/>
                <a:gd name="T24" fmla="*/ 389 w 438"/>
                <a:gd name="T25" fmla="*/ 744 h 788"/>
                <a:gd name="T26" fmla="*/ 269 w 438"/>
                <a:gd name="T27" fmla="*/ 691 h 788"/>
                <a:gd name="T28" fmla="*/ 269 w 438"/>
                <a:gd name="T29" fmla="*/ 34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8" h="788">
                  <a:moveTo>
                    <a:pt x="269" y="34"/>
                  </a:moveTo>
                  <a:cubicBezTo>
                    <a:pt x="269" y="0"/>
                    <a:pt x="269" y="0"/>
                    <a:pt x="235" y="0"/>
                  </a:cubicBezTo>
                  <a:cubicBezTo>
                    <a:pt x="158" y="77"/>
                    <a:pt x="48" y="77"/>
                    <a:pt x="0" y="77"/>
                  </a:cubicBezTo>
                  <a:lnTo>
                    <a:pt x="0" y="120"/>
                  </a:lnTo>
                  <a:cubicBezTo>
                    <a:pt x="29" y="120"/>
                    <a:pt x="106" y="120"/>
                    <a:pt x="173" y="86"/>
                  </a:cubicBezTo>
                  <a:lnTo>
                    <a:pt x="173" y="691"/>
                  </a:lnTo>
                  <a:cubicBezTo>
                    <a:pt x="173" y="729"/>
                    <a:pt x="173" y="744"/>
                    <a:pt x="53" y="744"/>
                  </a:cubicBezTo>
                  <a:lnTo>
                    <a:pt x="10" y="744"/>
                  </a:lnTo>
                  <a:lnTo>
                    <a:pt x="10" y="787"/>
                  </a:lnTo>
                  <a:cubicBezTo>
                    <a:pt x="29" y="787"/>
                    <a:pt x="178" y="782"/>
                    <a:pt x="221" y="782"/>
                  </a:cubicBezTo>
                  <a:cubicBezTo>
                    <a:pt x="259" y="782"/>
                    <a:pt x="408" y="787"/>
                    <a:pt x="437" y="787"/>
                  </a:cubicBezTo>
                  <a:lnTo>
                    <a:pt x="437" y="744"/>
                  </a:lnTo>
                  <a:lnTo>
                    <a:pt x="389" y="744"/>
                  </a:lnTo>
                  <a:cubicBezTo>
                    <a:pt x="269" y="744"/>
                    <a:pt x="269" y="729"/>
                    <a:pt x="269" y="691"/>
                  </a:cubicBezTo>
                  <a:lnTo>
                    <a:pt x="269" y="34"/>
                  </a:lnTo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Freeform 17"/>
            <p:cNvSpPr>
              <a:spLocks noChangeArrowheads="1"/>
            </p:cNvSpPr>
            <p:nvPr/>
          </p:nvSpPr>
          <p:spPr bwMode="auto">
            <a:xfrm>
              <a:off x="4734" y="1702"/>
              <a:ext cx="380" cy="270"/>
            </a:xfrm>
            <a:custGeom>
              <a:avLst/>
              <a:gdLst>
                <a:gd name="T0" fmla="*/ 1459 w 1681"/>
                <a:gd name="T1" fmla="*/ 197 h 1196"/>
                <a:gd name="T2" fmla="*/ 1646 w 1681"/>
                <a:gd name="T3" fmla="*/ 53 h 1196"/>
                <a:gd name="T4" fmla="*/ 1680 w 1681"/>
                <a:gd name="T5" fmla="*/ 19 h 1196"/>
                <a:gd name="T6" fmla="*/ 1661 w 1681"/>
                <a:gd name="T7" fmla="*/ 0 h 1196"/>
                <a:gd name="T8" fmla="*/ 1531 w 1681"/>
                <a:gd name="T9" fmla="*/ 5 h 1196"/>
                <a:gd name="T10" fmla="*/ 1354 w 1681"/>
                <a:gd name="T11" fmla="*/ 0 h 1196"/>
                <a:gd name="T12" fmla="*/ 1320 w 1681"/>
                <a:gd name="T13" fmla="*/ 34 h 1196"/>
                <a:gd name="T14" fmla="*/ 1349 w 1681"/>
                <a:gd name="T15" fmla="*/ 53 h 1196"/>
                <a:gd name="T16" fmla="*/ 1445 w 1681"/>
                <a:gd name="T17" fmla="*/ 120 h 1196"/>
                <a:gd name="T18" fmla="*/ 1426 w 1681"/>
                <a:gd name="T19" fmla="*/ 173 h 1196"/>
                <a:gd name="T20" fmla="*/ 970 w 1681"/>
                <a:gd name="T21" fmla="*/ 974 h 1196"/>
                <a:gd name="T22" fmla="*/ 907 w 1681"/>
                <a:gd name="T23" fmla="*/ 134 h 1196"/>
                <a:gd name="T24" fmla="*/ 1022 w 1681"/>
                <a:gd name="T25" fmla="*/ 53 h 1196"/>
                <a:gd name="T26" fmla="*/ 1070 w 1681"/>
                <a:gd name="T27" fmla="*/ 19 h 1196"/>
                <a:gd name="T28" fmla="*/ 1042 w 1681"/>
                <a:gd name="T29" fmla="*/ 0 h 1196"/>
                <a:gd name="T30" fmla="*/ 835 w 1681"/>
                <a:gd name="T31" fmla="*/ 5 h 1196"/>
                <a:gd name="T32" fmla="*/ 658 w 1681"/>
                <a:gd name="T33" fmla="*/ 0 h 1196"/>
                <a:gd name="T34" fmla="*/ 629 w 1681"/>
                <a:gd name="T35" fmla="*/ 34 h 1196"/>
                <a:gd name="T36" fmla="*/ 667 w 1681"/>
                <a:gd name="T37" fmla="*/ 53 h 1196"/>
                <a:gd name="T38" fmla="*/ 758 w 1681"/>
                <a:gd name="T39" fmla="*/ 96 h 1196"/>
                <a:gd name="T40" fmla="*/ 768 w 1681"/>
                <a:gd name="T41" fmla="*/ 226 h 1196"/>
                <a:gd name="T42" fmla="*/ 341 w 1681"/>
                <a:gd name="T43" fmla="*/ 974 h 1196"/>
                <a:gd name="T44" fmla="*/ 274 w 1681"/>
                <a:gd name="T45" fmla="*/ 115 h 1196"/>
                <a:gd name="T46" fmla="*/ 403 w 1681"/>
                <a:gd name="T47" fmla="*/ 53 h 1196"/>
                <a:gd name="T48" fmla="*/ 442 w 1681"/>
                <a:gd name="T49" fmla="*/ 19 h 1196"/>
                <a:gd name="T50" fmla="*/ 418 w 1681"/>
                <a:gd name="T51" fmla="*/ 0 h 1196"/>
                <a:gd name="T52" fmla="*/ 206 w 1681"/>
                <a:gd name="T53" fmla="*/ 5 h 1196"/>
                <a:gd name="T54" fmla="*/ 29 w 1681"/>
                <a:gd name="T55" fmla="*/ 0 h 1196"/>
                <a:gd name="T56" fmla="*/ 0 w 1681"/>
                <a:gd name="T57" fmla="*/ 34 h 1196"/>
                <a:gd name="T58" fmla="*/ 43 w 1681"/>
                <a:gd name="T59" fmla="*/ 53 h 1196"/>
                <a:gd name="T60" fmla="*/ 130 w 1681"/>
                <a:gd name="T61" fmla="*/ 115 h 1196"/>
                <a:gd name="T62" fmla="*/ 206 w 1681"/>
                <a:gd name="T63" fmla="*/ 1152 h 1196"/>
                <a:gd name="T64" fmla="*/ 235 w 1681"/>
                <a:gd name="T65" fmla="*/ 1195 h 1196"/>
                <a:gd name="T66" fmla="*/ 274 w 1681"/>
                <a:gd name="T67" fmla="*/ 1157 h 1196"/>
                <a:gd name="T68" fmla="*/ 773 w 1681"/>
                <a:gd name="T69" fmla="*/ 293 h 1196"/>
                <a:gd name="T70" fmla="*/ 835 w 1681"/>
                <a:gd name="T71" fmla="*/ 1152 h 1196"/>
                <a:gd name="T72" fmla="*/ 864 w 1681"/>
                <a:gd name="T73" fmla="*/ 1195 h 1196"/>
                <a:gd name="T74" fmla="*/ 902 w 1681"/>
                <a:gd name="T75" fmla="*/ 1161 h 1196"/>
                <a:gd name="T76" fmla="*/ 1459 w 1681"/>
                <a:gd name="T77" fmla="*/ 197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81" h="1196">
                  <a:moveTo>
                    <a:pt x="1459" y="197"/>
                  </a:moveTo>
                  <a:cubicBezTo>
                    <a:pt x="1502" y="120"/>
                    <a:pt x="1541" y="62"/>
                    <a:pt x="1646" y="53"/>
                  </a:cubicBezTo>
                  <a:cubicBezTo>
                    <a:pt x="1661" y="53"/>
                    <a:pt x="1680" y="53"/>
                    <a:pt x="1680" y="19"/>
                  </a:cubicBezTo>
                  <a:cubicBezTo>
                    <a:pt x="1680" y="10"/>
                    <a:pt x="1675" y="0"/>
                    <a:pt x="1661" y="0"/>
                  </a:cubicBezTo>
                  <a:cubicBezTo>
                    <a:pt x="1618" y="0"/>
                    <a:pt x="1570" y="5"/>
                    <a:pt x="1531" y="5"/>
                  </a:cubicBezTo>
                  <a:cubicBezTo>
                    <a:pt x="1474" y="5"/>
                    <a:pt x="1411" y="0"/>
                    <a:pt x="1354" y="0"/>
                  </a:cubicBezTo>
                  <a:cubicBezTo>
                    <a:pt x="1344" y="0"/>
                    <a:pt x="1320" y="0"/>
                    <a:pt x="1320" y="34"/>
                  </a:cubicBezTo>
                  <a:cubicBezTo>
                    <a:pt x="1320" y="53"/>
                    <a:pt x="1334" y="53"/>
                    <a:pt x="1349" y="53"/>
                  </a:cubicBezTo>
                  <a:cubicBezTo>
                    <a:pt x="1387" y="53"/>
                    <a:pt x="1445" y="67"/>
                    <a:pt x="1445" y="120"/>
                  </a:cubicBezTo>
                  <a:cubicBezTo>
                    <a:pt x="1445" y="139"/>
                    <a:pt x="1440" y="149"/>
                    <a:pt x="1426" y="173"/>
                  </a:cubicBezTo>
                  <a:lnTo>
                    <a:pt x="970" y="974"/>
                  </a:lnTo>
                  <a:lnTo>
                    <a:pt x="907" y="134"/>
                  </a:lnTo>
                  <a:cubicBezTo>
                    <a:pt x="902" y="96"/>
                    <a:pt x="902" y="53"/>
                    <a:pt x="1022" y="53"/>
                  </a:cubicBezTo>
                  <a:cubicBezTo>
                    <a:pt x="1051" y="53"/>
                    <a:pt x="1070" y="53"/>
                    <a:pt x="1070" y="19"/>
                  </a:cubicBezTo>
                  <a:cubicBezTo>
                    <a:pt x="1070" y="0"/>
                    <a:pt x="1051" y="0"/>
                    <a:pt x="1042" y="0"/>
                  </a:cubicBezTo>
                  <a:cubicBezTo>
                    <a:pt x="974" y="0"/>
                    <a:pt x="907" y="5"/>
                    <a:pt x="835" y="5"/>
                  </a:cubicBezTo>
                  <a:cubicBezTo>
                    <a:pt x="797" y="5"/>
                    <a:pt x="701" y="0"/>
                    <a:pt x="658" y="0"/>
                  </a:cubicBezTo>
                  <a:cubicBezTo>
                    <a:pt x="648" y="0"/>
                    <a:pt x="629" y="0"/>
                    <a:pt x="629" y="34"/>
                  </a:cubicBezTo>
                  <a:cubicBezTo>
                    <a:pt x="629" y="53"/>
                    <a:pt x="643" y="53"/>
                    <a:pt x="667" y="53"/>
                  </a:cubicBezTo>
                  <a:cubicBezTo>
                    <a:pt x="744" y="53"/>
                    <a:pt x="754" y="62"/>
                    <a:pt x="758" y="96"/>
                  </a:cubicBezTo>
                  <a:lnTo>
                    <a:pt x="768" y="226"/>
                  </a:lnTo>
                  <a:lnTo>
                    <a:pt x="341" y="974"/>
                  </a:lnTo>
                  <a:lnTo>
                    <a:pt x="274" y="115"/>
                  </a:lnTo>
                  <a:cubicBezTo>
                    <a:pt x="274" y="91"/>
                    <a:pt x="274" y="53"/>
                    <a:pt x="403" y="53"/>
                  </a:cubicBezTo>
                  <a:cubicBezTo>
                    <a:pt x="422" y="53"/>
                    <a:pt x="442" y="53"/>
                    <a:pt x="442" y="19"/>
                  </a:cubicBezTo>
                  <a:cubicBezTo>
                    <a:pt x="442" y="0"/>
                    <a:pt x="418" y="0"/>
                    <a:pt x="418" y="0"/>
                  </a:cubicBezTo>
                  <a:cubicBezTo>
                    <a:pt x="350" y="0"/>
                    <a:pt x="278" y="5"/>
                    <a:pt x="206" y="5"/>
                  </a:cubicBezTo>
                  <a:cubicBezTo>
                    <a:pt x="149" y="5"/>
                    <a:pt x="86" y="0"/>
                    <a:pt x="29" y="0"/>
                  </a:cubicBezTo>
                  <a:cubicBezTo>
                    <a:pt x="24" y="0"/>
                    <a:pt x="0" y="0"/>
                    <a:pt x="0" y="34"/>
                  </a:cubicBezTo>
                  <a:cubicBezTo>
                    <a:pt x="0" y="53"/>
                    <a:pt x="14" y="53"/>
                    <a:pt x="43" y="53"/>
                  </a:cubicBezTo>
                  <a:cubicBezTo>
                    <a:pt x="125" y="53"/>
                    <a:pt x="130" y="67"/>
                    <a:pt x="130" y="115"/>
                  </a:cubicBezTo>
                  <a:lnTo>
                    <a:pt x="206" y="1152"/>
                  </a:lnTo>
                  <a:cubicBezTo>
                    <a:pt x="211" y="1181"/>
                    <a:pt x="211" y="1195"/>
                    <a:pt x="235" y="1195"/>
                  </a:cubicBezTo>
                  <a:cubicBezTo>
                    <a:pt x="254" y="1195"/>
                    <a:pt x="259" y="1185"/>
                    <a:pt x="274" y="1157"/>
                  </a:cubicBezTo>
                  <a:lnTo>
                    <a:pt x="773" y="293"/>
                  </a:lnTo>
                  <a:lnTo>
                    <a:pt x="835" y="1152"/>
                  </a:lnTo>
                  <a:cubicBezTo>
                    <a:pt x="840" y="1185"/>
                    <a:pt x="845" y="1195"/>
                    <a:pt x="864" y="1195"/>
                  </a:cubicBezTo>
                  <a:cubicBezTo>
                    <a:pt x="883" y="1195"/>
                    <a:pt x="893" y="1176"/>
                    <a:pt x="902" y="1161"/>
                  </a:cubicBezTo>
                  <a:lnTo>
                    <a:pt x="1459" y="197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Freeform 18"/>
            <p:cNvSpPr>
              <a:spLocks noChangeArrowheads="1"/>
            </p:cNvSpPr>
            <p:nvPr/>
          </p:nvSpPr>
          <p:spPr bwMode="auto">
            <a:xfrm>
              <a:off x="5150" y="1676"/>
              <a:ext cx="89" cy="382"/>
            </a:xfrm>
            <a:custGeom>
              <a:avLst/>
              <a:gdLst>
                <a:gd name="T0" fmla="*/ 398 w 399"/>
                <a:gd name="T1" fmla="*/ 845 h 1690"/>
                <a:gd name="T2" fmla="*/ 283 w 399"/>
                <a:gd name="T3" fmla="*/ 317 h 1690"/>
                <a:gd name="T4" fmla="*/ 19 w 399"/>
                <a:gd name="T5" fmla="*/ 0 h 1690"/>
                <a:gd name="T6" fmla="*/ 0 w 399"/>
                <a:gd name="T7" fmla="*/ 19 h 1690"/>
                <a:gd name="T8" fmla="*/ 34 w 399"/>
                <a:gd name="T9" fmla="*/ 58 h 1690"/>
                <a:gd name="T10" fmla="*/ 298 w 399"/>
                <a:gd name="T11" fmla="*/ 845 h 1690"/>
                <a:gd name="T12" fmla="*/ 24 w 399"/>
                <a:gd name="T13" fmla="*/ 1646 h 1690"/>
                <a:gd name="T14" fmla="*/ 0 w 399"/>
                <a:gd name="T15" fmla="*/ 1675 h 1690"/>
                <a:gd name="T16" fmla="*/ 19 w 399"/>
                <a:gd name="T17" fmla="*/ 1689 h 1690"/>
                <a:gd name="T18" fmla="*/ 288 w 399"/>
                <a:gd name="T19" fmla="*/ 1363 h 1690"/>
                <a:gd name="T20" fmla="*/ 398 w 399"/>
                <a:gd name="T21" fmla="*/ 845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1690">
                  <a:moveTo>
                    <a:pt x="398" y="845"/>
                  </a:moveTo>
                  <a:cubicBezTo>
                    <a:pt x="398" y="715"/>
                    <a:pt x="379" y="509"/>
                    <a:pt x="283" y="317"/>
                  </a:cubicBezTo>
                  <a:cubicBezTo>
                    <a:pt x="182" y="110"/>
                    <a:pt x="34" y="0"/>
                    <a:pt x="19" y="0"/>
                  </a:cubicBezTo>
                  <a:cubicBezTo>
                    <a:pt x="5" y="0"/>
                    <a:pt x="0" y="5"/>
                    <a:pt x="0" y="19"/>
                  </a:cubicBezTo>
                  <a:cubicBezTo>
                    <a:pt x="0" y="24"/>
                    <a:pt x="0" y="24"/>
                    <a:pt x="34" y="58"/>
                  </a:cubicBezTo>
                  <a:cubicBezTo>
                    <a:pt x="202" y="226"/>
                    <a:pt x="298" y="494"/>
                    <a:pt x="298" y="845"/>
                  </a:cubicBezTo>
                  <a:cubicBezTo>
                    <a:pt x="298" y="1137"/>
                    <a:pt x="235" y="1435"/>
                    <a:pt x="24" y="1646"/>
                  </a:cubicBezTo>
                  <a:cubicBezTo>
                    <a:pt x="0" y="1665"/>
                    <a:pt x="0" y="1670"/>
                    <a:pt x="0" y="1675"/>
                  </a:cubicBezTo>
                  <a:cubicBezTo>
                    <a:pt x="0" y="1684"/>
                    <a:pt x="5" y="1689"/>
                    <a:pt x="19" y="1689"/>
                  </a:cubicBezTo>
                  <a:cubicBezTo>
                    <a:pt x="34" y="1689"/>
                    <a:pt x="187" y="1574"/>
                    <a:pt x="288" y="1363"/>
                  </a:cubicBezTo>
                  <a:cubicBezTo>
                    <a:pt x="374" y="1176"/>
                    <a:pt x="398" y="989"/>
                    <a:pt x="398" y="8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23" name="AutoShape 19"/>
          <p:cNvSpPr>
            <a:spLocks/>
          </p:cNvSpPr>
          <p:nvPr/>
        </p:nvSpPr>
        <p:spPr bwMode="auto">
          <a:xfrm rot="16200000">
            <a:off x="5718667" y="2495732"/>
            <a:ext cx="207295" cy="1403002"/>
          </a:xfrm>
          <a:prstGeom prst="leftBrace">
            <a:avLst>
              <a:gd name="adj1" fmla="val 56366"/>
              <a:gd name="adj2" fmla="val 50000"/>
            </a:avLst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1524" name="Text Box 20"/>
          <p:cNvSpPr txBox="1">
            <a:spLocks noChangeArrowheads="1"/>
          </p:cNvSpPr>
          <p:nvPr/>
        </p:nvSpPr>
        <p:spPr bwMode="auto">
          <a:xfrm>
            <a:off x="4321362" y="3395891"/>
            <a:ext cx="3748060" cy="150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173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 sz="2500"/>
              <a:t>Monomial Matrices: Combinations of scaling and permutation</a:t>
            </a:r>
          </a:p>
        </p:txBody>
      </p:sp>
    </p:spTree>
    <p:extLst>
      <p:ext uri="{BB962C8B-B14F-4D97-AF65-F5344CB8AC3E}">
        <p14:creationId xmlns:p14="http://schemas.microsoft.com/office/powerpoint/2010/main" val="312362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"/>
                <a:cs typeface="Times"/>
              </a:rPr>
              <a:t>The learner further observes pairs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		    (x</a:t>
            </a:r>
            <a:r>
              <a:rPr lang="en-US" baseline="-25000" dirty="0">
                <a:latin typeface="Times"/>
                <a:cs typeface="Times"/>
              </a:rPr>
              <a:t>1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)) ,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(x</a:t>
            </a:r>
            <a:r>
              <a:rPr lang="en-US" baseline="-25000" dirty="0">
                <a:latin typeface="Times"/>
                <a:cs typeface="Times"/>
              </a:rPr>
              <a:t>2 </a:t>
            </a:r>
            <a:r>
              <a:rPr lang="en-US" dirty="0">
                <a:latin typeface="Times"/>
                <a:cs typeface="Times"/>
              </a:rPr>
              <a:t>, f(x</a:t>
            </a:r>
            <a:r>
              <a:rPr lang="en-US" baseline="-25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)) , ….. , (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, f(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dirty="0">
                <a:latin typeface="Times"/>
                <a:cs typeface="Times"/>
              </a:rPr>
              <a:t>)) </a:t>
            </a:r>
          </a:p>
          <a:p>
            <a:r>
              <a:rPr lang="en-US" dirty="0">
                <a:latin typeface="Times"/>
                <a:cs typeface="Times"/>
              </a:rPr>
              <a:t>Let </a:t>
            </a:r>
            <a:r>
              <a:rPr lang="en-US" dirty="0" err="1">
                <a:latin typeface="Times"/>
                <a:cs typeface="Times"/>
              </a:rPr>
              <a:t>y</a:t>
            </a:r>
            <a:r>
              <a:rPr lang="en-US" baseline="-25000" dirty="0" err="1">
                <a:latin typeface="Times"/>
                <a:cs typeface="Times"/>
              </a:rPr>
              <a:t>i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= f(x</a:t>
            </a:r>
            <a:r>
              <a:rPr lang="en-US" baseline="-25000" dirty="0">
                <a:latin typeface="Times"/>
                <a:cs typeface="Times"/>
              </a:rPr>
              <a:t>i</a:t>
            </a:r>
            <a:r>
              <a:rPr lang="en-US" dirty="0">
                <a:latin typeface="Times"/>
                <a:cs typeface="Times"/>
              </a:rPr>
              <a:t>) for </a:t>
            </a:r>
            <a:r>
              <a:rPr lang="en-US" dirty="0" err="1">
                <a:latin typeface="Times"/>
                <a:cs typeface="Times"/>
              </a:rPr>
              <a:t>i</a:t>
            </a:r>
            <a:r>
              <a:rPr lang="en-US" dirty="0">
                <a:latin typeface="Times"/>
                <a:cs typeface="Times"/>
              </a:rPr>
              <a:t>=1, 2, ...., n.</a:t>
            </a:r>
          </a:p>
          <a:p>
            <a:r>
              <a:rPr lang="en-US" dirty="0">
                <a:latin typeface="Times"/>
                <a:cs typeface="Times"/>
              </a:rPr>
              <a:t>The learning concept f can be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probabilistic</a:t>
            </a:r>
            <a:r>
              <a:rPr lang="en-US" dirty="0">
                <a:latin typeface="Times"/>
                <a:cs typeface="Times"/>
              </a:rPr>
              <a:t> (i.e. f can be random as in statistical learning) or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deterministic</a:t>
            </a:r>
            <a:r>
              <a:rPr lang="en-US" dirty="0">
                <a:latin typeface="Times"/>
                <a:cs typeface="Times"/>
              </a:rPr>
              <a:t>.</a:t>
            </a:r>
          </a:p>
          <a:p>
            <a:pPr lvl="1"/>
            <a:r>
              <a:rPr lang="en-US" dirty="0">
                <a:latin typeface="Times"/>
                <a:cs typeface="Times"/>
              </a:rPr>
              <a:t>If random f can be thought of as p(</a:t>
            </a:r>
            <a:r>
              <a:rPr lang="en-US" dirty="0" err="1">
                <a:latin typeface="Times"/>
                <a:cs typeface="Times"/>
              </a:rPr>
              <a:t>y</a:t>
            </a:r>
            <a:r>
              <a:rPr lang="en-US" baseline="-25000" dirty="0" err="1">
                <a:latin typeface="Times"/>
                <a:cs typeface="Times"/>
              </a:rPr>
              <a:t>i</a:t>
            </a:r>
            <a:r>
              <a:rPr lang="en-US" dirty="0">
                <a:latin typeface="Times"/>
                <a:cs typeface="Times"/>
              </a:rPr>
              <a:t> | x</a:t>
            </a:r>
            <a:r>
              <a:rPr lang="en-US" baseline="-25000" dirty="0">
                <a:latin typeface="Times"/>
                <a:cs typeface="Times"/>
              </a:rPr>
              <a:t>i</a:t>
            </a:r>
            <a:r>
              <a:rPr lang="en-US" dirty="0">
                <a:latin typeface="Times"/>
                <a:cs typeface="Times"/>
              </a:rPr>
              <a:t>).</a:t>
            </a:r>
          </a:p>
          <a:p>
            <a:r>
              <a:rPr lang="en-US" dirty="0">
                <a:latin typeface="Times"/>
                <a:cs typeface="Times"/>
              </a:rPr>
              <a:t>x</a:t>
            </a:r>
            <a:r>
              <a:rPr lang="en-US" baseline="-25000" dirty="0">
                <a:latin typeface="Times"/>
                <a:cs typeface="Times"/>
              </a:rPr>
              <a:t>1</a:t>
            </a:r>
            <a:r>
              <a:rPr lang="en-US" dirty="0">
                <a:latin typeface="Times"/>
                <a:cs typeface="Times"/>
              </a:rPr>
              <a:t>, x</a:t>
            </a:r>
            <a:r>
              <a:rPr lang="en-US" baseline="-25000" dirty="0">
                <a:latin typeface="Times"/>
                <a:cs typeface="Times"/>
              </a:rPr>
              <a:t>2,</a:t>
            </a:r>
            <a:r>
              <a:rPr lang="en-US" dirty="0">
                <a:latin typeface="Times"/>
                <a:cs typeface="Times"/>
              </a:rPr>
              <a:t> ….., </a:t>
            </a:r>
            <a:r>
              <a:rPr lang="en-US" dirty="0" err="1">
                <a:latin typeface="Times"/>
                <a:cs typeface="Times"/>
              </a:rPr>
              <a:t>x</a:t>
            </a:r>
            <a:r>
              <a:rPr lang="en-US" baseline="-25000" dirty="0" err="1">
                <a:latin typeface="Times"/>
                <a:cs typeface="Times"/>
              </a:rPr>
              <a:t>n</a:t>
            </a:r>
            <a:r>
              <a:rPr lang="en-US" dirty="0">
                <a:latin typeface="Times"/>
                <a:cs typeface="Times"/>
              </a:rPr>
              <a:t> can be deterministic or random (with some distribution p(x) ).</a:t>
            </a:r>
          </a:p>
          <a:p>
            <a:r>
              <a:rPr lang="en-US" dirty="0">
                <a:latin typeface="Times"/>
                <a:cs typeface="Times"/>
              </a:rPr>
              <a:t>The learner does not know f(.) (and p(.) in probabilistic case) or may have some side information i.e. provided by a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tutor</a:t>
            </a:r>
            <a:r>
              <a:rPr lang="en-US" dirty="0">
                <a:latin typeface="Times"/>
                <a:cs typeface="Times"/>
              </a:rPr>
              <a:t>.</a:t>
            </a:r>
          </a:p>
          <a:p>
            <a:r>
              <a:rPr lang="en-US" dirty="0">
                <a:latin typeface="Times"/>
                <a:cs typeface="Times"/>
              </a:rPr>
              <a:t>It is next presented with x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 and would like to estimate y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 = f(x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 ) (or the most likely value of y</a:t>
            </a:r>
            <a:r>
              <a:rPr lang="en-US" baseline="-25000" dirty="0">
                <a:latin typeface="Times"/>
                <a:cs typeface="Times"/>
              </a:rPr>
              <a:t>n+1</a:t>
            </a:r>
            <a:r>
              <a:rPr lang="en-US" dirty="0">
                <a:latin typeface="Times"/>
                <a:cs typeface="Times"/>
              </a:rPr>
              <a:t> if the setting is statistical.</a:t>
            </a:r>
          </a:p>
          <a:p>
            <a:endParaRPr lang="en-US" dirty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A Model</a:t>
            </a:r>
          </a:p>
        </p:txBody>
      </p:sp>
    </p:spTree>
    <p:extLst>
      <p:ext uri="{BB962C8B-B14F-4D97-AF65-F5344CB8AC3E}">
        <p14:creationId xmlns:p14="http://schemas.microsoft.com/office/powerpoint/2010/main" val="3142344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9AB0AA9-8D0D-604E-96D6-952B68FCB97B}" type="slidenum">
              <a:rPr lang="en-US"/>
              <a:pPr/>
              <a:t>80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II: Different Subspaces</a:t>
            </a:r>
          </a:p>
        </p:txBody>
      </p:sp>
      <p:grpSp>
        <p:nvGrpSpPr>
          <p:cNvPr id="22530" name="Group 2"/>
          <p:cNvGrpSpPr>
            <a:grpSpLocks/>
          </p:cNvGrpSpPr>
          <p:nvPr/>
        </p:nvGrpSpPr>
        <p:grpSpPr bwMode="auto">
          <a:xfrm>
            <a:off x="1846661" y="2840226"/>
            <a:ext cx="5325358" cy="1747610"/>
            <a:chOff x="1282" y="1973"/>
            <a:chExt cx="3697" cy="1214"/>
          </a:xfrm>
        </p:grpSpPr>
        <p:sp>
          <p:nvSpPr>
            <p:cNvPr id="22531" name="Freeform 3"/>
            <p:cNvSpPr>
              <a:spLocks noChangeArrowheads="1"/>
            </p:cNvSpPr>
            <p:nvPr/>
          </p:nvSpPr>
          <p:spPr bwMode="auto">
            <a:xfrm>
              <a:off x="1282" y="1976"/>
              <a:ext cx="3697" cy="1210"/>
            </a:xfrm>
            <a:custGeom>
              <a:avLst/>
              <a:gdLst>
                <a:gd name="T0" fmla="*/ 8154 w 16308"/>
                <a:gd name="T1" fmla="*/ 5339 h 5340"/>
                <a:gd name="T2" fmla="*/ 0 w 16308"/>
                <a:gd name="T3" fmla="*/ 5339 h 5340"/>
                <a:gd name="T4" fmla="*/ 0 w 16308"/>
                <a:gd name="T5" fmla="*/ 0 h 5340"/>
                <a:gd name="T6" fmla="*/ 16307 w 16308"/>
                <a:gd name="T7" fmla="*/ 0 h 5340"/>
                <a:gd name="T8" fmla="*/ 16307 w 16308"/>
                <a:gd name="T9" fmla="*/ 5339 h 5340"/>
                <a:gd name="T10" fmla="*/ 8154 w 16308"/>
                <a:gd name="T11" fmla="*/ 5339 h 5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08" h="5340">
                  <a:moveTo>
                    <a:pt x="8154" y="5339"/>
                  </a:moveTo>
                  <a:lnTo>
                    <a:pt x="0" y="5339"/>
                  </a:lnTo>
                  <a:lnTo>
                    <a:pt x="0" y="0"/>
                  </a:lnTo>
                  <a:lnTo>
                    <a:pt x="16307" y="0"/>
                  </a:lnTo>
                  <a:lnTo>
                    <a:pt x="16307" y="5339"/>
                  </a:lnTo>
                  <a:lnTo>
                    <a:pt x="8154" y="533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2" name="Freeform 4"/>
            <p:cNvSpPr>
              <a:spLocks noChangeArrowheads="1"/>
            </p:cNvSpPr>
            <p:nvPr/>
          </p:nvSpPr>
          <p:spPr bwMode="auto">
            <a:xfrm>
              <a:off x="1288" y="2489"/>
              <a:ext cx="184" cy="152"/>
            </a:xfrm>
            <a:custGeom>
              <a:avLst/>
              <a:gdLst>
                <a:gd name="T0" fmla="*/ 454 w 816"/>
                <a:gd name="T1" fmla="*/ 269 h 676"/>
                <a:gd name="T2" fmla="*/ 370 w 816"/>
                <a:gd name="T3" fmla="*/ 73 h 676"/>
                <a:gd name="T4" fmla="*/ 364 w 816"/>
                <a:gd name="T5" fmla="*/ 59 h 676"/>
                <a:gd name="T6" fmla="*/ 423 w 816"/>
                <a:gd name="T7" fmla="*/ 31 h 676"/>
                <a:gd name="T8" fmla="*/ 442 w 816"/>
                <a:gd name="T9" fmla="*/ 11 h 676"/>
                <a:gd name="T10" fmla="*/ 428 w 816"/>
                <a:gd name="T11" fmla="*/ 0 h 676"/>
                <a:gd name="T12" fmla="*/ 302 w 816"/>
                <a:gd name="T13" fmla="*/ 3 h 676"/>
                <a:gd name="T14" fmla="*/ 193 w 816"/>
                <a:gd name="T15" fmla="*/ 0 h 676"/>
                <a:gd name="T16" fmla="*/ 174 w 816"/>
                <a:gd name="T17" fmla="*/ 20 h 676"/>
                <a:gd name="T18" fmla="*/ 199 w 816"/>
                <a:gd name="T19" fmla="*/ 31 h 676"/>
                <a:gd name="T20" fmla="*/ 272 w 816"/>
                <a:gd name="T21" fmla="*/ 62 h 676"/>
                <a:gd name="T22" fmla="*/ 389 w 816"/>
                <a:gd name="T23" fmla="*/ 339 h 676"/>
                <a:gd name="T24" fmla="*/ 179 w 816"/>
                <a:gd name="T25" fmla="*/ 563 h 676"/>
                <a:gd name="T26" fmla="*/ 168 w 816"/>
                <a:gd name="T27" fmla="*/ 574 h 676"/>
                <a:gd name="T28" fmla="*/ 22 w 816"/>
                <a:gd name="T29" fmla="*/ 644 h 676"/>
                <a:gd name="T30" fmla="*/ 0 w 816"/>
                <a:gd name="T31" fmla="*/ 664 h 676"/>
                <a:gd name="T32" fmla="*/ 14 w 816"/>
                <a:gd name="T33" fmla="*/ 675 h 676"/>
                <a:gd name="T34" fmla="*/ 106 w 816"/>
                <a:gd name="T35" fmla="*/ 672 h 676"/>
                <a:gd name="T36" fmla="*/ 216 w 816"/>
                <a:gd name="T37" fmla="*/ 675 h 676"/>
                <a:gd name="T38" fmla="*/ 235 w 816"/>
                <a:gd name="T39" fmla="*/ 655 h 676"/>
                <a:gd name="T40" fmla="*/ 221 w 816"/>
                <a:gd name="T41" fmla="*/ 644 h 676"/>
                <a:gd name="T42" fmla="*/ 182 w 816"/>
                <a:gd name="T43" fmla="*/ 613 h 676"/>
                <a:gd name="T44" fmla="*/ 210 w 816"/>
                <a:gd name="T45" fmla="*/ 568 h 676"/>
                <a:gd name="T46" fmla="*/ 311 w 816"/>
                <a:gd name="T47" fmla="*/ 462 h 676"/>
                <a:gd name="T48" fmla="*/ 398 w 816"/>
                <a:gd name="T49" fmla="*/ 367 h 676"/>
                <a:gd name="T50" fmla="*/ 498 w 816"/>
                <a:gd name="T51" fmla="*/ 602 h 676"/>
                <a:gd name="T52" fmla="*/ 504 w 816"/>
                <a:gd name="T53" fmla="*/ 616 h 676"/>
                <a:gd name="T54" fmla="*/ 445 w 816"/>
                <a:gd name="T55" fmla="*/ 644 h 676"/>
                <a:gd name="T56" fmla="*/ 426 w 816"/>
                <a:gd name="T57" fmla="*/ 664 h 676"/>
                <a:gd name="T58" fmla="*/ 442 w 816"/>
                <a:gd name="T59" fmla="*/ 675 h 676"/>
                <a:gd name="T60" fmla="*/ 566 w 816"/>
                <a:gd name="T61" fmla="*/ 672 h 676"/>
                <a:gd name="T62" fmla="*/ 675 w 816"/>
                <a:gd name="T63" fmla="*/ 675 h 676"/>
                <a:gd name="T64" fmla="*/ 694 w 816"/>
                <a:gd name="T65" fmla="*/ 655 h 676"/>
                <a:gd name="T66" fmla="*/ 678 w 816"/>
                <a:gd name="T67" fmla="*/ 644 h 676"/>
                <a:gd name="T68" fmla="*/ 591 w 816"/>
                <a:gd name="T69" fmla="*/ 602 h 676"/>
                <a:gd name="T70" fmla="*/ 465 w 816"/>
                <a:gd name="T71" fmla="*/ 297 h 676"/>
                <a:gd name="T72" fmla="*/ 666 w 816"/>
                <a:gd name="T73" fmla="*/ 81 h 676"/>
                <a:gd name="T74" fmla="*/ 792 w 816"/>
                <a:gd name="T75" fmla="*/ 31 h 676"/>
                <a:gd name="T76" fmla="*/ 815 w 816"/>
                <a:gd name="T77" fmla="*/ 11 h 676"/>
                <a:gd name="T78" fmla="*/ 801 w 816"/>
                <a:gd name="T79" fmla="*/ 0 h 676"/>
                <a:gd name="T80" fmla="*/ 708 w 816"/>
                <a:gd name="T81" fmla="*/ 3 h 676"/>
                <a:gd name="T82" fmla="*/ 599 w 816"/>
                <a:gd name="T83" fmla="*/ 0 h 676"/>
                <a:gd name="T84" fmla="*/ 580 w 816"/>
                <a:gd name="T85" fmla="*/ 20 h 676"/>
                <a:gd name="T86" fmla="*/ 591 w 816"/>
                <a:gd name="T87" fmla="*/ 31 h 676"/>
                <a:gd name="T88" fmla="*/ 630 w 816"/>
                <a:gd name="T89" fmla="*/ 62 h 676"/>
                <a:gd name="T90" fmla="*/ 613 w 816"/>
                <a:gd name="T91" fmla="*/ 98 h 676"/>
                <a:gd name="T92" fmla="*/ 454 w 816"/>
                <a:gd name="T93" fmla="*/ 2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6" h="676">
                  <a:moveTo>
                    <a:pt x="454" y="269"/>
                  </a:moveTo>
                  <a:lnTo>
                    <a:pt x="370" y="73"/>
                  </a:lnTo>
                  <a:cubicBezTo>
                    <a:pt x="367" y="64"/>
                    <a:pt x="364" y="62"/>
                    <a:pt x="364" y="59"/>
                  </a:cubicBezTo>
                  <a:cubicBezTo>
                    <a:pt x="364" y="53"/>
                    <a:pt x="381" y="34"/>
                    <a:pt x="423" y="31"/>
                  </a:cubicBezTo>
                  <a:cubicBezTo>
                    <a:pt x="431" y="31"/>
                    <a:pt x="442" y="28"/>
                    <a:pt x="442" y="11"/>
                  </a:cubicBezTo>
                  <a:cubicBezTo>
                    <a:pt x="442" y="0"/>
                    <a:pt x="431" y="0"/>
                    <a:pt x="428" y="0"/>
                  </a:cubicBezTo>
                  <a:cubicBezTo>
                    <a:pt x="386" y="0"/>
                    <a:pt x="344" y="3"/>
                    <a:pt x="302" y="3"/>
                  </a:cubicBezTo>
                  <a:cubicBezTo>
                    <a:pt x="277" y="3"/>
                    <a:pt x="218" y="0"/>
                    <a:pt x="193" y="0"/>
                  </a:cubicBezTo>
                  <a:cubicBezTo>
                    <a:pt x="188" y="0"/>
                    <a:pt x="174" y="0"/>
                    <a:pt x="174" y="20"/>
                  </a:cubicBezTo>
                  <a:cubicBezTo>
                    <a:pt x="174" y="31"/>
                    <a:pt x="185" y="31"/>
                    <a:pt x="199" y="31"/>
                  </a:cubicBezTo>
                  <a:cubicBezTo>
                    <a:pt x="258" y="31"/>
                    <a:pt x="263" y="39"/>
                    <a:pt x="272" y="62"/>
                  </a:cubicBezTo>
                  <a:lnTo>
                    <a:pt x="389" y="339"/>
                  </a:lnTo>
                  <a:lnTo>
                    <a:pt x="179" y="563"/>
                  </a:lnTo>
                  <a:lnTo>
                    <a:pt x="168" y="574"/>
                  </a:lnTo>
                  <a:cubicBezTo>
                    <a:pt x="118" y="624"/>
                    <a:pt x="73" y="641"/>
                    <a:pt x="22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66"/>
                    <a:pt x="0" y="675"/>
                    <a:pt x="14" y="675"/>
                  </a:cubicBezTo>
                  <a:cubicBezTo>
                    <a:pt x="42" y="675"/>
                    <a:pt x="76" y="672"/>
                    <a:pt x="106" y="672"/>
                  </a:cubicBezTo>
                  <a:cubicBezTo>
                    <a:pt x="143" y="672"/>
                    <a:pt x="182" y="675"/>
                    <a:pt x="216" y="675"/>
                  </a:cubicBezTo>
                  <a:cubicBezTo>
                    <a:pt x="221" y="675"/>
                    <a:pt x="235" y="675"/>
                    <a:pt x="235" y="655"/>
                  </a:cubicBezTo>
                  <a:cubicBezTo>
                    <a:pt x="235" y="644"/>
                    <a:pt x="224" y="644"/>
                    <a:pt x="221" y="644"/>
                  </a:cubicBezTo>
                  <a:cubicBezTo>
                    <a:pt x="213" y="644"/>
                    <a:pt x="182" y="641"/>
                    <a:pt x="182" y="613"/>
                  </a:cubicBezTo>
                  <a:cubicBezTo>
                    <a:pt x="182" y="599"/>
                    <a:pt x="199" y="582"/>
                    <a:pt x="210" y="568"/>
                  </a:cubicBezTo>
                  <a:lnTo>
                    <a:pt x="311" y="462"/>
                  </a:lnTo>
                  <a:lnTo>
                    <a:pt x="398" y="367"/>
                  </a:lnTo>
                  <a:lnTo>
                    <a:pt x="498" y="602"/>
                  </a:lnTo>
                  <a:cubicBezTo>
                    <a:pt x="504" y="613"/>
                    <a:pt x="504" y="613"/>
                    <a:pt x="504" y="616"/>
                  </a:cubicBezTo>
                  <a:cubicBezTo>
                    <a:pt x="504" y="624"/>
                    <a:pt x="484" y="641"/>
                    <a:pt x="445" y="644"/>
                  </a:cubicBezTo>
                  <a:cubicBezTo>
                    <a:pt x="437" y="644"/>
                    <a:pt x="426" y="647"/>
                    <a:pt x="426" y="664"/>
                  </a:cubicBezTo>
                  <a:cubicBezTo>
                    <a:pt x="426" y="675"/>
                    <a:pt x="437" y="675"/>
                    <a:pt x="442" y="675"/>
                  </a:cubicBezTo>
                  <a:cubicBezTo>
                    <a:pt x="470" y="675"/>
                    <a:pt x="538" y="672"/>
                    <a:pt x="566" y="672"/>
                  </a:cubicBezTo>
                  <a:cubicBezTo>
                    <a:pt x="591" y="672"/>
                    <a:pt x="650" y="675"/>
                    <a:pt x="675" y="675"/>
                  </a:cubicBezTo>
                  <a:cubicBezTo>
                    <a:pt x="683" y="675"/>
                    <a:pt x="694" y="675"/>
                    <a:pt x="694" y="655"/>
                  </a:cubicBezTo>
                  <a:cubicBezTo>
                    <a:pt x="694" y="644"/>
                    <a:pt x="683" y="644"/>
                    <a:pt x="678" y="644"/>
                  </a:cubicBezTo>
                  <a:cubicBezTo>
                    <a:pt x="610" y="644"/>
                    <a:pt x="608" y="641"/>
                    <a:pt x="591" y="602"/>
                  </a:cubicBezTo>
                  <a:cubicBezTo>
                    <a:pt x="552" y="510"/>
                    <a:pt x="487" y="356"/>
                    <a:pt x="465" y="297"/>
                  </a:cubicBezTo>
                  <a:cubicBezTo>
                    <a:pt x="532" y="227"/>
                    <a:pt x="636" y="109"/>
                    <a:pt x="666" y="81"/>
                  </a:cubicBezTo>
                  <a:cubicBezTo>
                    <a:pt x="694" y="56"/>
                    <a:pt x="734" y="34"/>
                    <a:pt x="792" y="31"/>
                  </a:cubicBezTo>
                  <a:cubicBezTo>
                    <a:pt x="804" y="31"/>
                    <a:pt x="815" y="31"/>
                    <a:pt x="815" y="11"/>
                  </a:cubicBezTo>
                  <a:cubicBezTo>
                    <a:pt x="815" y="11"/>
                    <a:pt x="815" y="0"/>
                    <a:pt x="801" y="0"/>
                  </a:cubicBezTo>
                  <a:cubicBezTo>
                    <a:pt x="770" y="0"/>
                    <a:pt x="739" y="3"/>
                    <a:pt x="708" y="3"/>
                  </a:cubicBezTo>
                  <a:cubicBezTo>
                    <a:pt x="672" y="3"/>
                    <a:pt x="633" y="0"/>
                    <a:pt x="599" y="0"/>
                  </a:cubicBezTo>
                  <a:cubicBezTo>
                    <a:pt x="594" y="0"/>
                    <a:pt x="580" y="0"/>
                    <a:pt x="580" y="20"/>
                  </a:cubicBezTo>
                  <a:cubicBezTo>
                    <a:pt x="580" y="28"/>
                    <a:pt x="585" y="31"/>
                    <a:pt x="591" y="31"/>
                  </a:cubicBezTo>
                  <a:cubicBezTo>
                    <a:pt x="599" y="31"/>
                    <a:pt x="630" y="34"/>
                    <a:pt x="630" y="62"/>
                  </a:cubicBezTo>
                  <a:cubicBezTo>
                    <a:pt x="630" y="76"/>
                    <a:pt x="619" y="87"/>
                    <a:pt x="613" y="98"/>
                  </a:cubicBezTo>
                  <a:lnTo>
                    <a:pt x="454" y="2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3" name="Freeform 5"/>
            <p:cNvSpPr>
              <a:spLocks noChangeArrowheads="1"/>
            </p:cNvSpPr>
            <p:nvPr/>
          </p:nvSpPr>
          <p:spPr bwMode="auto">
            <a:xfrm>
              <a:off x="1558" y="2559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4" name="Freeform 6"/>
            <p:cNvSpPr>
              <a:spLocks noChangeArrowheads="1"/>
            </p:cNvSpPr>
            <p:nvPr/>
          </p:nvSpPr>
          <p:spPr bwMode="auto">
            <a:xfrm>
              <a:off x="1846" y="1983"/>
              <a:ext cx="123" cy="404"/>
            </a:xfrm>
            <a:custGeom>
              <a:avLst/>
              <a:gdLst>
                <a:gd name="T0" fmla="*/ 81 w 547"/>
                <a:gd name="T1" fmla="*/ 1784 h 1785"/>
                <a:gd name="T2" fmla="*/ 109 w 547"/>
                <a:gd name="T3" fmla="*/ 1770 h 1785"/>
                <a:gd name="T4" fmla="*/ 538 w 547"/>
                <a:gd name="T5" fmla="*/ 22 h 1785"/>
                <a:gd name="T6" fmla="*/ 546 w 547"/>
                <a:gd name="T7" fmla="*/ 11 h 1785"/>
                <a:gd name="T8" fmla="*/ 524 w 547"/>
                <a:gd name="T9" fmla="*/ 0 h 1785"/>
                <a:gd name="T10" fmla="*/ 501 w 547"/>
                <a:gd name="T11" fmla="*/ 3 h 1785"/>
                <a:gd name="T12" fmla="*/ 274 w 547"/>
                <a:gd name="T13" fmla="*/ 347 h 1785"/>
                <a:gd name="T14" fmla="*/ 22 w 547"/>
                <a:gd name="T15" fmla="*/ 1266 h 1785"/>
                <a:gd name="T16" fmla="*/ 0 w 547"/>
                <a:gd name="T17" fmla="*/ 1733 h 1785"/>
                <a:gd name="T18" fmla="*/ 0 w 547"/>
                <a:gd name="T19" fmla="*/ 1772 h 1785"/>
                <a:gd name="T20" fmla="*/ 28 w 547"/>
                <a:gd name="T21" fmla="*/ 1784 h 1785"/>
                <a:gd name="T22" fmla="*/ 81 w 547"/>
                <a:gd name="T23" fmla="*/ 1784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81" y="1784"/>
                  </a:moveTo>
                  <a:cubicBezTo>
                    <a:pt x="104" y="1784"/>
                    <a:pt x="109" y="1784"/>
                    <a:pt x="109" y="1770"/>
                  </a:cubicBezTo>
                  <a:cubicBezTo>
                    <a:pt x="112" y="1078"/>
                    <a:pt x="193" y="504"/>
                    <a:pt x="538" y="22"/>
                  </a:cubicBezTo>
                  <a:cubicBezTo>
                    <a:pt x="546" y="14"/>
                    <a:pt x="546" y="11"/>
                    <a:pt x="546" y="11"/>
                  </a:cubicBezTo>
                  <a:cubicBezTo>
                    <a:pt x="546" y="0"/>
                    <a:pt x="538" y="0"/>
                    <a:pt x="524" y="0"/>
                  </a:cubicBezTo>
                  <a:cubicBezTo>
                    <a:pt x="507" y="0"/>
                    <a:pt x="504" y="0"/>
                    <a:pt x="501" y="3"/>
                  </a:cubicBezTo>
                  <a:cubicBezTo>
                    <a:pt x="498" y="6"/>
                    <a:pt x="372" y="148"/>
                    <a:pt x="274" y="347"/>
                  </a:cubicBezTo>
                  <a:cubicBezTo>
                    <a:pt x="143" y="608"/>
                    <a:pt x="62" y="904"/>
                    <a:pt x="22" y="1266"/>
                  </a:cubicBezTo>
                  <a:cubicBezTo>
                    <a:pt x="20" y="1296"/>
                    <a:pt x="0" y="1501"/>
                    <a:pt x="0" y="1733"/>
                  </a:cubicBezTo>
                  <a:lnTo>
                    <a:pt x="0" y="1772"/>
                  </a:lnTo>
                  <a:cubicBezTo>
                    <a:pt x="0" y="1784"/>
                    <a:pt x="6" y="1784"/>
                    <a:pt x="28" y="1784"/>
                  </a:cubicBezTo>
                  <a:lnTo>
                    <a:pt x="81" y="17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5" name="Freeform 7"/>
            <p:cNvSpPr>
              <a:spLocks noChangeArrowheads="1"/>
            </p:cNvSpPr>
            <p:nvPr/>
          </p:nvSpPr>
          <p:spPr bwMode="auto">
            <a:xfrm>
              <a:off x="1846" y="2382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6" name="Freeform 8"/>
            <p:cNvSpPr>
              <a:spLocks noChangeArrowheads="1"/>
            </p:cNvSpPr>
            <p:nvPr/>
          </p:nvSpPr>
          <p:spPr bwMode="auto">
            <a:xfrm>
              <a:off x="1846" y="2516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7" name="Freeform 9"/>
            <p:cNvSpPr>
              <a:spLocks noChangeArrowheads="1"/>
            </p:cNvSpPr>
            <p:nvPr/>
          </p:nvSpPr>
          <p:spPr bwMode="auto">
            <a:xfrm>
              <a:off x="1846" y="2650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Freeform 10"/>
            <p:cNvSpPr>
              <a:spLocks noChangeArrowheads="1"/>
            </p:cNvSpPr>
            <p:nvPr/>
          </p:nvSpPr>
          <p:spPr bwMode="auto">
            <a:xfrm>
              <a:off x="1846" y="2784"/>
              <a:ext cx="123" cy="404"/>
            </a:xfrm>
            <a:custGeom>
              <a:avLst/>
              <a:gdLst>
                <a:gd name="T0" fmla="*/ 28 w 547"/>
                <a:gd name="T1" fmla="*/ 0 h 1785"/>
                <a:gd name="T2" fmla="*/ 0 w 547"/>
                <a:gd name="T3" fmla="*/ 11 h 1785"/>
                <a:gd name="T4" fmla="*/ 0 w 547"/>
                <a:gd name="T5" fmla="*/ 50 h 1785"/>
                <a:gd name="T6" fmla="*/ 137 w 547"/>
                <a:gd name="T7" fmla="*/ 1103 h 1785"/>
                <a:gd name="T8" fmla="*/ 482 w 547"/>
                <a:gd name="T9" fmla="*/ 1756 h 1785"/>
                <a:gd name="T10" fmla="*/ 504 w 547"/>
                <a:gd name="T11" fmla="*/ 1781 h 1785"/>
                <a:gd name="T12" fmla="*/ 524 w 547"/>
                <a:gd name="T13" fmla="*/ 1784 h 1785"/>
                <a:gd name="T14" fmla="*/ 546 w 547"/>
                <a:gd name="T15" fmla="*/ 1772 h 1785"/>
                <a:gd name="T16" fmla="*/ 540 w 547"/>
                <a:gd name="T17" fmla="*/ 1761 h 1785"/>
                <a:gd name="T18" fmla="*/ 109 w 547"/>
                <a:gd name="T19" fmla="*/ 14 h 1785"/>
                <a:gd name="T20" fmla="*/ 81 w 547"/>
                <a:gd name="T21" fmla="*/ 0 h 1785"/>
                <a:gd name="T22" fmla="*/ 28 w 547"/>
                <a:gd name="T2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28" y="0"/>
                  </a:moveTo>
                  <a:cubicBezTo>
                    <a:pt x="6" y="0"/>
                    <a:pt x="0" y="0"/>
                    <a:pt x="0" y="11"/>
                  </a:cubicBezTo>
                  <a:lnTo>
                    <a:pt x="0" y="50"/>
                  </a:lnTo>
                  <a:cubicBezTo>
                    <a:pt x="0" y="652"/>
                    <a:pt x="109" y="1005"/>
                    <a:pt x="137" y="1103"/>
                  </a:cubicBezTo>
                  <a:cubicBezTo>
                    <a:pt x="204" y="1322"/>
                    <a:pt x="316" y="1554"/>
                    <a:pt x="482" y="1756"/>
                  </a:cubicBezTo>
                  <a:cubicBezTo>
                    <a:pt x="496" y="1775"/>
                    <a:pt x="498" y="1778"/>
                    <a:pt x="504" y="1781"/>
                  </a:cubicBezTo>
                  <a:cubicBezTo>
                    <a:pt x="507" y="1781"/>
                    <a:pt x="507" y="1784"/>
                    <a:pt x="524" y="1784"/>
                  </a:cubicBezTo>
                  <a:cubicBezTo>
                    <a:pt x="538" y="1784"/>
                    <a:pt x="546" y="1784"/>
                    <a:pt x="546" y="1772"/>
                  </a:cubicBezTo>
                  <a:cubicBezTo>
                    <a:pt x="546" y="1772"/>
                    <a:pt x="546" y="1770"/>
                    <a:pt x="540" y="1761"/>
                  </a:cubicBezTo>
                  <a:cubicBezTo>
                    <a:pt x="210" y="1305"/>
                    <a:pt x="112" y="756"/>
                    <a:pt x="109" y="14"/>
                  </a:cubicBezTo>
                  <a:cubicBezTo>
                    <a:pt x="109" y="0"/>
                    <a:pt x="104" y="0"/>
                    <a:pt x="81" y="0"/>
                  </a:cubicBezTo>
                  <a:lnTo>
                    <a:pt x="2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9" name="Freeform 11"/>
            <p:cNvSpPr>
              <a:spLocks noChangeArrowheads="1"/>
            </p:cNvSpPr>
            <p:nvPr/>
          </p:nvSpPr>
          <p:spPr bwMode="auto">
            <a:xfrm>
              <a:off x="2104" y="1973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0" name="Freeform 12"/>
            <p:cNvSpPr>
              <a:spLocks noChangeArrowheads="1"/>
            </p:cNvSpPr>
            <p:nvPr/>
          </p:nvSpPr>
          <p:spPr bwMode="auto">
            <a:xfrm>
              <a:off x="2408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1" name="Freeform 13"/>
            <p:cNvSpPr>
              <a:spLocks noChangeArrowheads="1"/>
            </p:cNvSpPr>
            <p:nvPr/>
          </p:nvSpPr>
          <p:spPr bwMode="auto">
            <a:xfrm>
              <a:off x="2719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Freeform 14"/>
            <p:cNvSpPr>
              <a:spLocks noChangeArrowheads="1"/>
            </p:cNvSpPr>
            <p:nvPr/>
          </p:nvSpPr>
          <p:spPr bwMode="auto">
            <a:xfrm>
              <a:off x="3041" y="1973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Freeform 15"/>
            <p:cNvSpPr>
              <a:spLocks noChangeArrowheads="1"/>
            </p:cNvSpPr>
            <p:nvPr/>
          </p:nvSpPr>
          <p:spPr bwMode="auto">
            <a:xfrm>
              <a:off x="3344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4" name="Freeform 16"/>
            <p:cNvSpPr>
              <a:spLocks noChangeArrowheads="1"/>
            </p:cNvSpPr>
            <p:nvPr/>
          </p:nvSpPr>
          <p:spPr bwMode="auto">
            <a:xfrm>
              <a:off x="3656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88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5" name="Freeform 17"/>
            <p:cNvSpPr>
              <a:spLocks noChangeArrowheads="1"/>
            </p:cNvSpPr>
            <p:nvPr/>
          </p:nvSpPr>
          <p:spPr bwMode="auto">
            <a:xfrm>
              <a:off x="3977" y="1973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6" name="Freeform 18"/>
            <p:cNvSpPr>
              <a:spLocks noChangeArrowheads="1"/>
            </p:cNvSpPr>
            <p:nvPr/>
          </p:nvSpPr>
          <p:spPr bwMode="auto">
            <a:xfrm>
              <a:off x="4280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7" name="Freeform 19"/>
            <p:cNvSpPr>
              <a:spLocks noChangeArrowheads="1"/>
            </p:cNvSpPr>
            <p:nvPr/>
          </p:nvSpPr>
          <p:spPr bwMode="auto">
            <a:xfrm>
              <a:off x="4593" y="1973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Freeform 20"/>
            <p:cNvSpPr>
              <a:spLocks noChangeArrowheads="1"/>
            </p:cNvSpPr>
            <p:nvPr/>
          </p:nvSpPr>
          <p:spPr bwMode="auto">
            <a:xfrm>
              <a:off x="2095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Freeform 21"/>
            <p:cNvSpPr>
              <a:spLocks noChangeArrowheads="1"/>
            </p:cNvSpPr>
            <p:nvPr/>
          </p:nvSpPr>
          <p:spPr bwMode="auto">
            <a:xfrm>
              <a:off x="2417" y="215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0" name="Freeform 22"/>
            <p:cNvSpPr>
              <a:spLocks noChangeArrowheads="1"/>
            </p:cNvSpPr>
            <p:nvPr/>
          </p:nvSpPr>
          <p:spPr bwMode="auto">
            <a:xfrm>
              <a:off x="2719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1" name="Freeform 23"/>
            <p:cNvSpPr>
              <a:spLocks noChangeArrowheads="1"/>
            </p:cNvSpPr>
            <p:nvPr/>
          </p:nvSpPr>
          <p:spPr bwMode="auto">
            <a:xfrm>
              <a:off x="3032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2" name="Freeform 24"/>
            <p:cNvSpPr>
              <a:spLocks noChangeArrowheads="1"/>
            </p:cNvSpPr>
            <p:nvPr/>
          </p:nvSpPr>
          <p:spPr bwMode="auto">
            <a:xfrm>
              <a:off x="3353" y="215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3" name="Freeform 25"/>
            <p:cNvSpPr>
              <a:spLocks noChangeArrowheads="1"/>
            </p:cNvSpPr>
            <p:nvPr/>
          </p:nvSpPr>
          <p:spPr bwMode="auto">
            <a:xfrm>
              <a:off x="3656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88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4" name="Freeform 26"/>
            <p:cNvSpPr>
              <a:spLocks noChangeArrowheads="1"/>
            </p:cNvSpPr>
            <p:nvPr/>
          </p:nvSpPr>
          <p:spPr bwMode="auto">
            <a:xfrm>
              <a:off x="3969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5" name="Freeform 27"/>
            <p:cNvSpPr>
              <a:spLocks noChangeArrowheads="1"/>
            </p:cNvSpPr>
            <p:nvPr/>
          </p:nvSpPr>
          <p:spPr bwMode="auto">
            <a:xfrm>
              <a:off x="4289" y="215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6" name="Freeform 28"/>
            <p:cNvSpPr>
              <a:spLocks noChangeArrowheads="1"/>
            </p:cNvSpPr>
            <p:nvPr/>
          </p:nvSpPr>
          <p:spPr bwMode="auto">
            <a:xfrm>
              <a:off x="4593" y="215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7" name="Freeform 29"/>
            <p:cNvSpPr>
              <a:spLocks noChangeArrowheads="1"/>
            </p:cNvSpPr>
            <p:nvPr/>
          </p:nvSpPr>
          <p:spPr bwMode="auto">
            <a:xfrm>
              <a:off x="2095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8" name="Freeform 30"/>
            <p:cNvSpPr>
              <a:spLocks noChangeArrowheads="1"/>
            </p:cNvSpPr>
            <p:nvPr/>
          </p:nvSpPr>
          <p:spPr bwMode="auto">
            <a:xfrm>
              <a:off x="2408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9" name="Freeform 31"/>
            <p:cNvSpPr>
              <a:spLocks noChangeArrowheads="1"/>
            </p:cNvSpPr>
            <p:nvPr/>
          </p:nvSpPr>
          <p:spPr bwMode="auto">
            <a:xfrm>
              <a:off x="2728" y="2330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0" name="Freeform 32"/>
            <p:cNvSpPr>
              <a:spLocks noChangeArrowheads="1"/>
            </p:cNvSpPr>
            <p:nvPr/>
          </p:nvSpPr>
          <p:spPr bwMode="auto">
            <a:xfrm>
              <a:off x="3032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Freeform 33"/>
            <p:cNvSpPr>
              <a:spLocks noChangeArrowheads="1"/>
            </p:cNvSpPr>
            <p:nvPr/>
          </p:nvSpPr>
          <p:spPr bwMode="auto">
            <a:xfrm>
              <a:off x="3344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2" name="Freeform 34"/>
            <p:cNvSpPr>
              <a:spLocks noChangeArrowheads="1"/>
            </p:cNvSpPr>
            <p:nvPr/>
          </p:nvSpPr>
          <p:spPr bwMode="auto">
            <a:xfrm>
              <a:off x="3665" y="2330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3" name="Freeform 35"/>
            <p:cNvSpPr>
              <a:spLocks noChangeArrowheads="1"/>
            </p:cNvSpPr>
            <p:nvPr/>
          </p:nvSpPr>
          <p:spPr bwMode="auto">
            <a:xfrm>
              <a:off x="3969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4" name="Freeform 36"/>
            <p:cNvSpPr>
              <a:spLocks noChangeArrowheads="1"/>
            </p:cNvSpPr>
            <p:nvPr/>
          </p:nvSpPr>
          <p:spPr bwMode="auto">
            <a:xfrm>
              <a:off x="4280" y="2330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5" name="Freeform 37"/>
            <p:cNvSpPr>
              <a:spLocks noChangeArrowheads="1"/>
            </p:cNvSpPr>
            <p:nvPr/>
          </p:nvSpPr>
          <p:spPr bwMode="auto">
            <a:xfrm>
              <a:off x="4601" y="2330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6" name="Freeform 38"/>
            <p:cNvSpPr>
              <a:spLocks noChangeArrowheads="1"/>
            </p:cNvSpPr>
            <p:nvPr/>
          </p:nvSpPr>
          <p:spPr bwMode="auto">
            <a:xfrm>
              <a:off x="1976" y="2487"/>
              <a:ext cx="2809" cy="9"/>
            </a:xfrm>
            <a:custGeom>
              <a:avLst/>
              <a:gdLst>
                <a:gd name="T0" fmla="*/ 6196 w 12391"/>
                <a:gd name="T1" fmla="*/ 42 h 43"/>
                <a:gd name="T2" fmla="*/ 0 w 12391"/>
                <a:gd name="T3" fmla="*/ 42 h 43"/>
                <a:gd name="T4" fmla="*/ 0 w 12391"/>
                <a:gd name="T5" fmla="*/ 0 h 43"/>
                <a:gd name="T6" fmla="*/ 12390 w 12391"/>
                <a:gd name="T7" fmla="*/ 0 h 43"/>
                <a:gd name="T8" fmla="*/ 12390 w 12391"/>
                <a:gd name="T9" fmla="*/ 42 h 43"/>
                <a:gd name="T10" fmla="*/ 6196 w 12391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91" h="43">
                  <a:moveTo>
                    <a:pt x="6196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2390" y="0"/>
                  </a:lnTo>
                  <a:lnTo>
                    <a:pt x="12390" y="42"/>
                  </a:lnTo>
                  <a:lnTo>
                    <a:pt x="6196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7" name="Freeform 39"/>
            <p:cNvSpPr>
              <a:spLocks noChangeArrowheads="1"/>
            </p:cNvSpPr>
            <p:nvPr/>
          </p:nvSpPr>
          <p:spPr bwMode="auto">
            <a:xfrm>
              <a:off x="2104" y="251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8" name="Freeform 40"/>
            <p:cNvSpPr>
              <a:spLocks noChangeArrowheads="1"/>
            </p:cNvSpPr>
            <p:nvPr/>
          </p:nvSpPr>
          <p:spPr bwMode="auto">
            <a:xfrm>
              <a:off x="2417" y="251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9" name="Freeform 41"/>
            <p:cNvSpPr>
              <a:spLocks noChangeArrowheads="1"/>
            </p:cNvSpPr>
            <p:nvPr/>
          </p:nvSpPr>
          <p:spPr bwMode="auto">
            <a:xfrm>
              <a:off x="2728" y="251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0" name="Freeform 42"/>
            <p:cNvSpPr>
              <a:spLocks noChangeArrowheads="1"/>
            </p:cNvSpPr>
            <p:nvPr/>
          </p:nvSpPr>
          <p:spPr bwMode="auto">
            <a:xfrm>
              <a:off x="3032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1" name="Freeform 43"/>
            <p:cNvSpPr>
              <a:spLocks noChangeArrowheads="1"/>
            </p:cNvSpPr>
            <p:nvPr/>
          </p:nvSpPr>
          <p:spPr bwMode="auto">
            <a:xfrm>
              <a:off x="3344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2" name="Freeform 44"/>
            <p:cNvSpPr>
              <a:spLocks noChangeArrowheads="1"/>
            </p:cNvSpPr>
            <p:nvPr/>
          </p:nvSpPr>
          <p:spPr bwMode="auto">
            <a:xfrm>
              <a:off x="3656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88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3" name="Freeform 45"/>
            <p:cNvSpPr>
              <a:spLocks noChangeArrowheads="1"/>
            </p:cNvSpPr>
            <p:nvPr/>
          </p:nvSpPr>
          <p:spPr bwMode="auto">
            <a:xfrm>
              <a:off x="3969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4" name="Freeform 46"/>
            <p:cNvSpPr>
              <a:spLocks noChangeArrowheads="1"/>
            </p:cNvSpPr>
            <p:nvPr/>
          </p:nvSpPr>
          <p:spPr bwMode="auto">
            <a:xfrm>
              <a:off x="4280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5" name="Freeform 47"/>
            <p:cNvSpPr>
              <a:spLocks noChangeArrowheads="1"/>
            </p:cNvSpPr>
            <p:nvPr/>
          </p:nvSpPr>
          <p:spPr bwMode="auto">
            <a:xfrm>
              <a:off x="4593" y="2517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6" name="Freeform 48"/>
            <p:cNvSpPr>
              <a:spLocks noChangeArrowheads="1"/>
            </p:cNvSpPr>
            <p:nvPr/>
          </p:nvSpPr>
          <p:spPr bwMode="auto">
            <a:xfrm>
              <a:off x="2095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7" name="Freeform 49"/>
            <p:cNvSpPr>
              <a:spLocks noChangeArrowheads="1"/>
            </p:cNvSpPr>
            <p:nvPr/>
          </p:nvSpPr>
          <p:spPr bwMode="auto">
            <a:xfrm>
              <a:off x="2408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8" name="Freeform 50"/>
            <p:cNvSpPr>
              <a:spLocks noChangeArrowheads="1"/>
            </p:cNvSpPr>
            <p:nvPr/>
          </p:nvSpPr>
          <p:spPr bwMode="auto">
            <a:xfrm>
              <a:off x="2719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9" name="Freeform 51"/>
            <p:cNvSpPr>
              <a:spLocks noChangeArrowheads="1"/>
            </p:cNvSpPr>
            <p:nvPr/>
          </p:nvSpPr>
          <p:spPr bwMode="auto">
            <a:xfrm>
              <a:off x="3041" y="269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0" name="Freeform 52"/>
            <p:cNvSpPr>
              <a:spLocks noChangeArrowheads="1"/>
            </p:cNvSpPr>
            <p:nvPr/>
          </p:nvSpPr>
          <p:spPr bwMode="auto">
            <a:xfrm>
              <a:off x="3353" y="269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1" name="Freeform 53"/>
            <p:cNvSpPr>
              <a:spLocks noChangeArrowheads="1"/>
            </p:cNvSpPr>
            <p:nvPr/>
          </p:nvSpPr>
          <p:spPr bwMode="auto">
            <a:xfrm>
              <a:off x="3665" y="269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2" name="Freeform 54"/>
            <p:cNvSpPr>
              <a:spLocks noChangeArrowheads="1"/>
            </p:cNvSpPr>
            <p:nvPr/>
          </p:nvSpPr>
          <p:spPr bwMode="auto">
            <a:xfrm>
              <a:off x="3969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3" name="Freeform 55"/>
            <p:cNvSpPr>
              <a:spLocks noChangeArrowheads="1"/>
            </p:cNvSpPr>
            <p:nvPr/>
          </p:nvSpPr>
          <p:spPr bwMode="auto">
            <a:xfrm>
              <a:off x="4280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4" name="Freeform 56"/>
            <p:cNvSpPr>
              <a:spLocks noChangeArrowheads="1"/>
            </p:cNvSpPr>
            <p:nvPr/>
          </p:nvSpPr>
          <p:spPr bwMode="auto">
            <a:xfrm>
              <a:off x="4593" y="2696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5" name="Freeform 57"/>
            <p:cNvSpPr>
              <a:spLocks noChangeArrowheads="1"/>
            </p:cNvSpPr>
            <p:nvPr/>
          </p:nvSpPr>
          <p:spPr bwMode="auto">
            <a:xfrm>
              <a:off x="2095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6" name="Freeform 58"/>
            <p:cNvSpPr>
              <a:spLocks noChangeArrowheads="1"/>
            </p:cNvSpPr>
            <p:nvPr/>
          </p:nvSpPr>
          <p:spPr bwMode="auto">
            <a:xfrm>
              <a:off x="2408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7" name="Freeform 59"/>
            <p:cNvSpPr>
              <a:spLocks noChangeArrowheads="1"/>
            </p:cNvSpPr>
            <p:nvPr/>
          </p:nvSpPr>
          <p:spPr bwMode="auto">
            <a:xfrm>
              <a:off x="2719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8" name="Freeform 60"/>
            <p:cNvSpPr>
              <a:spLocks noChangeArrowheads="1"/>
            </p:cNvSpPr>
            <p:nvPr/>
          </p:nvSpPr>
          <p:spPr bwMode="auto">
            <a:xfrm>
              <a:off x="3032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89" name="Freeform 61"/>
            <p:cNvSpPr>
              <a:spLocks noChangeArrowheads="1"/>
            </p:cNvSpPr>
            <p:nvPr/>
          </p:nvSpPr>
          <p:spPr bwMode="auto">
            <a:xfrm>
              <a:off x="3344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0" name="Freeform 62"/>
            <p:cNvSpPr>
              <a:spLocks noChangeArrowheads="1"/>
            </p:cNvSpPr>
            <p:nvPr/>
          </p:nvSpPr>
          <p:spPr bwMode="auto">
            <a:xfrm>
              <a:off x="3656" y="2874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0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0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87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88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1" name="Freeform 63"/>
            <p:cNvSpPr>
              <a:spLocks noChangeArrowheads="1"/>
            </p:cNvSpPr>
            <p:nvPr/>
          </p:nvSpPr>
          <p:spPr bwMode="auto">
            <a:xfrm>
              <a:off x="3977" y="2874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2" name="Freeform 64"/>
            <p:cNvSpPr>
              <a:spLocks noChangeArrowheads="1"/>
            </p:cNvSpPr>
            <p:nvPr/>
          </p:nvSpPr>
          <p:spPr bwMode="auto">
            <a:xfrm>
              <a:off x="4289" y="2874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3" name="Freeform 65"/>
            <p:cNvSpPr>
              <a:spLocks noChangeArrowheads="1"/>
            </p:cNvSpPr>
            <p:nvPr/>
          </p:nvSpPr>
          <p:spPr bwMode="auto">
            <a:xfrm>
              <a:off x="4601" y="2874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4" name="Freeform 66"/>
            <p:cNvSpPr>
              <a:spLocks noChangeArrowheads="1"/>
            </p:cNvSpPr>
            <p:nvPr/>
          </p:nvSpPr>
          <p:spPr bwMode="auto">
            <a:xfrm>
              <a:off x="1976" y="3031"/>
              <a:ext cx="2809" cy="9"/>
            </a:xfrm>
            <a:custGeom>
              <a:avLst/>
              <a:gdLst>
                <a:gd name="T0" fmla="*/ 6196 w 12391"/>
                <a:gd name="T1" fmla="*/ 42 h 43"/>
                <a:gd name="T2" fmla="*/ 0 w 12391"/>
                <a:gd name="T3" fmla="*/ 42 h 43"/>
                <a:gd name="T4" fmla="*/ 0 w 12391"/>
                <a:gd name="T5" fmla="*/ 0 h 43"/>
                <a:gd name="T6" fmla="*/ 12390 w 12391"/>
                <a:gd name="T7" fmla="*/ 0 h 43"/>
                <a:gd name="T8" fmla="*/ 12390 w 12391"/>
                <a:gd name="T9" fmla="*/ 42 h 43"/>
                <a:gd name="T10" fmla="*/ 6196 w 12391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91" h="43">
                  <a:moveTo>
                    <a:pt x="6196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2390" y="0"/>
                  </a:lnTo>
                  <a:lnTo>
                    <a:pt x="12390" y="42"/>
                  </a:lnTo>
                  <a:lnTo>
                    <a:pt x="6196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5" name="Freeform 67"/>
            <p:cNvSpPr>
              <a:spLocks noChangeArrowheads="1"/>
            </p:cNvSpPr>
            <p:nvPr/>
          </p:nvSpPr>
          <p:spPr bwMode="auto">
            <a:xfrm>
              <a:off x="2104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6" name="Freeform 68"/>
            <p:cNvSpPr>
              <a:spLocks noChangeArrowheads="1"/>
            </p:cNvSpPr>
            <p:nvPr/>
          </p:nvSpPr>
          <p:spPr bwMode="auto">
            <a:xfrm>
              <a:off x="2417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7" name="Freeform 69"/>
            <p:cNvSpPr>
              <a:spLocks noChangeArrowheads="1"/>
            </p:cNvSpPr>
            <p:nvPr/>
          </p:nvSpPr>
          <p:spPr bwMode="auto">
            <a:xfrm>
              <a:off x="2728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8" name="Freeform 70"/>
            <p:cNvSpPr>
              <a:spLocks noChangeArrowheads="1"/>
            </p:cNvSpPr>
            <p:nvPr/>
          </p:nvSpPr>
          <p:spPr bwMode="auto">
            <a:xfrm>
              <a:off x="3041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99" name="Freeform 71"/>
            <p:cNvSpPr>
              <a:spLocks noChangeArrowheads="1"/>
            </p:cNvSpPr>
            <p:nvPr/>
          </p:nvSpPr>
          <p:spPr bwMode="auto">
            <a:xfrm>
              <a:off x="3353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0" name="Freeform 72"/>
            <p:cNvSpPr>
              <a:spLocks noChangeArrowheads="1"/>
            </p:cNvSpPr>
            <p:nvPr/>
          </p:nvSpPr>
          <p:spPr bwMode="auto">
            <a:xfrm>
              <a:off x="3665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1" name="Freeform 73"/>
            <p:cNvSpPr>
              <a:spLocks noChangeArrowheads="1"/>
            </p:cNvSpPr>
            <p:nvPr/>
          </p:nvSpPr>
          <p:spPr bwMode="auto">
            <a:xfrm>
              <a:off x="3977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2" name="Freeform 74"/>
            <p:cNvSpPr>
              <a:spLocks noChangeArrowheads="1"/>
            </p:cNvSpPr>
            <p:nvPr/>
          </p:nvSpPr>
          <p:spPr bwMode="auto">
            <a:xfrm>
              <a:off x="4289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3" name="Freeform 75"/>
            <p:cNvSpPr>
              <a:spLocks noChangeArrowheads="1"/>
            </p:cNvSpPr>
            <p:nvPr/>
          </p:nvSpPr>
          <p:spPr bwMode="auto">
            <a:xfrm>
              <a:off x="4601" y="306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4" name="Freeform 76"/>
            <p:cNvSpPr>
              <a:spLocks noChangeArrowheads="1"/>
            </p:cNvSpPr>
            <p:nvPr/>
          </p:nvSpPr>
          <p:spPr bwMode="auto">
            <a:xfrm>
              <a:off x="4792" y="1983"/>
              <a:ext cx="123" cy="404"/>
            </a:xfrm>
            <a:custGeom>
              <a:avLst/>
              <a:gdLst>
                <a:gd name="T0" fmla="*/ 546 w 547"/>
                <a:gd name="T1" fmla="*/ 1733 h 1785"/>
                <a:gd name="T2" fmla="*/ 406 w 547"/>
                <a:gd name="T3" fmla="*/ 680 h 1785"/>
                <a:gd name="T4" fmla="*/ 64 w 547"/>
                <a:gd name="T5" fmla="*/ 28 h 1785"/>
                <a:gd name="T6" fmla="*/ 42 w 547"/>
                <a:gd name="T7" fmla="*/ 3 h 1785"/>
                <a:gd name="T8" fmla="*/ 22 w 547"/>
                <a:gd name="T9" fmla="*/ 0 h 1785"/>
                <a:gd name="T10" fmla="*/ 0 w 547"/>
                <a:gd name="T11" fmla="*/ 11 h 1785"/>
                <a:gd name="T12" fmla="*/ 14 w 547"/>
                <a:gd name="T13" fmla="*/ 31 h 1785"/>
                <a:gd name="T14" fmla="*/ 434 w 547"/>
                <a:gd name="T15" fmla="*/ 1770 h 1785"/>
                <a:gd name="T16" fmla="*/ 462 w 547"/>
                <a:gd name="T17" fmla="*/ 1784 h 1785"/>
                <a:gd name="T18" fmla="*/ 518 w 547"/>
                <a:gd name="T19" fmla="*/ 1784 h 1785"/>
                <a:gd name="T20" fmla="*/ 546 w 547"/>
                <a:gd name="T21" fmla="*/ 1772 h 1785"/>
                <a:gd name="T22" fmla="*/ 546 w 547"/>
                <a:gd name="T23" fmla="*/ 1733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546" y="1733"/>
                  </a:moveTo>
                  <a:cubicBezTo>
                    <a:pt x="546" y="1131"/>
                    <a:pt x="437" y="778"/>
                    <a:pt x="406" y="680"/>
                  </a:cubicBezTo>
                  <a:cubicBezTo>
                    <a:pt x="339" y="459"/>
                    <a:pt x="230" y="230"/>
                    <a:pt x="64" y="28"/>
                  </a:cubicBezTo>
                  <a:cubicBezTo>
                    <a:pt x="50" y="8"/>
                    <a:pt x="45" y="3"/>
                    <a:pt x="42" y="3"/>
                  </a:cubicBezTo>
                  <a:cubicBezTo>
                    <a:pt x="39" y="0"/>
                    <a:pt x="39" y="0"/>
                    <a:pt x="22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1"/>
                    <a:pt x="0" y="14"/>
                    <a:pt x="14" y="31"/>
                  </a:cubicBezTo>
                  <a:cubicBezTo>
                    <a:pt x="358" y="510"/>
                    <a:pt x="434" y="1103"/>
                    <a:pt x="434" y="1770"/>
                  </a:cubicBezTo>
                  <a:cubicBezTo>
                    <a:pt x="434" y="1784"/>
                    <a:pt x="442" y="1784"/>
                    <a:pt x="462" y="1784"/>
                  </a:cubicBezTo>
                  <a:lnTo>
                    <a:pt x="518" y="1784"/>
                  </a:lnTo>
                  <a:cubicBezTo>
                    <a:pt x="538" y="1784"/>
                    <a:pt x="543" y="1784"/>
                    <a:pt x="546" y="1772"/>
                  </a:cubicBezTo>
                  <a:lnTo>
                    <a:pt x="546" y="17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5" name="Freeform 77"/>
            <p:cNvSpPr>
              <a:spLocks noChangeArrowheads="1"/>
            </p:cNvSpPr>
            <p:nvPr/>
          </p:nvSpPr>
          <p:spPr bwMode="auto">
            <a:xfrm>
              <a:off x="4890" y="2382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6" name="Freeform 78"/>
            <p:cNvSpPr>
              <a:spLocks noChangeArrowheads="1"/>
            </p:cNvSpPr>
            <p:nvPr/>
          </p:nvSpPr>
          <p:spPr bwMode="auto">
            <a:xfrm>
              <a:off x="4890" y="2516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7" name="Freeform 79"/>
            <p:cNvSpPr>
              <a:spLocks noChangeArrowheads="1"/>
            </p:cNvSpPr>
            <p:nvPr/>
          </p:nvSpPr>
          <p:spPr bwMode="auto">
            <a:xfrm>
              <a:off x="4890" y="2650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8" name="Freeform 80"/>
            <p:cNvSpPr>
              <a:spLocks noChangeArrowheads="1"/>
            </p:cNvSpPr>
            <p:nvPr/>
          </p:nvSpPr>
          <p:spPr bwMode="auto">
            <a:xfrm>
              <a:off x="4792" y="2784"/>
              <a:ext cx="123" cy="404"/>
            </a:xfrm>
            <a:custGeom>
              <a:avLst/>
              <a:gdLst>
                <a:gd name="T0" fmla="*/ 546 w 547"/>
                <a:gd name="T1" fmla="*/ 11 h 1785"/>
                <a:gd name="T2" fmla="*/ 518 w 547"/>
                <a:gd name="T3" fmla="*/ 0 h 1785"/>
                <a:gd name="T4" fmla="*/ 462 w 547"/>
                <a:gd name="T5" fmla="*/ 0 h 1785"/>
                <a:gd name="T6" fmla="*/ 434 w 547"/>
                <a:gd name="T7" fmla="*/ 14 h 1785"/>
                <a:gd name="T8" fmla="*/ 409 w 547"/>
                <a:gd name="T9" fmla="*/ 596 h 1785"/>
                <a:gd name="T10" fmla="*/ 6 w 547"/>
                <a:gd name="T11" fmla="*/ 1761 h 1785"/>
                <a:gd name="T12" fmla="*/ 0 w 547"/>
                <a:gd name="T13" fmla="*/ 1772 h 1785"/>
                <a:gd name="T14" fmla="*/ 22 w 547"/>
                <a:gd name="T15" fmla="*/ 1784 h 1785"/>
                <a:gd name="T16" fmla="*/ 42 w 547"/>
                <a:gd name="T17" fmla="*/ 1781 h 1785"/>
                <a:gd name="T18" fmla="*/ 272 w 547"/>
                <a:gd name="T19" fmla="*/ 1436 h 1785"/>
                <a:gd name="T20" fmla="*/ 521 w 547"/>
                <a:gd name="T21" fmla="*/ 518 h 1785"/>
                <a:gd name="T22" fmla="*/ 546 w 547"/>
                <a:gd name="T23" fmla="*/ 50 h 1785"/>
                <a:gd name="T24" fmla="*/ 546 w 547"/>
                <a:gd name="T25" fmla="*/ 11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1785">
                  <a:moveTo>
                    <a:pt x="546" y="11"/>
                  </a:moveTo>
                  <a:cubicBezTo>
                    <a:pt x="543" y="0"/>
                    <a:pt x="538" y="0"/>
                    <a:pt x="518" y="0"/>
                  </a:cubicBezTo>
                  <a:lnTo>
                    <a:pt x="462" y="0"/>
                  </a:lnTo>
                  <a:cubicBezTo>
                    <a:pt x="442" y="0"/>
                    <a:pt x="434" y="0"/>
                    <a:pt x="434" y="14"/>
                  </a:cubicBezTo>
                  <a:cubicBezTo>
                    <a:pt x="434" y="115"/>
                    <a:pt x="434" y="350"/>
                    <a:pt x="409" y="596"/>
                  </a:cubicBezTo>
                  <a:cubicBezTo>
                    <a:pt x="356" y="1106"/>
                    <a:pt x="224" y="1459"/>
                    <a:pt x="6" y="1761"/>
                  </a:cubicBezTo>
                  <a:cubicBezTo>
                    <a:pt x="0" y="1770"/>
                    <a:pt x="0" y="1772"/>
                    <a:pt x="0" y="1772"/>
                  </a:cubicBezTo>
                  <a:cubicBezTo>
                    <a:pt x="0" y="1784"/>
                    <a:pt x="8" y="1784"/>
                    <a:pt x="22" y="1784"/>
                  </a:cubicBezTo>
                  <a:cubicBezTo>
                    <a:pt x="39" y="1784"/>
                    <a:pt x="39" y="1784"/>
                    <a:pt x="42" y="1781"/>
                  </a:cubicBezTo>
                  <a:cubicBezTo>
                    <a:pt x="48" y="1778"/>
                    <a:pt x="171" y="1635"/>
                    <a:pt x="272" y="1436"/>
                  </a:cubicBezTo>
                  <a:cubicBezTo>
                    <a:pt x="403" y="1176"/>
                    <a:pt x="484" y="876"/>
                    <a:pt x="521" y="518"/>
                  </a:cubicBezTo>
                  <a:cubicBezTo>
                    <a:pt x="524" y="487"/>
                    <a:pt x="546" y="283"/>
                    <a:pt x="546" y="50"/>
                  </a:cubicBezTo>
                  <a:lnTo>
                    <a:pt x="546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609" name="Text Box 81"/>
          <p:cNvSpPr txBox="1">
            <a:spLocks noChangeArrowheads="1"/>
          </p:cNvSpPr>
          <p:nvPr/>
        </p:nvSpPr>
        <p:spPr bwMode="auto">
          <a:xfrm>
            <a:off x="9466662" y="2185232"/>
            <a:ext cx="2971656" cy="164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173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 sz="2500" dirty="0"/>
              <a:t>Only can occur if </a:t>
            </a:r>
          </a:p>
          <a:p>
            <a:r>
              <a:rPr lang="en-US" sz="2500" dirty="0"/>
              <a:t>rank+(X) &gt; rank(X)</a:t>
            </a:r>
          </a:p>
        </p:txBody>
      </p:sp>
      <p:grpSp>
        <p:nvGrpSpPr>
          <p:cNvPr id="22610" name="Group 82"/>
          <p:cNvGrpSpPr>
            <a:grpSpLocks/>
          </p:cNvGrpSpPr>
          <p:nvPr/>
        </p:nvGrpSpPr>
        <p:grpSpPr bwMode="auto">
          <a:xfrm>
            <a:off x="3230938" y="1374767"/>
            <a:ext cx="2950049" cy="333975"/>
            <a:chOff x="2243" y="955"/>
            <a:chExt cx="2048" cy="232"/>
          </a:xfrm>
        </p:grpSpPr>
        <p:sp>
          <p:nvSpPr>
            <p:cNvPr id="22611" name="Freeform 83"/>
            <p:cNvSpPr>
              <a:spLocks noChangeArrowheads="1"/>
            </p:cNvSpPr>
            <p:nvPr/>
          </p:nvSpPr>
          <p:spPr bwMode="auto">
            <a:xfrm>
              <a:off x="2243" y="963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2" name="Freeform 84"/>
            <p:cNvSpPr>
              <a:spLocks noChangeArrowheads="1"/>
            </p:cNvSpPr>
            <p:nvPr/>
          </p:nvSpPr>
          <p:spPr bwMode="auto">
            <a:xfrm>
              <a:off x="2249" y="963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3" name="Freeform 85"/>
            <p:cNvSpPr>
              <a:spLocks noChangeArrowheads="1"/>
            </p:cNvSpPr>
            <p:nvPr/>
          </p:nvSpPr>
          <p:spPr bwMode="auto">
            <a:xfrm>
              <a:off x="2559" y="1044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4" name="Freeform 86"/>
            <p:cNvSpPr>
              <a:spLocks noChangeArrowheads="1"/>
            </p:cNvSpPr>
            <p:nvPr/>
          </p:nvSpPr>
          <p:spPr bwMode="auto">
            <a:xfrm>
              <a:off x="2823" y="955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5" name="Freeform 87"/>
            <p:cNvSpPr>
              <a:spLocks noChangeArrowheads="1"/>
            </p:cNvSpPr>
            <p:nvPr/>
          </p:nvSpPr>
          <p:spPr bwMode="auto">
            <a:xfrm>
              <a:off x="3019" y="963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6" name="Freeform 88"/>
            <p:cNvSpPr>
              <a:spLocks noChangeArrowheads="1"/>
            </p:cNvSpPr>
            <p:nvPr/>
          </p:nvSpPr>
          <p:spPr bwMode="auto">
            <a:xfrm>
              <a:off x="3367" y="1044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7" name="Freeform 89"/>
            <p:cNvSpPr>
              <a:spLocks noChangeArrowheads="1"/>
            </p:cNvSpPr>
            <p:nvPr/>
          </p:nvSpPr>
          <p:spPr bwMode="auto">
            <a:xfrm>
              <a:off x="3635" y="958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8" name="Freeform 90"/>
            <p:cNvSpPr>
              <a:spLocks noChangeArrowheads="1"/>
            </p:cNvSpPr>
            <p:nvPr/>
          </p:nvSpPr>
          <p:spPr bwMode="auto">
            <a:xfrm>
              <a:off x="3832" y="955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19" name="Freeform 91"/>
            <p:cNvSpPr>
              <a:spLocks noChangeArrowheads="1"/>
            </p:cNvSpPr>
            <p:nvPr/>
          </p:nvSpPr>
          <p:spPr bwMode="auto">
            <a:xfrm>
              <a:off x="4029" y="963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686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32507A-7E01-D143-AF58-FF9B412BCEAE}" type="slidenum">
              <a:rPr lang="en-US"/>
              <a:pPr/>
              <a:t>81</a:t>
            </a:fld>
            <a:endParaRPr 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II: Different Subspaces</a:t>
            </a:r>
          </a:p>
        </p:txBody>
      </p:sp>
      <p:grpSp>
        <p:nvGrpSpPr>
          <p:cNvPr id="23554" name="Group 2"/>
          <p:cNvGrpSpPr>
            <a:grpSpLocks/>
          </p:cNvGrpSpPr>
          <p:nvPr/>
        </p:nvGrpSpPr>
        <p:grpSpPr bwMode="auto">
          <a:xfrm>
            <a:off x="802334" y="2152123"/>
            <a:ext cx="7123043" cy="3794645"/>
            <a:chOff x="557" y="1495"/>
            <a:chExt cx="4945" cy="2636"/>
          </a:xfrm>
        </p:grpSpPr>
        <p:sp>
          <p:nvSpPr>
            <p:cNvPr id="23555" name="Freeform 3"/>
            <p:cNvSpPr>
              <a:spLocks noChangeArrowheads="1"/>
            </p:cNvSpPr>
            <p:nvPr/>
          </p:nvSpPr>
          <p:spPr bwMode="auto">
            <a:xfrm>
              <a:off x="557" y="1498"/>
              <a:ext cx="4945" cy="2633"/>
            </a:xfrm>
            <a:custGeom>
              <a:avLst/>
              <a:gdLst>
                <a:gd name="T0" fmla="*/ 10903 w 21810"/>
                <a:gd name="T1" fmla="*/ 11614 h 11615"/>
                <a:gd name="T2" fmla="*/ 0 w 21810"/>
                <a:gd name="T3" fmla="*/ 11614 h 11615"/>
                <a:gd name="T4" fmla="*/ 0 w 21810"/>
                <a:gd name="T5" fmla="*/ 0 h 11615"/>
                <a:gd name="T6" fmla="*/ 21809 w 21810"/>
                <a:gd name="T7" fmla="*/ 0 h 11615"/>
                <a:gd name="T8" fmla="*/ 21809 w 21810"/>
                <a:gd name="T9" fmla="*/ 11614 h 11615"/>
                <a:gd name="T10" fmla="*/ 10903 w 21810"/>
                <a:gd name="T11" fmla="*/ 11614 h 1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10" h="11615">
                  <a:moveTo>
                    <a:pt x="10903" y="11614"/>
                  </a:moveTo>
                  <a:lnTo>
                    <a:pt x="0" y="11614"/>
                  </a:lnTo>
                  <a:lnTo>
                    <a:pt x="0" y="0"/>
                  </a:lnTo>
                  <a:lnTo>
                    <a:pt x="21809" y="0"/>
                  </a:lnTo>
                  <a:lnTo>
                    <a:pt x="21809" y="11614"/>
                  </a:lnTo>
                  <a:lnTo>
                    <a:pt x="10903" y="116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6" name="Freeform 4"/>
            <p:cNvSpPr>
              <a:spLocks noChangeArrowheads="1"/>
            </p:cNvSpPr>
            <p:nvPr/>
          </p:nvSpPr>
          <p:spPr bwMode="auto">
            <a:xfrm>
              <a:off x="563" y="1829"/>
              <a:ext cx="184" cy="152"/>
            </a:xfrm>
            <a:custGeom>
              <a:avLst/>
              <a:gdLst>
                <a:gd name="T0" fmla="*/ 454 w 816"/>
                <a:gd name="T1" fmla="*/ 269 h 676"/>
                <a:gd name="T2" fmla="*/ 370 w 816"/>
                <a:gd name="T3" fmla="*/ 73 h 676"/>
                <a:gd name="T4" fmla="*/ 364 w 816"/>
                <a:gd name="T5" fmla="*/ 59 h 676"/>
                <a:gd name="T6" fmla="*/ 423 w 816"/>
                <a:gd name="T7" fmla="*/ 31 h 676"/>
                <a:gd name="T8" fmla="*/ 442 w 816"/>
                <a:gd name="T9" fmla="*/ 11 h 676"/>
                <a:gd name="T10" fmla="*/ 428 w 816"/>
                <a:gd name="T11" fmla="*/ 0 h 676"/>
                <a:gd name="T12" fmla="*/ 302 w 816"/>
                <a:gd name="T13" fmla="*/ 3 h 676"/>
                <a:gd name="T14" fmla="*/ 193 w 816"/>
                <a:gd name="T15" fmla="*/ 0 h 676"/>
                <a:gd name="T16" fmla="*/ 174 w 816"/>
                <a:gd name="T17" fmla="*/ 20 h 676"/>
                <a:gd name="T18" fmla="*/ 199 w 816"/>
                <a:gd name="T19" fmla="*/ 31 h 676"/>
                <a:gd name="T20" fmla="*/ 272 w 816"/>
                <a:gd name="T21" fmla="*/ 62 h 676"/>
                <a:gd name="T22" fmla="*/ 389 w 816"/>
                <a:gd name="T23" fmla="*/ 339 h 676"/>
                <a:gd name="T24" fmla="*/ 179 w 816"/>
                <a:gd name="T25" fmla="*/ 563 h 676"/>
                <a:gd name="T26" fmla="*/ 168 w 816"/>
                <a:gd name="T27" fmla="*/ 574 h 676"/>
                <a:gd name="T28" fmla="*/ 22 w 816"/>
                <a:gd name="T29" fmla="*/ 644 h 676"/>
                <a:gd name="T30" fmla="*/ 0 w 816"/>
                <a:gd name="T31" fmla="*/ 664 h 676"/>
                <a:gd name="T32" fmla="*/ 14 w 816"/>
                <a:gd name="T33" fmla="*/ 675 h 676"/>
                <a:gd name="T34" fmla="*/ 106 w 816"/>
                <a:gd name="T35" fmla="*/ 672 h 676"/>
                <a:gd name="T36" fmla="*/ 216 w 816"/>
                <a:gd name="T37" fmla="*/ 675 h 676"/>
                <a:gd name="T38" fmla="*/ 235 w 816"/>
                <a:gd name="T39" fmla="*/ 655 h 676"/>
                <a:gd name="T40" fmla="*/ 221 w 816"/>
                <a:gd name="T41" fmla="*/ 644 h 676"/>
                <a:gd name="T42" fmla="*/ 182 w 816"/>
                <a:gd name="T43" fmla="*/ 613 h 676"/>
                <a:gd name="T44" fmla="*/ 210 w 816"/>
                <a:gd name="T45" fmla="*/ 568 h 676"/>
                <a:gd name="T46" fmla="*/ 311 w 816"/>
                <a:gd name="T47" fmla="*/ 462 h 676"/>
                <a:gd name="T48" fmla="*/ 398 w 816"/>
                <a:gd name="T49" fmla="*/ 367 h 676"/>
                <a:gd name="T50" fmla="*/ 498 w 816"/>
                <a:gd name="T51" fmla="*/ 602 h 676"/>
                <a:gd name="T52" fmla="*/ 504 w 816"/>
                <a:gd name="T53" fmla="*/ 616 h 676"/>
                <a:gd name="T54" fmla="*/ 445 w 816"/>
                <a:gd name="T55" fmla="*/ 644 h 676"/>
                <a:gd name="T56" fmla="*/ 426 w 816"/>
                <a:gd name="T57" fmla="*/ 664 h 676"/>
                <a:gd name="T58" fmla="*/ 442 w 816"/>
                <a:gd name="T59" fmla="*/ 675 h 676"/>
                <a:gd name="T60" fmla="*/ 566 w 816"/>
                <a:gd name="T61" fmla="*/ 672 h 676"/>
                <a:gd name="T62" fmla="*/ 675 w 816"/>
                <a:gd name="T63" fmla="*/ 675 h 676"/>
                <a:gd name="T64" fmla="*/ 694 w 816"/>
                <a:gd name="T65" fmla="*/ 655 h 676"/>
                <a:gd name="T66" fmla="*/ 678 w 816"/>
                <a:gd name="T67" fmla="*/ 644 h 676"/>
                <a:gd name="T68" fmla="*/ 591 w 816"/>
                <a:gd name="T69" fmla="*/ 602 h 676"/>
                <a:gd name="T70" fmla="*/ 465 w 816"/>
                <a:gd name="T71" fmla="*/ 297 h 676"/>
                <a:gd name="T72" fmla="*/ 666 w 816"/>
                <a:gd name="T73" fmla="*/ 81 h 676"/>
                <a:gd name="T74" fmla="*/ 792 w 816"/>
                <a:gd name="T75" fmla="*/ 31 h 676"/>
                <a:gd name="T76" fmla="*/ 815 w 816"/>
                <a:gd name="T77" fmla="*/ 11 h 676"/>
                <a:gd name="T78" fmla="*/ 801 w 816"/>
                <a:gd name="T79" fmla="*/ 0 h 676"/>
                <a:gd name="T80" fmla="*/ 708 w 816"/>
                <a:gd name="T81" fmla="*/ 3 h 676"/>
                <a:gd name="T82" fmla="*/ 599 w 816"/>
                <a:gd name="T83" fmla="*/ 0 h 676"/>
                <a:gd name="T84" fmla="*/ 580 w 816"/>
                <a:gd name="T85" fmla="*/ 20 h 676"/>
                <a:gd name="T86" fmla="*/ 591 w 816"/>
                <a:gd name="T87" fmla="*/ 31 h 676"/>
                <a:gd name="T88" fmla="*/ 630 w 816"/>
                <a:gd name="T89" fmla="*/ 62 h 676"/>
                <a:gd name="T90" fmla="*/ 613 w 816"/>
                <a:gd name="T91" fmla="*/ 98 h 676"/>
                <a:gd name="T92" fmla="*/ 454 w 816"/>
                <a:gd name="T93" fmla="*/ 2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6" h="676">
                  <a:moveTo>
                    <a:pt x="454" y="269"/>
                  </a:moveTo>
                  <a:lnTo>
                    <a:pt x="370" y="73"/>
                  </a:lnTo>
                  <a:cubicBezTo>
                    <a:pt x="367" y="64"/>
                    <a:pt x="364" y="62"/>
                    <a:pt x="364" y="59"/>
                  </a:cubicBezTo>
                  <a:cubicBezTo>
                    <a:pt x="364" y="53"/>
                    <a:pt x="381" y="34"/>
                    <a:pt x="423" y="31"/>
                  </a:cubicBezTo>
                  <a:cubicBezTo>
                    <a:pt x="431" y="31"/>
                    <a:pt x="442" y="28"/>
                    <a:pt x="442" y="11"/>
                  </a:cubicBezTo>
                  <a:cubicBezTo>
                    <a:pt x="442" y="0"/>
                    <a:pt x="431" y="0"/>
                    <a:pt x="428" y="0"/>
                  </a:cubicBezTo>
                  <a:cubicBezTo>
                    <a:pt x="386" y="0"/>
                    <a:pt x="344" y="3"/>
                    <a:pt x="302" y="3"/>
                  </a:cubicBezTo>
                  <a:cubicBezTo>
                    <a:pt x="277" y="3"/>
                    <a:pt x="218" y="0"/>
                    <a:pt x="193" y="0"/>
                  </a:cubicBezTo>
                  <a:cubicBezTo>
                    <a:pt x="188" y="0"/>
                    <a:pt x="174" y="0"/>
                    <a:pt x="174" y="20"/>
                  </a:cubicBezTo>
                  <a:cubicBezTo>
                    <a:pt x="174" y="31"/>
                    <a:pt x="185" y="31"/>
                    <a:pt x="199" y="31"/>
                  </a:cubicBezTo>
                  <a:cubicBezTo>
                    <a:pt x="258" y="31"/>
                    <a:pt x="263" y="39"/>
                    <a:pt x="272" y="62"/>
                  </a:cubicBezTo>
                  <a:lnTo>
                    <a:pt x="389" y="339"/>
                  </a:lnTo>
                  <a:lnTo>
                    <a:pt x="179" y="563"/>
                  </a:lnTo>
                  <a:lnTo>
                    <a:pt x="168" y="574"/>
                  </a:lnTo>
                  <a:cubicBezTo>
                    <a:pt x="118" y="624"/>
                    <a:pt x="73" y="641"/>
                    <a:pt x="22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66"/>
                    <a:pt x="0" y="675"/>
                    <a:pt x="14" y="675"/>
                  </a:cubicBezTo>
                  <a:cubicBezTo>
                    <a:pt x="42" y="675"/>
                    <a:pt x="76" y="672"/>
                    <a:pt x="106" y="672"/>
                  </a:cubicBezTo>
                  <a:cubicBezTo>
                    <a:pt x="143" y="672"/>
                    <a:pt x="182" y="675"/>
                    <a:pt x="216" y="675"/>
                  </a:cubicBezTo>
                  <a:cubicBezTo>
                    <a:pt x="221" y="675"/>
                    <a:pt x="235" y="675"/>
                    <a:pt x="235" y="655"/>
                  </a:cubicBezTo>
                  <a:cubicBezTo>
                    <a:pt x="235" y="644"/>
                    <a:pt x="224" y="644"/>
                    <a:pt x="221" y="644"/>
                  </a:cubicBezTo>
                  <a:cubicBezTo>
                    <a:pt x="213" y="644"/>
                    <a:pt x="182" y="641"/>
                    <a:pt x="182" y="613"/>
                  </a:cubicBezTo>
                  <a:cubicBezTo>
                    <a:pt x="182" y="599"/>
                    <a:pt x="199" y="582"/>
                    <a:pt x="210" y="568"/>
                  </a:cubicBezTo>
                  <a:lnTo>
                    <a:pt x="311" y="462"/>
                  </a:lnTo>
                  <a:lnTo>
                    <a:pt x="398" y="367"/>
                  </a:lnTo>
                  <a:lnTo>
                    <a:pt x="498" y="602"/>
                  </a:lnTo>
                  <a:cubicBezTo>
                    <a:pt x="504" y="613"/>
                    <a:pt x="504" y="613"/>
                    <a:pt x="504" y="616"/>
                  </a:cubicBezTo>
                  <a:cubicBezTo>
                    <a:pt x="504" y="624"/>
                    <a:pt x="484" y="641"/>
                    <a:pt x="445" y="644"/>
                  </a:cubicBezTo>
                  <a:cubicBezTo>
                    <a:pt x="437" y="644"/>
                    <a:pt x="426" y="647"/>
                    <a:pt x="426" y="664"/>
                  </a:cubicBezTo>
                  <a:cubicBezTo>
                    <a:pt x="426" y="675"/>
                    <a:pt x="437" y="675"/>
                    <a:pt x="442" y="675"/>
                  </a:cubicBezTo>
                  <a:cubicBezTo>
                    <a:pt x="470" y="675"/>
                    <a:pt x="538" y="672"/>
                    <a:pt x="566" y="672"/>
                  </a:cubicBezTo>
                  <a:cubicBezTo>
                    <a:pt x="591" y="672"/>
                    <a:pt x="650" y="675"/>
                    <a:pt x="675" y="675"/>
                  </a:cubicBezTo>
                  <a:cubicBezTo>
                    <a:pt x="683" y="675"/>
                    <a:pt x="694" y="675"/>
                    <a:pt x="694" y="655"/>
                  </a:cubicBezTo>
                  <a:cubicBezTo>
                    <a:pt x="694" y="644"/>
                    <a:pt x="683" y="644"/>
                    <a:pt x="678" y="644"/>
                  </a:cubicBezTo>
                  <a:cubicBezTo>
                    <a:pt x="610" y="644"/>
                    <a:pt x="608" y="641"/>
                    <a:pt x="591" y="602"/>
                  </a:cubicBezTo>
                  <a:cubicBezTo>
                    <a:pt x="552" y="510"/>
                    <a:pt x="487" y="356"/>
                    <a:pt x="465" y="297"/>
                  </a:cubicBezTo>
                  <a:cubicBezTo>
                    <a:pt x="532" y="227"/>
                    <a:pt x="636" y="109"/>
                    <a:pt x="666" y="81"/>
                  </a:cubicBezTo>
                  <a:cubicBezTo>
                    <a:pt x="694" y="56"/>
                    <a:pt x="734" y="34"/>
                    <a:pt x="792" y="31"/>
                  </a:cubicBezTo>
                  <a:cubicBezTo>
                    <a:pt x="804" y="31"/>
                    <a:pt x="815" y="31"/>
                    <a:pt x="815" y="11"/>
                  </a:cubicBezTo>
                  <a:cubicBezTo>
                    <a:pt x="815" y="11"/>
                    <a:pt x="815" y="0"/>
                    <a:pt x="801" y="0"/>
                  </a:cubicBezTo>
                  <a:cubicBezTo>
                    <a:pt x="770" y="0"/>
                    <a:pt x="739" y="3"/>
                    <a:pt x="708" y="3"/>
                  </a:cubicBezTo>
                  <a:cubicBezTo>
                    <a:pt x="672" y="3"/>
                    <a:pt x="633" y="0"/>
                    <a:pt x="599" y="0"/>
                  </a:cubicBezTo>
                  <a:cubicBezTo>
                    <a:pt x="594" y="0"/>
                    <a:pt x="580" y="0"/>
                    <a:pt x="580" y="20"/>
                  </a:cubicBezTo>
                  <a:cubicBezTo>
                    <a:pt x="580" y="28"/>
                    <a:pt x="585" y="31"/>
                    <a:pt x="591" y="31"/>
                  </a:cubicBezTo>
                  <a:cubicBezTo>
                    <a:pt x="599" y="31"/>
                    <a:pt x="630" y="34"/>
                    <a:pt x="630" y="62"/>
                  </a:cubicBezTo>
                  <a:cubicBezTo>
                    <a:pt x="630" y="76"/>
                    <a:pt x="619" y="87"/>
                    <a:pt x="613" y="98"/>
                  </a:cubicBezTo>
                  <a:lnTo>
                    <a:pt x="454" y="2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7" name="Freeform 5"/>
            <p:cNvSpPr>
              <a:spLocks noChangeArrowheads="1"/>
            </p:cNvSpPr>
            <p:nvPr/>
          </p:nvSpPr>
          <p:spPr bwMode="auto">
            <a:xfrm>
              <a:off x="834" y="190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8" name="Freeform 6"/>
            <p:cNvSpPr>
              <a:spLocks noChangeArrowheads="1"/>
            </p:cNvSpPr>
            <p:nvPr/>
          </p:nvSpPr>
          <p:spPr bwMode="auto">
            <a:xfrm>
              <a:off x="1095" y="1519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9" name="Freeform 7"/>
            <p:cNvSpPr>
              <a:spLocks noChangeArrowheads="1"/>
            </p:cNvSpPr>
            <p:nvPr/>
          </p:nvSpPr>
          <p:spPr bwMode="auto">
            <a:xfrm>
              <a:off x="1095" y="171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0" name="Freeform 8"/>
            <p:cNvSpPr>
              <a:spLocks noChangeArrowheads="1"/>
            </p:cNvSpPr>
            <p:nvPr/>
          </p:nvSpPr>
          <p:spPr bwMode="auto">
            <a:xfrm>
              <a:off x="1095" y="17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1" name="Freeform 9"/>
            <p:cNvSpPr>
              <a:spLocks noChangeArrowheads="1"/>
            </p:cNvSpPr>
            <p:nvPr/>
          </p:nvSpPr>
          <p:spPr bwMode="auto">
            <a:xfrm>
              <a:off x="1095" y="185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2" name="Freeform 10"/>
            <p:cNvSpPr>
              <a:spLocks noChangeArrowheads="1"/>
            </p:cNvSpPr>
            <p:nvPr/>
          </p:nvSpPr>
          <p:spPr bwMode="auto">
            <a:xfrm>
              <a:off x="1095" y="19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3" name="Freeform 11"/>
            <p:cNvSpPr>
              <a:spLocks noChangeArrowheads="1"/>
            </p:cNvSpPr>
            <p:nvPr/>
          </p:nvSpPr>
          <p:spPr bwMode="auto">
            <a:xfrm>
              <a:off x="1095" y="19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4" name="Freeform 12"/>
            <p:cNvSpPr>
              <a:spLocks noChangeArrowheads="1"/>
            </p:cNvSpPr>
            <p:nvPr/>
          </p:nvSpPr>
          <p:spPr bwMode="auto">
            <a:xfrm>
              <a:off x="1095" y="205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5" name="Freeform 13"/>
            <p:cNvSpPr>
              <a:spLocks noChangeArrowheads="1"/>
            </p:cNvSpPr>
            <p:nvPr/>
          </p:nvSpPr>
          <p:spPr bwMode="auto">
            <a:xfrm>
              <a:off x="1095" y="21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6" name="Freeform 14"/>
            <p:cNvSpPr>
              <a:spLocks noChangeArrowheads="1"/>
            </p:cNvSpPr>
            <p:nvPr/>
          </p:nvSpPr>
          <p:spPr bwMode="auto">
            <a:xfrm>
              <a:off x="1095" y="2187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Freeform 15"/>
            <p:cNvSpPr>
              <a:spLocks noChangeArrowheads="1"/>
            </p:cNvSpPr>
            <p:nvPr/>
          </p:nvSpPr>
          <p:spPr bwMode="auto">
            <a:xfrm>
              <a:off x="1184" y="149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8" name="Freeform 16"/>
            <p:cNvSpPr>
              <a:spLocks noChangeArrowheads="1"/>
            </p:cNvSpPr>
            <p:nvPr/>
          </p:nvSpPr>
          <p:spPr bwMode="auto">
            <a:xfrm>
              <a:off x="1476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9" name="Freeform 17"/>
            <p:cNvSpPr>
              <a:spLocks noChangeArrowheads="1"/>
            </p:cNvSpPr>
            <p:nvPr/>
          </p:nvSpPr>
          <p:spPr bwMode="auto">
            <a:xfrm>
              <a:off x="1775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0" name="Freeform 18"/>
            <p:cNvSpPr>
              <a:spLocks noChangeArrowheads="1"/>
            </p:cNvSpPr>
            <p:nvPr/>
          </p:nvSpPr>
          <p:spPr bwMode="auto">
            <a:xfrm>
              <a:off x="2075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19"/>
            <p:cNvSpPr>
              <a:spLocks noChangeArrowheads="1"/>
            </p:cNvSpPr>
            <p:nvPr/>
          </p:nvSpPr>
          <p:spPr bwMode="auto">
            <a:xfrm>
              <a:off x="2374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20"/>
            <p:cNvSpPr>
              <a:spLocks noChangeArrowheads="1"/>
            </p:cNvSpPr>
            <p:nvPr/>
          </p:nvSpPr>
          <p:spPr bwMode="auto">
            <a:xfrm>
              <a:off x="2673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21"/>
            <p:cNvSpPr>
              <a:spLocks noChangeArrowheads="1"/>
            </p:cNvSpPr>
            <p:nvPr/>
          </p:nvSpPr>
          <p:spPr bwMode="auto">
            <a:xfrm>
              <a:off x="1177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22"/>
            <p:cNvSpPr>
              <a:spLocks noChangeArrowheads="1"/>
            </p:cNvSpPr>
            <p:nvPr/>
          </p:nvSpPr>
          <p:spPr bwMode="auto">
            <a:xfrm>
              <a:off x="1483" y="162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23"/>
            <p:cNvSpPr>
              <a:spLocks noChangeArrowheads="1"/>
            </p:cNvSpPr>
            <p:nvPr/>
          </p:nvSpPr>
          <p:spPr bwMode="auto">
            <a:xfrm>
              <a:off x="1775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6" name="Freeform 24"/>
            <p:cNvSpPr>
              <a:spLocks noChangeArrowheads="1"/>
            </p:cNvSpPr>
            <p:nvPr/>
          </p:nvSpPr>
          <p:spPr bwMode="auto">
            <a:xfrm>
              <a:off x="2075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7" name="Freeform 25"/>
            <p:cNvSpPr>
              <a:spLocks noChangeArrowheads="1"/>
            </p:cNvSpPr>
            <p:nvPr/>
          </p:nvSpPr>
          <p:spPr bwMode="auto">
            <a:xfrm>
              <a:off x="2374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8" name="Freeform 26"/>
            <p:cNvSpPr>
              <a:spLocks noChangeArrowheads="1"/>
            </p:cNvSpPr>
            <p:nvPr/>
          </p:nvSpPr>
          <p:spPr bwMode="auto">
            <a:xfrm>
              <a:off x="2673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9" name="Freeform 27"/>
            <p:cNvSpPr>
              <a:spLocks noChangeArrowheads="1"/>
            </p:cNvSpPr>
            <p:nvPr/>
          </p:nvSpPr>
          <p:spPr bwMode="auto">
            <a:xfrm>
              <a:off x="1177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0" name="Freeform 28"/>
            <p:cNvSpPr>
              <a:spLocks noChangeArrowheads="1"/>
            </p:cNvSpPr>
            <p:nvPr/>
          </p:nvSpPr>
          <p:spPr bwMode="auto">
            <a:xfrm>
              <a:off x="1476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1" name="Freeform 29"/>
            <p:cNvSpPr>
              <a:spLocks noChangeArrowheads="1"/>
            </p:cNvSpPr>
            <p:nvPr/>
          </p:nvSpPr>
          <p:spPr bwMode="auto">
            <a:xfrm>
              <a:off x="1782" y="176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2" name="Freeform 30"/>
            <p:cNvSpPr>
              <a:spLocks noChangeArrowheads="1"/>
            </p:cNvSpPr>
            <p:nvPr/>
          </p:nvSpPr>
          <p:spPr bwMode="auto">
            <a:xfrm>
              <a:off x="2075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3" name="Freeform 31"/>
            <p:cNvSpPr>
              <a:spLocks noChangeArrowheads="1"/>
            </p:cNvSpPr>
            <p:nvPr/>
          </p:nvSpPr>
          <p:spPr bwMode="auto">
            <a:xfrm>
              <a:off x="2374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Freeform 32"/>
            <p:cNvSpPr>
              <a:spLocks noChangeArrowheads="1"/>
            </p:cNvSpPr>
            <p:nvPr/>
          </p:nvSpPr>
          <p:spPr bwMode="auto">
            <a:xfrm>
              <a:off x="2673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5" name="Freeform 33"/>
            <p:cNvSpPr>
              <a:spLocks noChangeArrowheads="1"/>
            </p:cNvSpPr>
            <p:nvPr/>
          </p:nvSpPr>
          <p:spPr bwMode="auto">
            <a:xfrm>
              <a:off x="1057" y="1877"/>
              <a:ext cx="1794" cy="9"/>
            </a:xfrm>
            <a:custGeom>
              <a:avLst/>
              <a:gdLst>
                <a:gd name="T0" fmla="*/ 3959 w 7917"/>
                <a:gd name="T1" fmla="*/ 42 h 43"/>
                <a:gd name="T2" fmla="*/ 0 w 7917"/>
                <a:gd name="T3" fmla="*/ 42 h 43"/>
                <a:gd name="T4" fmla="*/ 0 w 7917"/>
                <a:gd name="T5" fmla="*/ 0 h 43"/>
                <a:gd name="T6" fmla="*/ 7916 w 7917"/>
                <a:gd name="T7" fmla="*/ 0 h 43"/>
                <a:gd name="T8" fmla="*/ 7916 w 7917"/>
                <a:gd name="T9" fmla="*/ 42 h 43"/>
                <a:gd name="T10" fmla="*/ 3959 w 7917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7" h="43">
                  <a:moveTo>
                    <a:pt x="395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7916" y="0"/>
                  </a:lnTo>
                  <a:lnTo>
                    <a:pt x="7916" y="42"/>
                  </a:lnTo>
                  <a:lnTo>
                    <a:pt x="395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6" name="Freeform 34"/>
            <p:cNvSpPr>
              <a:spLocks noChangeArrowheads="1"/>
            </p:cNvSpPr>
            <p:nvPr/>
          </p:nvSpPr>
          <p:spPr bwMode="auto">
            <a:xfrm>
              <a:off x="1177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Freeform 35"/>
            <p:cNvSpPr>
              <a:spLocks noChangeArrowheads="1"/>
            </p:cNvSpPr>
            <p:nvPr/>
          </p:nvSpPr>
          <p:spPr bwMode="auto">
            <a:xfrm>
              <a:off x="1476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Freeform 36"/>
            <p:cNvSpPr>
              <a:spLocks noChangeArrowheads="1"/>
            </p:cNvSpPr>
            <p:nvPr/>
          </p:nvSpPr>
          <p:spPr bwMode="auto">
            <a:xfrm>
              <a:off x="1775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Freeform 37"/>
            <p:cNvSpPr>
              <a:spLocks noChangeArrowheads="1"/>
            </p:cNvSpPr>
            <p:nvPr/>
          </p:nvSpPr>
          <p:spPr bwMode="auto">
            <a:xfrm>
              <a:off x="2082" y="1906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0" name="Freeform 38"/>
            <p:cNvSpPr>
              <a:spLocks noChangeArrowheads="1"/>
            </p:cNvSpPr>
            <p:nvPr/>
          </p:nvSpPr>
          <p:spPr bwMode="auto">
            <a:xfrm>
              <a:off x="2374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Freeform 39"/>
            <p:cNvSpPr>
              <a:spLocks noChangeArrowheads="1"/>
            </p:cNvSpPr>
            <p:nvPr/>
          </p:nvSpPr>
          <p:spPr bwMode="auto">
            <a:xfrm>
              <a:off x="2673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2" name="Freeform 40"/>
            <p:cNvSpPr>
              <a:spLocks noChangeArrowheads="1"/>
            </p:cNvSpPr>
            <p:nvPr/>
          </p:nvSpPr>
          <p:spPr bwMode="auto">
            <a:xfrm>
              <a:off x="1177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3" name="Freeform 41"/>
            <p:cNvSpPr>
              <a:spLocks noChangeArrowheads="1"/>
            </p:cNvSpPr>
            <p:nvPr/>
          </p:nvSpPr>
          <p:spPr bwMode="auto">
            <a:xfrm>
              <a:off x="1476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4" name="Freeform 42"/>
            <p:cNvSpPr>
              <a:spLocks noChangeArrowheads="1"/>
            </p:cNvSpPr>
            <p:nvPr/>
          </p:nvSpPr>
          <p:spPr bwMode="auto">
            <a:xfrm>
              <a:off x="1775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Freeform 43"/>
            <p:cNvSpPr>
              <a:spLocks noChangeArrowheads="1"/>
            </p:cNvSpPr>
            <p:nvPr/>
          </p:nvSpPr>
          <p:spPr bwMode="auto">
            <a:xfrm>
              <a:off x="2075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Freeform 44"/>
            <p:cNvSpPr>
              <a:spLocks noChangeArrowheads="1"/>
            </p:cNvSpPr>
            <p:nvPr/>
          </p:nvSpPr>
          <p:spPr bwMode="auto">
            <a:xfrm>
              <a:off x="2381" y="2040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Freeform 45"/>
            <p:cNvSpPr>
              <a:spLocks noChangeArrowheads="1"/>
            </p:cNvSpPr>
            <p:nvPr/>
          </p:nvSpPr>
          <p:spPr bwMode="auto">
            <a:xfrm>
              <a:off x="2673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Freeform 46"/>
            <p:cNvSpPr>
              <a:spLocks noChangeArrowheads="1"/>
            </p:cNvSpPr>
            <p:nvPr/>
          </p:nvSpPr>
          <p:spPr bwMode="auto">
            <a:xfrm>
              <a:off x="1177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Freeform 47"/>
            <p:cNvSpPr>
              <a:spLocks noChangeArrowheads="1"/>
            </p:cNvSpPr>
            <p:nvPr/>
          </p:nvSpPr>
          <p:spPr bwMode="auto">
            <a:xfrm>
              <a:off x="1476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Freeform 48"/>
            <p:cNvSpPr>
              <a:spLocks noChangeArrowheads="1"/>
            </p:cNvSpPr>
            <p:nvPr/>
          </p:nvSpPr>
          <p:spPr bwMode="auto">
            <a:xfrm>
              <a:off x="1775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Freeform 49"/>
            <p:cNvSpPr>
              <a:spLocks noChangeArrowheads="1"/>
            </p:cNvSpPr>
            <p:nvPr/>
          </p:nvSpPr>
          <p:spPr bwMode="auto">
            <a:xfrm>
              <a:off x="2075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Freeform 50"/>
            <p:cNvSpPr>
              <a:spLocks noChangeArrowheads="1"/>
            </p:cNvSpPr>
            <p:nvPr/>
          </p:nvSpPr>
          <p:spPr bwMode="auto">
            <a:xfrm>
              <a:off x="2374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Freeform 51"/>
            <p:cNvSpPr>
              <a:spLocks noChangeArrowheads="1"/>
            </p:cNvSpPr>
            <p:nvPr/>
          </p:nvSpPr>
          <p:spPr bwMode="auto">
            <a:xfrm>
              <a:off x="2680" y="2174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Freeform 52"/>
            <p:cNvSpPr>
              <a:spLocks noChangeArrowheads="1"/>
            </p:cNvSpPr>
            <p:nvPr/>
          </p:nvSpPr>
          <p:spPr bwMode="auto">
            <a:xfrm>
              <a:off x="1057" y="2288"/>
              <a:ext cx="1794" cy="9"/>
            </a:xfrm>
            <a:custGeom>
              <a:avLst/>
              <a:gdLst>
                <a:gd name="T0" fmla="*/ 3959 w 7917"/>
                <a:gd name="T1" fmla="*/ 42 h 43"/>
                <a:gd name="T2" fmla="*/ 0 w 7917"/>
                <a:gd name="T3" fmla="*/ 42 h 43"/>
                <a:gd name="T4" fmla="*/ 0 w 7917"/>
                <a:gd name="T5" fmla="*/ 0 h 43"/>
                <a:gd name="T6" fmla="*/ 7916 w 7917"/>
                <a:gd name="T7" fmla="*/ 0 h 43"/>
                <a:gd name="T8" fmla="*/ 7916 w 7917"/>
                <a:gd name="T9" fmla="*/ 42 h 43"/>
                <a:gd name="T10" fmla="*/ 3959 w 7917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7" h="43">
                  <a:moveTo>
                    <a:pt x="395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7916" y="0"/>
                  </a:lnTo>
                  <a:lnTo>
                    <a:pt x="7916" y="42"/>
                  </a:lnTo>
                  <a:lnTo>
                    <a:pt x="395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Freeform 53"/>
            <p:cNvSpPr>
              <a:spLocks noChangeArrowheads="1"/>
            </p:cNvSpPr>
            <p:nvPr/>
          </p:nvSpPr>
          <p:spPr bwMode="auto">
            <a:xfrm>
              <a:off x="1184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Freeform 54"/>
            <p:cNvSpPr>
              <a:spLocks noChangeArrowheads="1"/>
            </p:cNvSpPr>
            <p:nvPr/>
          </p:nvSpPr>
          <p:spPr bwMode="auto">
            <a:xfrm>
              <a:off x="1483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Freeform 55"/>
            <p:cNvSpPr>
              <a:spLocks noChangeArrowheads="1"/>
            </p:cNvSpPr>
            <p:nvPr/>
          </p:nvSpPr>
          <p:spPr bwMode="auto">
            <a:xfrm>
              <a:off x="1782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Freeform 56"/>
            <p:cNvSpPr>
              <a:spLocks noChangeArrowheads="1"/>
            </p:cNvSpPr>
            <p:nvPr/>
          </p:nvSpPr>
          <p:spPr bwMode="auto">
            <a:xfrm>
              <a:off x="2075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Freeform 57"/>
            <p:cNvSpPr>
              <a:spLocks noChangeArrowheads="1"/>
            </p:cNvSpPr>
            <p:nvPr/>
          </p:nvSpPr>
          <p:spPr bwMode="auto">
            <a:xfrm>
              <a:off x="2374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Freeform 58"/>
            <p:cNvSpPr>
              <a:spLocks noChangeArrowheads="1"/>
            </p:cNvSpPr>
            <p:nvPr/>
          </p:nvSpPr>
          <p:spPr bwMode="auto">
            <a:xfrm>
              <a:off x="2673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Freeform 59"/>
            <p:cNvSpPr>
              <a:spLocks noChangeArrowheads="1"/>
            </p:cNvSpPr>
            <p:nvPr/>
          </p:nvSpPr>
          <p:spPr bwMode="auto">
            <a:xfrm>
              <a:off x="2746" y="1519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Freeform 60"/>
            <p:cNvSpPr>
              <a:spLocks noChangeArrowheads="1"/>
            </p:cNvSpPr>
            <p:nvPr/>
          </p:nvSpPr>
          <p:spPr bwMode="auto">
            <a:xfrm>
              <a:off x="2801" y="171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3" name="Freeform 61"/>
            <p:cNvSpPr>
              <a:spLocks noChangeArrowheads="1"/>
            </p:cNvSpPr>
            <p:nvPr/>
          </p:nvSpPr>
          <p:spPr bwMode="auto">
            <a:xfrm>
              <a:off x="2801" y="17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Freeform 62"/>
            <p:cNvSpPr>
              <a:spLocks noChangeArrowheads="1"/>
            </p:cNvSpPr>
            <p:nvPr/>
          </p:nvSpPr>
          <p:spPr bwMode="auto">
            <a:xfrm>
              <a:off x="2801" y="185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5" name="Freeform 63"/>
            <p:cNvSpPr>
              <a:spLocks noChangeArrowheads="1"/>
            </p:cNvSpPr>
            <p:nvPr/>
          </p:nvSpPr>
          <p:spPr bwMode="auto">
            <a:xfrm>
              <a:off x="2801" y="19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6" name="Freeform 64"/>
            <p:cNvSpPr>
              <a:spLocks noChangeArrowheads="1"/>
            </p:cNvSpPr>
            <p:nvPr/>
          </p:nvSpPr>
          <p:spPr bwMode="auto">
            <a:xfrm>
              <a:off x="2801" y="19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Freeform 65"/>
            <p:cNvSpPr>
              <a:spLocks noChangeArrowheads="1"/>
            </p:cNvSpPr>
            <p:nvPr/>
          </p:nvSpPr>
          <p:spPr bwMode="auto">
            <a:xfrm>
              <a:off x="2801" y="205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8" name="Freeform 66"/>
            <p:cNvSpPr>
              <a:spLocks noChangeArrowheads="1"/>
            </p:cNvSpPr>
            <p:nvPr/>
          </p:nvSpPr>
          <p:spPr bwMode="auto">
            <a:xfrm>
              <a:off x="2801" y="21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9" name="Freeform 67"/>
            <p:cNvSpPr>
              <a:spLocks noChangeArrowheads="1"/>
            </p:cNvSpPr>
            <p:nvPr/>
          </p:nvSpPr>
          <p:spPr bwMode="auto">
            <a:xfrm>
              <a:off x="2746" y="2187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0" name="Freeform 68"/>
            <p:cNvSpPr>
              <a:spLocks noChangeArrowheads="1"/>
            </p:cNvSpPr>
            <p:nvPr/>
          </p:nvSpPr>
          <p:spPr bwMode="auto">
            <a:xfrm>
              <a:off x="1055" y="2472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Freeform 69"/>
            <p:cNvSpPr>
              <a:spLocks noChangeArrowheads="1"/>
            </p:cNvSpPr>
            <p:nvPr/>
          </p:nvSpPr>
          <p:spPr bwMode="auto">
            <a:xfrm>
              <a:off x="1111" y="2498"/>
              <a:ext cx="790" cy="16"/>
            </a:xfrm>
            <a:custGeom>
              <a:avLst/>
              <a:gdLst>
                <a:gd name="T0" fmla="*/ 1742 w 3487"/>
                <a:gd name="T1" fmla="*/ 76 h 77"/>
                <a:gd name="T2" fmla="*/ 0 w 3487"/>
                <a:gd name="T3" fmla="*/ 76 h 77"/>
                <a:gd name="T4" fmla="*/ 0 w 3487"/>
                <a:gd name="T5" fmla="*/ 0 h 77"/>
                <a:gd name="T6" fmla="*/ 3486 w 3487"/>
                <a:gd name="T7" fmla="*/ 0 h 77"/>
                <a:gd name="T8" fmla="*/ 3486 w 3487"/>
                <a:gd name="T9" fmla="*/ 76 h 77"/>
                <a:gd name="T10" fmla="*/ 1742 w 34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7" h="77">
                  <a:moveTo>
                    <a:pt x="1742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3486" y="0"/>
                  </a:lnTo>
                  <a:lnTo>
                    <a:pt x="3486" y="76"/>
                  </a:lnTo>
                  <a:lnTo>
                    <a:pt x="174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2" name="Freeform 70"/>
            <p:cNvSpPr>
              <a:spLocks noChangeArrowheads="1"/>
            </p:cNvSpPr>
            <p:nvPr/>
          </p:nvSpPr>
          <p:spPr bwMode="auto">
            <a:xfrm>
              <a:off x="1901" y="2498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3" name="Freeform 71"/>
            <p:cNvSpPr>
              <a:spLocks noChangeArrowheads="1"/>
            </p:cNvSpPr>
            <p:nvPr/>
          </p:nvSpPr>
          <p:spPr bwMode="auto">
            <a:xfrm>
              <a:off x="1953" y="2498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4" name="Freeform 72"/>
            <p:cNvSpPr>
              <a:spLocks noChangeArrowheads="1"/>
            </p:cNvSpPr>
            <p:nvPr/>
          </p:nvSpPr>
          <p:spPr bwMode="auto">
            <a:xfrm>
              <a:off x="2008" y="2498"/>
              <a:ext cx="790" cy="16"/>
            </a:xfrm>
            <a:custGeom>
              <a:avLst/>
              <a:gdLst>
                <a:gd name="T0" fmla="*/ 1742 w 3487"/>
                <a:gd name="T1" fmla="*/ 76 h 77"/>
                <a:gd name="T2" fmla="*/ 0 w 3487"/>
                <a:gd name="T3" fmla="*/ 76 h 77"/>
                <a:gd name="T4" fmla="*/ 0 w 3487"/>
                <a:gd name="T5" fmla="*/ 0 h 77"/>
                <a:gd name="T6" fmla="*/ 3486 w 3487"/>
                <a:gd name="T7" fmla="*/ 0 h 77"/>
                <a:gd name="T8" fmla="*/ 3486 w 3487"/>
                <a:gd name="T9" fmla="*/ 76 h 77"/>
                <a:gd name="T10" fmla="*/ 1742 w 34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7" h="77">
                  <a:moveTo>
                    <a:pt x="1742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3486" y="0"/>
                  </a:lnTo>
                  <a:lnTo>
                    <a:pt x="3486" y="76"/>
                  </a:lnTo>
                  <a:lnTo>
                    <a:pt x="174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Freeform 73"/>
            <p:cNvSpPr>
              <a:spLocks noChangeArrowheads="1"/>
            </p:cNvSpPr>
            <p:nvPr/>
          </p:nvSpPr>
          <p:spPr bwMode="auto">
            <a:xfrm>
              <a:off x="2798" y="2472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Freeform 74"/>
            <p:cNvSpPr>
              <a:spLocks noChangeArrowheads="1"/>
            </p:cNvSpPr>
            <p:nvPr/>
          </p:nvSpPr>
          <p:spPr bwMode="auto">
            <a:xfrm>
              <a:off x="1852" y="2614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7" name="Freeform 75"/>
            <p:cNvSpPr>
              <a:spLocks noChangeArrowheads="1"/>
            </p:cNvSpPr>
            <p:nvPr/>
          </p:nvSpPr>
          <p:spPr bwMode="auto">
            <a:xfrm>
              <a:off x="1994" y="267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8" name="Freeform 76"/>
            <p:cNvSpPr>
              <a:spLocks noChangeArrowheads="1"/>
            </p:cNvSpPr>
            <p:nvPr/>
          </p:nvSpPr>
          <p:spPr bwMode="auto">
            <a:xfrm>
              <a:off x="2901" y="1829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9" name="Freeform 77"/>
            <p:cNvSpPr>
              <a:spLocks noChangeArrowheads="1"/>
            </p:cNvSpPr>
            <p:nvPr/>
          </p:nvSpPr>
          <p:spPr bwMode="auto">
            <a:xfrm>
              <a:off x="3205" y="190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0" name="Freeform 78"/>
            <p:cNvSpPr>
              <a:spLocks noChangeArrowheads="1"/>
            </p:cNvSpPr>
            <p:nvPr/>
          </p:nvSpPr>
          <p:spPr bwMode="auto">
            <a:xfrm>
              <a:off x="3466" y="1519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1" name="Freeform 79"/>
            <p:cNvSpPr>
              <a:spLocks noChangeArrowheads="1"/>
            </p:cNvSpPr>
            <p:nvPr/>
          </p:nvSpPr>
          <p:spPr bwMode="auto">
            <a:xfrm>
              <a:off x="3466" y="171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2" name="Freeform 80"/>
            <p:cNvSpPr>
              <a:spLocks noChangeArrowheads="1"/>
            </p:cNvSpPr>
            <p:nvPr/>
          </p:nvSpPr>
          <p:spPr bwMode="auto">
            <a:xfrm>
              <a:off x="3466" y="17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3" name="Freeform 81"/>
            <p:cNvSpPr>
              <a:spLocks noChangeArrowheads="1"/>
            </p:cNvSpPr>
            <p:nvPr/>
          </p:nvSpPr>
          <p:spPr bwMode="auto">
            <a:xfrm>
              <a:off x="3466" y="185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4" name="Freeform 82"/>
            <p:cNvSpPr>
              <a:spLocks noChangeArrowheads="1"/>
            </p:cNvSpPr>
            <p:nvPr/>
          </p:nvSpPr>
          <p:spPr bwMode="auto">
            <a:xfrm>
              <a:off x="3466" y="19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5" name="Freeform 83"/>
            <p:cNvSpPr>
              <a:spLocks noChangeArrowheads="1"/>
            </p:cNvSpPr>
            <p:nvPr/>
          </p:nvSpPr>
          <p:spPr bwMode="auto">
            <a:xfrm>
              <a:off x="3466" y="19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6" name="Freeform 84"/>
            <p:cNvSpPr>
              <a:spLocks noChangeArrowheads="1"/>
            </p:cNvSpPr>
            <p:nvPr/>
          </p:nvSpPr>
          <p:spPr bwMode="auto">
            <a:xfrm>
              <a:off x="3466" y="205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7" name="Freeform 85"/>
            <p:cNvSpPr>
              <a:spLocks noChangeArrowheads="1"/>
            </p:cNvSpPr>
            <p:nvPr/>
          </p:nvSpPr>
          <p:spPr bwMode="auto">
            <a:xfrm>
              <a:off x="3466" y="21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8" name="Freeform 86"/>
            <p:cNvSpPr>
              <a:spLocks noChangeArrowheads="1"/>
            </p:cNvSpPr>
            <p:nvPr/>
          </p:nvSpPr>
          <p:spPr bwMode="auto">
            <a:xfrm>
              <a:off x="3466" y="2187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39" name="Freeform 87"/>
            <p:cNvSpPr>
              <a:spLocks noChangeArrowheads="1"/>
            </p:cNvSpPr>
            <p:nvPr/>
          </p:nvSpPr>
          <p:spPr bwMode="auto">
            <a:xfrm>
              <a:off x="3556" y="149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0" name="Freeform 88"/>
            <p:cNvSpPr>
              <a:spLocks noChangeArrowheads="1"/>
            </p:cNvSpPr>
            <p:nvPr/>
          </p:nvSpPr>
          <p:spPr bwMode="auto">
            <a:xfrm>
              <a:off x="3848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1" name="Freeform 89"/>
            <p:cNvSpPr>
              <a:spLocks noChangeArrowheads="1"/>
            </p:cNvSpPr>
            <p:nvPr/>
          </p:nvSpPr>
          <p:spPr bwMode="auto">
            <a:xfrm>
              <a:off x="4147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2" name="Freeform 90"/>
            <p:cNvSpPr>
              <a:spLocks noChangeArrowheads="1"/>
            </p:cNvSpPr>
            <p:nvPr/>
          </p:nvSpPr>
          <p:spPr bwMode="auto">
            <a:xfrm>
              <a:off x="4446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3" name="Freeform 91"/>
            <p:cNvSpPr>
              <a:spLocks noChangeArrowheads="1"/>
            </p:cNvSpPr>
            <p:nvPr/>
          </p:nvSpPr>
          <p:spPr bwMode="auto">
            <a:xfrm>
              <a:off x="4745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4" name="Freeform 92"/>
            <p:cNvSpPr>
              <a:spLocks noChangeArrowheads="1"/>
            </p:cNvSpPr>
            <p:nvPr/>
          </p:nvSpPr>
          <p:spPr bwMode="auto">
            <a:xfrm>
              <a:off x="5044" y="149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5" name="Freeform 93"/>
            <p:cNvSpPr>
              <a:spLocks noChangeArrowheads="1"/>
            </p:cNvSpPr>
            <p:nvPr/>
          </p:nvSpPr>
          <p:spPr bwMode="auto">
            <a:xfrm>
              <a:off x="3548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6" name="Freeform 94"/>
            <p:cNvSpPr>
              <a:spLocks noChangeArrowheads="1"/>
            </p:cNvSpPr>
            <p:nvPr/>
          </p:nvSpPr>
          <p:spPr bwMode="auto">
            <a:xfrm>
              <a:off x="3855" y="162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7" name="Freeform 95"/>
            <p:cNvSpPr>
              <a:spLocks noChangeArrowheads="1"/>
            </p:cNvSpPr>
            <p:nvPr/>
          </p:nvSpPr>
          <p:spPr bwMode="auto">
            <a:xfrm>
              <a:off x="4147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8" name="Freeform 96"/>
            <p:cNvSpPr>
              <a:spLocks noChangeArrowheads="1"/>
            </p:cNvSpPr>
            <p:nvPr/>
          </p:nvSpPr>
          <p:spPr bwMode="auto">
            <a:xfrm>
              <a:off x="4446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49" name="Freeform 97"/>
            <p:cNvSpPr>
              <a:spLocks noChangeArrowheads="1"/>
            </p:cNvSpPr>
            <p:nvPr/>
          </p:nvSpPr>
          <p:spPr bwMode="auto">
            <a:xfrm>
              <a:off x="4745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0" name="Freeform 98"/>
            <p:cNvSpPr>
              <a:spLocks noChangeArrowheads="1"/>
            </p:cNvSpPr>
            <p:nvPr/>
          </p:nvSpPr>
          <p:spPr bwMode="auto">
            <a:xfrm>
              <a:off x="5044" y="162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1" name="Freeform 99"/>
            <p:cNvSpPr>
              <a:spLocks noChangeArrowheads="1"/>
            </p:cNvSpPr>
            <p:nvPr/>
          </p:nvSpPr>
          <p:spPr bwMode="auto">
            <a:xfrm>
              <a:off x="3548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2" name="Freeform 100"/>
            <p:cNvSpPr>
              <a:spLocks noChangeArrowheads="1"/>
            </p:cNvSpPr>
            <p:nvPr/>
          </p:nvSpPr>
          <p:spPr bwMode="auto">
            <a:xfrm>
              <a:off x="3848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3" name="Freeform 101"/>
            <p:cNvSpPr>
              <a:spLocks noChangeArrowheads="1"/>
            </p:cNvSpPr>
            <p:nvPr/>
          </p:nvSpPr>
          <p:spPr bwMode="auto">
            <a:xfrm>
              <a:off x="4154" y="176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4" name="Freeform 102"/>
            <p:cNvSpPr>
              <a:spLocks noChangeArrowheads="1"/>
            </p:cNvSpPr>
            <p:nvPr/>
          </p:nvSpPr>
          <p:spPr bwMode="auto">
            <a:xfrm>
              <a:off x="4446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5" name="Freeform 103"/>
            <p:cNvSpPr>
              <a:spLocks noChangeArrowheads="1"/>
            </p:cNvSpPr>
            <p:nvPr/>
          </p:nvSpPr>
          <p:spPr bwMode="auto">
            <a:xfrm>
              <a:off x="4745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6" name="Freeform 104"/>
            <p:cNvSpPr>
              <a:spLocks noChangeArrowheads="1"/>
            </p:cNvSpPr>
            <p:nvPr/>
          </p:nvSpPr>
          <p:spPr bwMode="auto">
            <a:xfrm>
              <a:off x="5044" y="176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7" name="Freeform 105"/>
            <p:cNvSpPr>
              <a:spLocks noChangeArrowheads="1"/>
            </p:cNvSpPr>
            <p:nvPr/>
          </p:nvSpPr>
          <p:spPr bwMode="auto">
            <a:xfrm>
              <a:off x="3428" y="1877"/>
              <a:ext cx="1794" cy="9"/>
            </a:xfrm>
            <a:custGeom>
              <a:avLst/>
              <a:gdLst>
                <a:gd name="T0" fmla="*/ 3959 w 7917"/>
                <a:gd name="T1" fmla="*/ 42 h 43"/>
                <a:gd name="T2" fmla="*/ 0 w 7917"/>
                <a:gd name="T3" fmla="*/ 42 h 43"/>
                <a:gd name="T4" fmla="*/ 0 w 7917"/>
                <a:gd name="T5" fmla="*/ 0 h 43"/>
                <a:gd name="T6" fmla="*/ 7916 w 7917"/>
                <a:gd name="T7" fmla="*/ 0 h 43"/>
                <a:gd name="T8" fmla="*/ 7916 w 7917"/>
                <a:gd name="T9" fmla="*/ 42 h 43"/>
                <a:gd name="T10" fmla="*/ 3959 w 7917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7" h="43">
                  <a:moveTo>
                    <a:pt x="395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7916" y="0"/>
                  </a:lnTo>
                  <a:lnTo>
                    <a:pt x="7916" y="42"/>
                  </a:lnTo>
                  <a:lnTo>
                    <a:pt x="395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8" name="Freeform 106"/>
            <p:cNvSpPr>
              <a:spLocks noChangeArrowheads="1"/>
            </p:cNvSpPr>
            <p:nvPr/>
          </p:nvSpPr>
          <p:spPr bwMode="auto">
            <a:xfrm>
              <a:off x="3548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59" name="Freeform 107"/>
            <p:cNvSpPr>
              <a:spLocks noChangeArrowheads="1"/>
            </p:cNvSpPr>
            <p:nvPr/>
          </p:nvSpPr>
          <p:spPr bwMode="auto">
            <a:xfrm>
              <a:off x="3848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0" name="Freeform 108"/>
            <p:cNvSpPr>
              <a:spLocks noChangeArrowheads="1"/>
            </p:cNvSpPr>
            <p:nvPr/>
          </p:nvSpPr>
          <p:spPr bwMode="auto">
            <a:xfrm>
              <a:off x="4147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1" name="Freeform 109"/>
            <p:cNvSpPr>
              <a:spLocks noChangeArrowheads="1"/>
            </p:cNvSpPr>
            <p:nvPr/>
          </p:nvSpPr>
          <p:spPr bwMode="auto">
            <a:xfrm>
              <a:off x="4453" y="1906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2" name="Freeform 110"/>
            <p:cNvSpPr>
              <a:spLocks noChangeArrowheads="1"/>
            </p:cNvSpPr>
            <p:nvPr/>
          </p:nvSpPr>
          <p:spPr bwMode="auto">
            <a:xfrm>
              <a:off x="4745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3" name="Freeform 111"/>
            <p:cNvSpPr>
              <a:spLocks noChangeArrowheads="1"/>
            </p:cNvSpPr>
            <p:nvPr/>
          </p:nvSpPr>
          <p:spPr bwMode="auto">
            <a:xfrm>
              <a:off x="5044" y="190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4" name="Freeform 112"/>
            <p:cNvSpPr>
              <a:spLocks noChangeArrowheads="1"/>
            </p:cNvSpPr>
            <p:nvPr/>
          </p:nvSpPr>
          <p:spPr bwMode="auto">
            <a:xfrm>
              <a:off x="3548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5" name="Freeform 113"/>
            <p:cNvSpPr>
              <a:spLocks noChangeArrowheads="1"/>
            </p:cNvSpPr>
            <p:nvPr/>
          </p:nvSpPr>
          <p:spPr bwMode="auto">
            <a:xfrm>
              <a:off x="3848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6" name="Freeform 114"/>
            <p:cNvSpPr>
              <a:spLocks noChangeArrowheads="1"/>
            </p:cNvSpPr>
            <p:nvPr/>
          </p:nvSpPr>
          <p:spPr bwMode="auto">
            <a:xfrm>
              <a:off x="4147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7" name="Freeform 115"/>
            <p:cNvSpPr>
              <a:spLocks noChangeArrowheads="1"/>
            </p:cNvSpPr>
            <p:nvPr/>
          </p:nvSpPr>
          <p:spPr bwMode="auto">
            <a:xfrm>
              <a:off x="4446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8" name="Freeform 116"/>
            <p:cNvSpPr>
              <a:spLocks noChangeArrowheads="1"/>
            </p:cNvSpPr>
            <p:nvPr/>
          </p:nvSpPr>
          <p:spPr bwMode="auto">
            <a:xfrm>
              <a:off x="4752" y="2040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69" name="Freeform 117"/>
            <p:cNvSpPr>
              <a:spLocks noChangeArrowheads="1"/>
            </p:cNvSpPr>
            <p:nvPr/>
          </p:nvSpPr>
          <p:spPr bwMode="auto">
            <a:xfrm>
              <a:off x="5044" y="204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0" name="Freeform 118"/>
            <p:cNvSpPr>
              <a:spLocks noChangeArrowheads="1"/>
            </p:cNvSpPr>
            <p:nvPr/>
          </p:nvSpPr>
          <p:spPr bwMode="auto">
            <a:xfrm>
              <a:off x="3548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1" name="Freeform 119"/>
            <p:cNvSpPr>
              <a:spLocks noChangeArrowheads="1"/>
            </p:cNvSpPr>
            <p:nvPr/>
          </p:nvSpPr>
          <p:spPr bwMode="auto">
            <a:xfrm>
              <a:off x="3848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2" name="Freeform 120"/>
            <p:cNvSpPr>
              <a:spLocks noChangeArrowheads="1"/>
            </p:cNvSpPr>
            <p:nvPr/>
          </p:nvSpPr>
          <p:spPr bwMode="auto">
            <a:xfrm>
              <a:off x="4147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3" name="Freeform 121"/>
            <p:cNvSpPr>
              <a:spLocks noChangeArrowheads="1"/>
            </p:cNvSpPr>
            <p:nvPr/>
          </p:nvSpPr>
          <p:spPr bwMode="auto">
            <a:xfrm>
              <a:off x="4446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4" name="Freeform 122"/>
            <p:cNvSpPr>
              <a:spLocks noChangeArrowheads="1"/>
            </p:cNvSpPr>
            <p:nvPr/>
          </p:nvSpPr>
          <p:spPr bwMode="auto">
            <a:xfrm>
              <a:off x="4745" y="217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5" name="Freeform 123"/>
            <p:cNvSpPr>
              <a:spLocks noChangeArrowheads="1"/>
            </p:cNvSpPr>
            <p:nvPr/>
          </p:nvSpPr>
          <p:spPr bwMode="auto">
            <a:xfrm>
              <a:off x="5051" y="2174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6" name="Freeform 124"/>
            <p:cNvSpPr>
              <a:spLocks noChangeArrowheads="1"/>
            </p:cNvSpPr>
            <p:nvPr/>
          </p:nvSpPr>
          <p:spPr bwMode="auto">
            <a:xfrm>
              <a:off x="3428" y="2288"/>
              <a:ext cx="1794" cy="9"/>
            </a:xfrm>
            <a:custGeom>
              <a:avLst/>
              <a:gdLst>
                <a:gd name="T0" fmla="*/ 3959 w 7917"/>
                <a:gd name="T1" fmla="*/ 42 h 43"/>
                <a:gd name="T2" fmla="*/ 0 w 7917"/>
                <a:gd name="T3" fmla="*/ 42 h 43"/>
                <a:gd name="T4" fmla="*/ 0 w 7917"/>
                <a:gd name="T5" fmla="*/ 0 h 43"/>
                <a:gd name="T6" fmla="*/ 7916 w 7917"/>
                <a:gd name="T7" fmla="*/ 0 h 43"/>
                <a:gd name="T8" fmla="*/ 7916 w 7917"/>
                <a:gd name="T9" fmla="*/ 42 h 43"/>
                <a:gd name="T10" fmla="*/ 3959 w 7917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17" h="43">
                  <a:moveTo>
                    <a:pt x="395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7916" y="0"/>
                  </a:lnTo>
                  <a:lnTo>
                    <a:pt x="7916" y="42"/>
                  </a:lnTo>
                  <a:lnTo>
                    <a:pt x="395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7" name="Freeform 125"/>
            <p:cNvSpPr>
              <a:spLocks noChangeArrowheads="1"/>
            </p:cNvSpPr>
            <p:nvPr/>
          </p:nvSpPr>
          <p:spPr bwMode="auto">
            <a:xfrm>
              <a:off x="3548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8" name="Freeform 126"/>
            <p:cNvSpPr>
              <a:spLocks noChangeArrowheads="1"/>
            </p:cNvSpPr>
            <p:nvPr/>
          </p:nvSpPr>
          <p:spPr bwMode="auto">
            <a:xfrm>
              <a:off x="3848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79" name="Freeform 127"/>
            <p:cNvSpPr>
              <a:spLocks noChangeArrowheads="1"/>
            </p:cNvSpPr>
            <p:nvPr/>
          </p:nvSpPr>
          <p:spPr bwMode="auto">
            <a:xfrm>
              <a:off x="4147" y="231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0" name="Freeform 128"/>
            <p:cNvSpPr>
              <a:spLocks noChangeArrowheads="1"/>
            </p:cNvSpPr>
            <p:nvPr/>
          </p:nvSpPr>
          <p:spPr bwMode="auto">
            <a:xfrm>
              <a:off x="4453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1" name="Freeform 129"/>
            <p:cNvSpPr>
              <a:spLocks noChangeArrowheads="1"/>
            </p:cNvSpPr>
            <p:nvPr/>
          </p:nvSpPr>
          <p:spPr bwMode="auto">
            <a:xfrm>
              <a:off x="4752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2" name="Freeform 130"/>
            <p:cNvSpPr>
              <a:spLocks noChangeArrowheads="1"/>
            </p:cNvSpPr>
            <p:nvPr/>
          </p:nvSpPr>
          <p:spPr bwMode="auto">
            <a:xfrm>
              <a:off x="5051" y="231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3" name="Freeform 131"/>
            <p:cNvSpPr>
              <a:spLocks noChangeArrowheads="1"/>
            </p:cNvSpPr>
            <p:nvPr/>
          </p:nvSpPr>
          <p:spPr bwMode="auto">
            <a:xfrm>
              <a:off x="5117" y="1519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4" name="Freeform 132"/>
            <p:cNvSpPr>
              <a:spLocks noChangeArrowheads="1"/>
            </p:cNvSpPr>
            <p:nvPr/>
          </p:nvSpPr>
          <p:spPr bwMode="auto">
            <a:xfrm>
              <a:off x="5172" y="171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5" name="Freeform 133"/>
            <p:cNvSpPr>
              <a:spLocks noChangeArrowheads="1"/>
            </p:cNvSpPr>
            <p:nvPr/>
          </p:nvSpPr>
          <p:spPr bwMode="auto">
            <a:xfrm>
              <a:off x="5172" y="17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6" name="Freeform 134"/>
            <p:cNvSpPr>
              <a:spLocks noChangeArrowheads="1"/>
            </p:cNvSpPr>
            <p:nvPr/>
          </p:nvSpPr>
          <p:spPr bwMode="auto">
            <a:xfrm>
              <a:off x="5172" y="185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7" name="Freeform 135"/>
            <p:cNvSpPr>
              <a:spLocks noChangeArrowheads="1"/>
            </p:cNvSpPr>
            <p:nvPr/>
          </p:nvSpPr>
          <p:spPr bwMode="auto">
            <a:xfrm>
              <a:off x="5172" y="19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8" name="Freeform 136"/>
            <p:cNvSpPr>
              <a:spLocks noChangeArrowheads="1"/>
            </p:cNvSpPr>
            <p:nvPr/>
          </p:nvSpPr>
          <p:spPr bwMode="auto">
            <a:xfrm>
              <a:off x="5172" y="198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89" name="Freeform 137"/>
            <p:cNvSpPr>
              <a:spLocks noChangeArrowheads="1"/>
            </p:cNvSpPr>
            <p:nvPr/>
          </p:nvSpPr>
          <p:spPr bwMode="auto">
            <a:xfrm>
              <a:off x="5172" y="205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0" name="Freeform 138"/>
            <p:cNvSpPr>
              <a:spLocks noChangeArrowheads="1"/>
            </p:cNvSpPr>
            <p:nvPr/>
          </p:nvSpPr>
          <p:spPr bwMode="auto">
            <a:xfrm>
              <a:off x="5172" y="211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1" name="Freeform 139"/>
            <p:cNvSpPr>
              <a:spLocks noChangeArrowheads="1"/>
            </p:cNvSpPr>
            <p:nvPr/>
          </p:nvSpPr>
          <p:spPr bwMode="auto">
            <a:xfrm>
              <a:off x="5117" y="2187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2" name="Freeform 140"/>
            <p:cNvSpPr>
              <a:spLocks noChangeArrowheads="1"/>
            </p:cNvSpPr>
            <p:nvPr/>
          </p:nvSpPr>
          <p:spPr bwMode="auto">
            <a:xfrm>
              <a:off x="3427" y="2472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3" name="Freeform 141"/>
            <p:cNvSpPr>
              <a:spLocks noChangeArrowheads="1"/>
            </p:cNvSpPr>
            <p:nvPr/>
          </p:nvSpPr>
          <p:spPr bwMode="auto">
            <a:xfrm>
              <a:off x="3482" y="2498"/>
              <a:ext cx="790" cy="16"/>
            </a:xfrm>
            <a:custGeom>
              <a:avLst/>
              <a:gdLst>
                <a:gd name="T0" fmla="*/ 1742 w 3487"/>
                <a:gd name="T1" fmla="*/ 76 h 77"/>
                <a:gd name="T2" fmla="*/ 0 w 3487"/>
                <a:gd name="T3" fmla="*/ 76 h 77"/>
                <a:gd name="T4" fmla="*/ 0 w 3487"/>
                <a:gd name="T5" fmla="*/ 0 h 77"/>
                <a:gd name="T6" fmla="*/ 3486 w 3487"/>
                <a:gd name="T7" fmla="*/ 0 h 77"/>
                <a:gd name="T8" fmla="*/ 3486 w 3487"/>
                <a:gd name="T9" fmla="*/ 76 h 77"/>
                <a:gd name="T10" fmla="*/ 1742 w 34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7" h="77">
                  <a:moveTo>
                    <a:pt x="1742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3486" y="0"/>
                  </a:lnTo>
                  <a:lnTo>
                    <a:pt x="3486" y="76"/>
                  </a:lnTo>
                  <a:lnTo>
                    <a:pt x="174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4" name="Freeform 142"/>
            <p:cNvSpPr>
              <a:spLocks noChangeArrowheads="1"/>
            </p:cNvSpPr>
            <p:nvPr/>
          </p:nvSpPr>
          <p:spPr bwMode="auto">
            <a:xfrm>
              <a:off x="4272" y="2498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5" name="Freeform 143"/>
            <p:cNvSpPr>
              <a:spLocks noChangeArrowheads="1"/>
            </p:cNvSpPr>
            <p:nvPr/>
          </p:nvSpPr>
          <p:spPr bwMode="auto">
            <a:xfrm>
              <a:off x="4324" y="2498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6" name="Freeform 144"/>
            <p:cNvSpPr>
              <a:spLocks noChangeArrowheads="1"/>
            </p:cNvSpPr>
            <p:nvPr/>
          </p:nvSpPr>
          <p:spPr bwMode="auto">
            <a:xfrm>
              <a:off x="4379" y="2498"/>
              <a:ext cx="790" cy="16"/>
            </a:xfrm>
            <a:custGeom>
              <a:avLst/>
              <a:gdLst>
                <a:gd name="T0" fmla="*/ 1742 w 3487"/>
                <a:gd name="T1" fmla="*/ 76 h 77"/>
                <a:gd name="T2" fmla="*/ 0 w 3487"/>
                <a:gd name="T3" fmla="*/ 76 h 77"/>
                <a:gd name="T4" fmla="*/ 0 w 3487"/>
                <a:gd name="T5" fmla="*/ 0 h 77"/>
                <a:gd name="T6" fmla="*/ 3486 w 3487"/>
                <a:gd name="T7" fmla="*/ 0 h 77"/>
                <a:gd name="T8" fmla="*/ 3486 w 3487"/>
                <a:gd name="T9" fmla="*/ 76 h 77"/>
                <a:gd name="T10" fmla="*/ 1742 w 34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7" h="77">
                  <a:moveTo>
                    <a:pt x="1742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3486" y="0"/>
                  </a:lnTo>
                  <a:lnTo>
                    <a:pt x="3486" y="76"/>
                  </a:lnTo>
                  <a:lnTo>
                    <a:pt x="174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7" name="Freeform 145"/>
            <p:cNvSpPr>
              <a:spLocks noChangeArrowheads="1"/>
            </p:cNvSpPr>
            <p:nvPr/>
          </p:nvSpPr>
          <p:spPr bwMode="auto">
            <a:xfrm>
              <a:off x="5169" y="2472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8" name="Freeform 146"/>
            <p:cNvSpPr>
              <a:spLocks noChangeArrowheads="1"/>
            </p:cNvSpPr>
            <p:nvPr/>
          </p:nvSpPr>
          <p:spPr bwMode="auto">
            <a:xfrm>
              <a:off x="4224" y="2614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99" name="Freeform 147"/>
            <p:cNvSpPr>
              <a:spLocks noChangeArrowheads="1"/>
            </p:cNvSpPr>
            <p:nvPr/>
          </p:nvSpPr>
          <p:spPr bwMode="auto">
            <a:xfrm>
              <a:off x="4359" y="2673"/>
              <a:ext cx="56" cy="74"/>
            </a:xfrm>
            <a:custGeom>
              <a:avLst/>
              <a:gdLst>
                <a:gd name="T0" fmla="*/ 249 w 250"/>
                <a:gd name="T1" fmla="*/ 235 h 331"/>
                <a:gd name="T2" fmla="*/ 227 w 250"/>
                <a:gd name="T3" fmla="*/ 235 h 331"/>
                <a:gd name="T4" fmla="*/ 213 w 250"/>
                <a:gd name="T5" fmla="*/ 280 h 331"/>
                <a:gd name="T6" fmla="*/ 160 w 250"/>
                <a:gd name="T7" fmla="*/ 283 h 331"/>
                <a:gd name="T8" fmla="*/ 62 w 250"/>
                <a:gd name="T9" fmla="*/ 283 h 331"/>
                <a:gd name="T10" fmla="*/ 162 w 250"/>
                <a:gd name="T11" fmla="*/ 210 h 331"/>
                <a:gd name="T12" fmla="*/ 249 w 250"/>
                <a:gd name="T13" fmla="*/ 98 h 331"/>
                <a:gd name="T14" fmla="*/ 118 w 250"/>
                <a:gd name="T15" fmla="*/ 0 h 331"/>
                <a:gd name="T16" fmla="*/ 0 w 250"/>
                <a:gd name="T17" fmla="*/ 87 h 331"/>
                <a:gd name="T18" fmla="*/ 28 w 250"/>
                <a:gd name="T19" fmla="*/ 118 h 331"/>
                <a:gd name="T20" fmla="*/ 59 w 250"/>
                <a:gd name="T21" fmla="*/ 90 h 331"/>
                <a:gd name="T22" fmla="*/ 31 w 250"/>
                <a:gd name="T23" fmla="*/ 59 h 331"/>
                <a:gd name="T24" fmla="*/ 106 w 250"/>
                <a:gd name="T25" fmla="*/ 22 h 331"/>
                <a:gd name="T26" fmla="*/ 193 w 250"/>
                <a:gd name="T27" fmla="*/ 98 h 331"/>
                <a:gd name="T28" fmla="*/ 126 w 250"/>
                <a:gd name="T29" fmla="*/ 204 h 331"/>
                <a:gd name="T30" fmla="*/ 6 w 250"/>
                <a:gd name="T31" fmla="*/ 308 h 331"/>
                <a:gd name="T32" fmla="*/ 0 w 250"/>
                <a:gd name="T33" fmla="*/ 316 h 331"/>
                <a:gd name="T34" fmla="*/ 0 w 250"/>
                <a:gd name="T35" fmla="*/ 330 h 331"/>
                <a:gd name="T36" fmla="*/ 232 w 250"/>
                <a:gd name="T37" fmla="*/ 330 h 331"/>
                <a:gd name="T38" fmla="*/ 249 w 250"/>
                <a:gd name="T39" fmla="*/ 2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331">
                  <a:moveTo>
                    <a:pt x="249" y="235"/>
                  </a:moveTo>
                  <a:lnTo>
                    <a:pt x="227" y="235"/>
                  </a:lnTo>
                  <a:cubicBezTo>
                    <a:pt x="227" y="244"/>
                    <a:pt x="221" y="274"/>
                    <a:pt x="213" y="280"/>
                  </a:cubicBezTo>
                  <a:cubicBezTo>
                    <a:pt x="207" y="283"/>
                    <a:pt x="168" y="283"/>
                    <a:pt x="160" y="283"/>
                  </a:cubicBezTo>
                  <a:lnTo>
                    <a:pt x="62" y="283"/>
                  </a:lnTo>
                  <a:cubicBezTo>
                    <a:pt x="95" y="258"/>
                    <a:pt x="132" y="230"/>
                    <a:pt x="162" y="210"/>
                  </a:cubicBezTo>
                  <a:cubicBezTo>
                    <a:pt x="207" y="179"/>
                    <a:pt x="249" y="151"/>
                    <a:pt x="249" y="98"/>
                  </a:cubicBezTo>
                  <a:cubicBezTo>
                    <a:pt x="249" y="36"/>
                    <a:pt x="188" y="0"/>
                    <a:pt x="118" y="0"/>
                  </a:cubicBezTo>
                  <a:cubicBezTo>
                    <a:pt x="50" y="0"/>
                    <a:pt x="0" y="39"/>
                    <a:pt x="0" y="87"/>
                  </a:cubicBezTo>
                  <a:cubicBezTo>
                    <a:pt x="0" y="112"/>
                    <a:pt x="22" y="118"/>
                    <a:pt x="28" y="118"/>
                  </a:cubicBezTo>
                  <a:cubicBezTo>
                    <a:pt x="42" y="118"/>
                    <a:pt x="59" y="109"/>
                    <a:pt x="59" y="90"/>
                  </a:cubicBezTo>
                  <a:cubicBezTo>
                    <a:pt x="59" y="70"/>
                    <a:pt x="45" y="62"/>
                    <a:pt x="31" y="59"/>
                  </a:cubicBezTo>
                  <a:cubicBezTo>
                    <a:pt x="45" y="36"/>
                    <a:pt x="73" y="22"/>
                    <a:pt x="106" y="22"/>
                  </a:cubicBezTo>
                  <a:cubicBezTo>
                    <a:pt x="154" y="22"/>
                    <a:pt x="193" y="50"/>
                    <a:pt x="193" y="98"/>
                  </a:cubicBezTo>
                  <a:cubicBezTo>
                    <a:pt x="193" y="140"/>
                    <a:pt x="165" y="174"/>
                    <a:pt x="126" y="204"/>
                  </a:cubicBezTo>
                  <a:lnTo>
                    <a:pt x="6" y="308"/>
                  </a:lnTo>
                  <a:cubicBezTo>
                    <a:pt x="0" y="311"/>
                    <a:pt x="0" y="311"/>
                    <a:pt x="0" y="316"/>
                  </a:cubicBezTo>
                  <a:lnTo>
                    <a:pt x="0" y="330"/>
                  </a:lnTo>
                  <a:lnTo>
                    <a:pt x="232" y="330"/>
                  </a:lnTo>
                  <a:lnTo>
                    <a:pt x="249" y="2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0" name="Freeform 148"/>
            <p:cNvSpPr>
              <a:spLocks noChangeArrowheads="1"/>
            </p:cNvSpPr>
            <p:nvPr/>
          </p:nvSpPr>
          <p:spPr bwMode="auto">
            <a:xfrm>
              <a:off x="5272" y="1829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1" name="Freeform 149"/>
            <p:cNvSpPr>
              <a:spLocks noChangeArrowheads="1"/>
            </p:cNvSpPr>
            <p:nvPr/>
          </p:nvSpPr>
          <p:spPr bwMode="auto">
            <a:xfrm>
              <a:off x="834" y="328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2" name="Freeform 150"/>
            <p:cNvSpPr>
              <a:spLocks noChangeArrowheads="1"/>
            </p:cNvSpPr>
            <p:nvPr/>
          </p:nvSpPr>
          <p:spPr bwMode="auto">
            <a:xfrm>
              <a:off x="1095" y="2902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3" name="Freeform 151"/>
            <p:cNvSpPr>
              <a:spLocks noChangeArrowheads="1"/>
            </p:cNvSpPr>
            <p:nvPr/>
          </p:nvSpPr>
          <p:spPr bwMode="auto">
            <a:xfrm>
              <a:off x="1095" y="310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4" name="Freeform 152"/>
            <p:cNvSpPr>
              <a:spLocks noChangeArrowheads="1"/>
            </p:cNvSpPr>
            <p:nvPr/>
          </p:nvSpPr>
          <p:spPr bwMode="auto">
            <a:xfrm>
              <a:off x="1095" y="316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5" name="Freeform 153"/>
            <p:cNvSpPr>
              <a:spLocks noChangeArrowheads="1"/>
            </p:cNvSpPr>
            <p:nvPr/>
          </p:nvSpPr>
          <p:spPr bwMode="auto">
            <a:xfrm>
              <a:off x="1095" y="323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6" name="Freeform 154"/>
            <p:cNvSpPr>
              <a:spLocks noChangeArrowheads="1"/>
            </p:cNvSpPr>
            <p:nvPr/>
          </p:nvSpPr>
          <p:spPr bwMode="auto">
            <a:xfrm>
              <a:off x="1095" y="330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7" name="Freeform 155"/>
            <p:cNvSpPr>
              <a:spLocks noChangeArrowheads="1"/>
            </p:cNvSpPr>
            <p:nvPr/>
          </p:nvSpPr>
          <p:spPr bwMode="auto">
            <a:xfrm>
              <a:off x="1095" y="336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8" name="Freeform 156"/>
            <p:cNvSpPr>
              <a:spLocks noChangeArrowheads="1"/>
            </p:cNvSpPr>
            <p:nvPr/>
          </p:nvSpPr>
          <p:spPr bwMode="auto">
            <a:xfrm>
              <a:off x="1095" y="343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09" name="Freeform 157"/>
            <p:cNvSpPr>
              <a:spLocks noChangeArrowheads="1"/>
            </p:cNvSpPr>
            <p:nvPr/>
          </p:nvSpPr>
          <p:spPr bwMode="auto">
            <a:xfrm>
              <a:off x="1095" y="350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0" name="Freeform 158"/>
            <p:cNvSpPr>
              <a:spLocks noChangeArrowheads="1"/>
            </p:cNvSpPr>
            <p:nvPr/>
          </p:nvSpPr>
          <p:spPr bwMode="auto">
            <a:xfrm>
              <a:off x="1095" y="3569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1" name="Freeform 159"/>
            <p:cNvSpPr>
              <a:spLocks noChangeArrowheads="1"/>
            </p:cNvSpPr>
            <p:nvPr/>
          </p:nvSpPr>
          <p:spPr bwMode="auto">
            <a:xfrm>
              <a:off x="1184" y="287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2" name="Freeform 160"/>
            <p:cNvSpPr>
              <a:spLocks noChangeArrowheads="1"/>
            </p:cNvSpPr>
            <p:nvPr/>
          </p:nvSpPr>
          <p:spPr bwMode="auto">
            <a:xfrm>
              <a:off x="1476" y="287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3" name="Freeform 161"/>
            <p:cNvSpPr>
              <a:spLocks noChangeArrowheads="1"/>
            </p:cNvSpPr>
            <p:nvPr/>
          </p:nvSpPr>
          <p:spPr bwMode="auto">
            <a:xfrm>
              <a:off x="1775" y="287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4" name="Freeform 162"/>
            <p:cNvSpPr>
              <a:spLocks noChangeArrowheads="1"/>
            </p:cNvSpPr>
            <p:nvPr/>
          </p:nvSpPr>
          <p:spPr bwMode="auto">
            <a:xfrm>
              <a:off x="2203" y="287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5" name="Freeform 163"/>
            <p:cNvSpPr>
              <a:spLocks noChangeArrowheads="1"/>
            </p:cNvSpPr>
            <p:nvPr/>
          </p:nvSpPr>
          <p:spPr bwMode="auto">
            <a:xfrm>
              <a:off x="2759" y="287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6" name="Freeform 164"/>
            <p:cNvSpPr>
              <a:spLocks noChangeArrowheads="1"/>
            </p:cNvSpPr>
            <p:nvPr/>
          </p:nvSpPr>
          <p:spPr bwMode="auto">
            <a:xfrm>
              <a:off x="3314" y="287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7" name="Freeform 165"/>
            <p:cNvSpPr>
              <a:spLocks noChangeArrowheads="1"/>
            </p:cNvSpPr>
            <p:nvPr/>
          </p:nvSpPr>
          <p:spPr bwMode="auto">
            <a:xfrm>
              <a:off x="1177" y="301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8" name="Freeform 166"/>
            <p:cNvSpPr>
              <a:spLocks noChangeArrowheads="1"/>
            </p:cNvSpPr>
            <p:nvPr/>
          </p:nvSpPr>
          <p:spPr bwMode="auto">
            <a:xfrm>
              <a:off x="1483" y="301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19" name="Freeform 167"/>
            <p:cNvSpPr>
              <a:spLocks noChangeArrowheads="1"/>
            </p:cNvSpPr>
            <p:nvPr/>
          </p:nvSpPr>
          <p:spPr bwMode="auto">
            <a:xfrm>
              <a:off x="1775" y="301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0" name="Freeform 168"/>
            <p:cNvSpPr>
              <a:spLocks noChangeArrowheads="1"/>
            </p:cNvSpPr>
            <p:nvPr/>
          </p:nvSpPr>
          <p:spPr bwMode="auto">
            <a:xfrm>
              <a:off x="2203" y="301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1" name="Freeform 169"/>
            <p:cNvSpPr>
              <a:spLocks noChangeArrowheads="1"/>
            </p:cNvSpPr>
            <p:nvPr/>
          </p:nvSpPr>
          <p:spPr bwMode="auto">
            <a:xfrm>
              <a:off x="2759" y="301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2" name="Freeform 170"/>
            <p:cNvSpPr>
              <a:spLocks noChangeArrowheads="1"/>
            </p:cNvSpPr>
            <p:nvPr/>
          </p:nvSpPr>
          <p:spPr bwMode="auto">
            <a:xfrm>
              <a:off x="3314" y="301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3" name="Freeform 171"/>
            <p:cNvSpPr>
              <a:spLocks noChangeArrowheads="1"/>
            </p:cNvSpPr>
            <p:nvPr/>
          </p:nvSpPr>
          <p:spPr bwMode="auto">
            <a:xfrm>
              <a:off x="1177" y="314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4" name="Freeform 172"/>
            <p:cNvSpPr>
              <a:spLocks noChangeArrowheads="1"/>
            </p:cNvSpPr>
            <p:nvPr/>
          </p:nvSpPr>
          <p:spPr bwMode="auto">
            <a:xfrm>
              <a:off x="1476" y="314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5" name="Freeform 173"/>
            <p:cNvSpPr>
              <a:spLocks noChangeArrowheads="1"/>
            </p:cNvSpPr>
            <p:nvPr/>
          </p:nvSpPr>
          <p:spPr bwMode="auto">
            <a:xfrm>
              <a:off x="1782" y="3146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6" name="Freeform 174"/>
            <p:cNvSpPr>
              <a:spLocks noChangeArrowheads="1"/>
            </p:cNvSpPr>
            <p:nvPr/>
          </p:nvSpPr>
          <p:spPr bwMode="auto">
            <a:xfrm>
              <a:off x="2203" y="314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7" name="Freeform 175"/>
            <p:cNvSpPr>
              <a:spLocks noChangeArrowheads="1"/>
            </p:cNvSpPr>
            <p:nvPr/>
          </p:nvSpPr>
          <p:spPr bwMode="auto">
            <a:xfrm>
              <a:off x="2759" y="314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8" name="Freeform 176"/>
            <p:cNvSpPr>
              <a:spLocks noChangeArrowheads="1"/>
            </p:cNvSpPr>
            <p:nvPr/>
          </p:nvSpPr>
          <p:spPr bwMode="auto">
            <a:xfrm>
              <a:off x="3314" y="3146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29" name="Freeform 177"/>
            <p:cNvSpPr>
              <a:spLocks noChangeArrowheads="1"/>
            </p:cNvSpPr>
            <p:nvPr/>
          </p:nvSpPr>
          <p:spPr bwMode="auto">
            <a:xfrm>
              <a:off x="1057" y="3261"/>
              <a:ext cx="2565" cy="9"/>
            </a:xfrm>
            <a:custGeom>
              <a:avLst/>
              <a:gdLst>
                <a:gd name="T0" fmla="*/ 5656 w 11316"/>
                <a:gd name="T1" fmla="*/ 42 h 43"/>
                <a:gd name="T2" fmla="*/ 0 w 11316"/>
                <a:gd name="T3" fmla="*/ 42 h 43"/>
                <a:gd name="T4" fmla="*/ 0 w 11316"/>
                <a:gd name="T5" fmla="*/ 0 h 43"/>
                <a:gd name="T6" fmla="*/ 11315 w 11316"/>
                <a:gd name="T7" fmla="*/ 0 h 43"/>
                <a:gd name="T8" fmla="*/ 11315 w 11316"/>
                <a:gd name="T9" fmla="*/ 42 h 43"/>
                <a:gd name="T10" fmla="*/ 5656 w 1131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6" h="43">
                  <a:moveTo>
                    <a:pt x="5656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1315" y="0"/>
                  </a:lnTo>
                  <a:lnTo>
                    <a:pt x="11315" y="42"/>
                  </a:lnTo>
                  <a:lnTo>
                    <a:pt x="5656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0" name="Freeform 178"/>
            <p:cNvSpPr>
              <a:spLocks noChangeArrowheads="1"/>
            </p:cNvSpPr>
            <p:nvPr/>
          </p:nvSpPr>
          <p:spPr bwMode="auto">
            <a:xfrm>
              <a:off x="1177" y="328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1" name="Freeform 179"/>
            <p:cNvSpPr>
              <a:spLocks noChangeArrowheads="1"/>
            </p:cNvSpPr>
            <p:nvPr/>
          </p:nvSpPr>
          <p:spPr bwMode="auto">
            <a:xfrm>
              <a:off x="1476" y="328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2" name="Freeform 180"/>
            <p:cNvSpPr>
              <a:spLocks noChangeArrowheads="1"/>
            </p:cNvSpPr>
            <p:nvPr/>
          </p:nvSpPr>
          <p:spPr bwMode="auto">
            <a:xfrm>
              <a:off x="1775" y="328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3" name="Freeform 181"/>
            <p:cNvSpPr>
              <a:spLocks noChangeArrowheads="1"/>
            </p:cNvSpPr>
            <p:nvPr/>
          </p:nvSpPr>
          <p:spPr bwMode="auto">
            <a:xfrm>
              <a:off x="2210" y="328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4" name="Freeform 182"/>
            <p:cNvSpPr>
              <a:spLocks noChangeArrowheads="1"/>
            </p:cNvSpPr>
            <p:nvPr/>
          </p:nvSpPr>
          <p:spPr bwMode="auto">
            <a:xfrm>
              <a:off x="2759" y="328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5" name="Freeform 183"/>
            <p:cNvSpPr>
              <a:spLocks noChangeArrowheads="1"/>
            </p:cNvSpPr>
            <p:nvPr/>
          </p:nvSpPr>
          <p:spPr bwMode="auto">
            <a:xfrm>
              <a:off x="3314" y="328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6" name="Freeform 184"/>
            <p:cNvSpPr>
              <a:spLocks noChangeArrowheads="1"/>
            </p:cNvSpPr>
            <p:nvPr/>
          </p:nvSpPr>
          <p:spPr bwMode="auto">
            <a:xfrm>
              <a:off x="1177" y="342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7" name="Freeform 185"/>
            <p:cNvSpPr>
              <a:spLocks noChangeArrowheads="1"/>
            </p:cNvSpPr>
            <p:nvPr/>
          </p:nvSpPr>
          <p:spPr bwMode="auto">
            <a:xfrm>
              <a:off x="1476" y="342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8" name="Freeform 186"/>
            <p:cNvSpPr>
              <a:spLocks noChangeArrowheads="1"/>
            </p:cNvSpPr>
            <p:nvPr/>
          </p:nvSpPr>
          <p:spPr bwMode="auto">
            <a:xfrm>
              <a:off x="1775" y="342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39" name="Freeform 187"/>
            <p:cNvSpPr>
              <a:spLocks noChangeArrowheads="1"/>
            </p:cNvSpPr>
            <p:nvPr/>
          </p:nvSpPr>
          <p:spPr bwMode="auto">
            <a:xfrm>
              <a:off x="2203" y="342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0" name="Freeform 188"/>
            <p:cNvSpPr>
              <a:spLocks noChangeArrowheads="1"/>
            </p:cNvSpPr>
            <p:nvPr/>
          </p:nvSpPr>
          <p:spPr bwMode="auto">
            <a:xfrm>
              <a:off x="2766" y="342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1" name="Freeform 189"/>
            <p:cNvSpPr>
              <a:spLocks noChangeArrowheads="1"/>
            </p:cNvSpPr>
            <p:nvPr/>
          </p:nvSpPr>
          <p:spPr bwMode="auto">
            <a:xfrm>
              <a:off x="3314" y="342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2" name="Freeform 190"/>
            <p:cNvSpPr>
              <a:spLocks noChangeArrowheads="1"/>
            </p:cNvSpPr>
            <p:nvPr/>
          </p:nvSpPr>
          <p:spPr bwMode="auto">
            <a:xfrm>
              <a:off x="1177" y="355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3" name="Freeform 191"/>
            <p:cNvSpPr>
              <a:spLocks noChangeArrowheads="1"/>
            </p:cNvSpPr>
            <p:nvPr/>
          </p:nvSpPr>
          <p:spPr bwMode="auto">
            <a:xfrm>
              <a:off x="1476" y="355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4" name="Freeform 192"/>
            <p:cNvSpPr>
              <a:spLocks noChangeArrowheads="1"/>
            </p:cNvSpPr>
            <p:nvPr/>
          </p:nvSpPr>
          <p:spPr bwMode="auto">
            <a:xfrm>
              <a:off x="1775" y="355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5" name="Freeform 193"/>
            <p:cNvSpPr>
              <a:spLocks noChangeArrowheads="1"/>
            </p:cNvSpPr>
            <p:nvPr/>
          </p:nvSpPr>
          <p:spPr bwMode="auto">
            <a:xfrm>
              <a:off x="2203" y="355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6" name="Freeform 194"/>
            <p:cNvSpPr>
              <a:spLocks noChangeArrowheads="1"/>
            </p:cNvSpPr>
            <p:nvPr/>
          </p:nvSpPr>
          <p:spPr bwMode="auto">
            <a:xfrm>
              <a:off x="2759" y="355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7" name="Freeform 195"/>
            <p:cNvSpPr>
              <a:spLocks noChangeArrowheads="1"/>
            </p:cNvSpPr>
            <p:nvPr/>
          </p:nvSpPr>
          <p:spPr bwMode="auto">
            <a:xfrm>
              <a:off x="3322" y="355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8" name="Freeform 196"/>
            <p:cNvSpPr>
              <a:spLocks noChangeArrowheads="1"/>
            </p:cNvSpPr>
            <p:nvPr/>
          </p:nvSpPr>
          <p:spPr bwMode="auto">
            <a:xfrm>
              <a:off x="1057" y="3671"/>
              <a:ext cx="2565" cy="9"/>
            </a:xfrm>
            <a:custGeom>
              <a:avLst/>
              <a:gdLst>
                <a:gd name="T0" fmla="*/ 5656 w 11316"/>
                <a:gd name="T1" fmla="*/ 42 h 43"/>
                <a:gd name="T2" fmla="*/ 0 w 11316"/>
                <a:gd name="T3" fmla="*/ 42 h 43"/>
                <a:gd name="T4" fmla="*/ 0 w 11316"/>
                <a:gd name="T5" fmla="*/ 0 h 43"/>
                <a:gd name="T6" fmla="*/ 11315 w 11316"/>
                <a:gd name="T7" fmla="*/ 0 h 43"/>
                <a:gd name="T8" fmla="*/ 11315 w 11316"/>
                <a:gd name="T9" fmla="*/ 42 h 43"/>
                <a:gd name="T10" fmla="*/ 5656 w 1131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6" h="43">
                  <a:moveTo>
                    <a:pt x="5656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1315" y="0"/>
                  </a:lnTo>
                  <a:lnTo>
                    <a:pt x="11315" y="42"/>
                  </a:lnTo>
                  <a:lnTo>
                    <a:pt x="5656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49" name="Freeform 197"/>
            <p:cNvSpPr>
              <a:spLocks noChangeArrowheads="1"/>
            </p:cNvSpPr>
            <p:nvPr/>
          </p:nvSpPr>
          <p:spPr bwMode="auto">
            <a:xfrm>
              <a:off x="1184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0" name="Freeform 198"/>
            <p:cNvSpPr>
              <a:spLocks noChangeArrowheads="1"/>
            </p:cNvSpPr>
            <p:nvPr/>
          </p:nvSpPr>
          <p:spPr bwMode="auto">
            <a:xfrm>
              <a:off x="1483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1" name="Freeform 199"/>
            <p:cNvSpPr>
              <a:spLocks noChangeArrowheads="1"/>
            </p:cNvSpPr>
            <p:nvPr/>
          </p:nvSpPr>
          <p:spPr bwMode="auto">
            <a:xfrm>
              <a:off x="1782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2" name="Freeform 200"/>
            <p:cNvSpPr>
              <a:spLocks noChangeArrowheads="1"/>
            </p:cNvSpPr>
            <p:nvPr/>
          </p:nvSpPr>
          <p:spPr bwMode="auto">
            <a:xfrm>
              <a:off x="2082" y="3700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3" name="Freeform 201"/>
            <p:cNvSpPr>
              <a:spLocks noChangeArrowheads="1"/>
            </p:cNvSpPr>
            <p:nvPr/>
          </p:nvSpPr>
          <p:spPr bwMode="auto">
            <a:xfrm>
              <a:off x="2197" y="3743"/>
              <a:ext cx="85" cy="6"/>
            </a:xfrm>
            <a:custGeom>
              <a:avLst/>
              <a:gdLst>
                <a:gd name="T0" fmla="*/ 356 w 379"/>
                <a:gd name="T1" fmla="*/ 31 h 32"/>
                <a:gd name="T2" fmla="*/ 378 w 379"/>
                <a:gd name="T3" fmla="*/ 14 h 32"/>
                <a:gd name="T4" fmla="*/ 356 w 379"/>
                <a:gd name="T5" fmla="*/ 0 h 32"/>
                <a:gd name="T6" fmla="*/ 22 w 379"/>
                <a:gd name="T7" fmla="*/ 0 h 32"/>
                <a:gd name="T8" fmla="*/ 0 w 379"/>
                <a:gd name="T9" fmla="*/ 14 h 32"/>
                <a:gd name="T10" fmla="*/ 22 w 379"/>
                <a:gd name="T11" fmla="*/ 31 h 32"/>
                <a:gd name="T12" fmla="*/ 356 w 379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2">
                  <a:moveTo>
                    <a:pt x="356" y="31"/>
                  </a:moveTo>
                  <a:cubicBezTo>
                    <a:pt x="364" y="31"/>
                    <a:pt x="378" y="31"/>
                    <a:pt x="378" y="14"/>
                  </a:cubicBezTo>
                  <a:cubicBezTo>
                    <a:pt x="378" y="0"/>
                    <a:pt x="364" y="0"/>
                    <a:pt x="356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31"/>
                    <a:pt x="14" y="31"/>
                    <a:pt x="22" y="31"/>
                  </a:cubicBezTo>
                  <a:lnTo>
                    <a:pt x="356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4" name="Freeform 202"/>
            <p:cNvSpPr>
              <a:spLocks noChangeArrowheads="1"/>
            </p:cNvSpPr>
            <p:nvPr/>
          </p:nvSpPr>
          <p:spPr bwMode="auto">
            <a:xfrm>
              <a:off x="2345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5" name="Freeform 203"/>
            <p:cNvSpPr>
              <a:spLocks noChangeArrowheads="1"/>
            </p:cNvSpPr>
            <p:nvPr/>
          </p:nvSpPr>
          <p:spPr bwMode="auto">
            <a:xfrm>
              <a:off x="2638" y="3700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6" name="Freeform 204"/>
            <p:cNvSpPr>
              <a:spLocks noChangeArrowheads="1"/>
            </p:cNvSpPr>
            <p:nvPr/>
          </p:nvSpPr>
          <p:spPr bwMode="auto">
            <a:xfrm>
              <a:off x="2752" y="3743"/>
              <a:ext cx="85" cy="6"/>
            </a:xfrm>
            <a:custGeom>
              <a:avLst/>
              <a:gdLst>
                <a:gd name="T0" fmla="*/ 356 w 379"/>
                <a:gd name="T1" fmla="*/ 31 h 32"/>
                <a:gd name="T2" fmla="*/ 378 w 379"/>
                <a:gd name="T3" fmla="*/ 14 h 32"/>
                <a:gd name="T4" fmla="*/ 356 w 379"/>
                <a:gd name="T5" fmla="*/ 0 h 32"/>
                <a:gd name="T6" fmla="*/ 22 w 379"/>
                <a:gd name="T7" fmla="*/ 0 h 32"/>
                <a:gd name="T8" fmla="*/ 0 w 379"/>
                <a:gd name="T9" fmla="*/ 14 h 32"/>
                <a:gd name="T10" fmla="*/ 22 w 379"/>
                <a:gd name="T11" fmla="*/ 31 h 32"/>
                <a:gd name="T12" fmla="*/ 356 w 379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2">
                  <a:moveTo>
                    <a:pt x="356" y="31"/>
                  </a:moveTo>
                  <a:cubicBezTo>
                    <a:pt x="364" y="31"/>
                    <a:pt x="378" y="31"/>
                    <a:pt x="378" y="14"/>
                  </a:cubicBezTo>
                  <a:cubicBezTo>
                    <a:pt x="378" y="0"/>
                    <a:pt x="364" y="0"/>
                    <a:pt x="356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31"/>
                    <a:pt x="14" y="31"/>
                    <a:pt x="22" y="31"/>
                  </a:cubicBezTo>
                  <a:lnTo>
                    <a:pt x="356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7" name="Freeform 205"/>
            <p:cNvSpPr>
              <a:spLocks noChangeArrowheads="1"/>
            </p:cNvSpPr>
            <p:nvPr/>
          </p:nvSpPr>
          <p:spPr bwMode="auto">
            <a:xfrm>
              <a:off x="2901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8" name="Freeform 206"/>
            <p:cNvSpPr>
              <a:spLocks noChangeArrowheads="1"/>
            </p:cNvSpPr>
            <p:nvPr/>
          </p:nvSpPr>
          <p:spPr bwMode="auto">
            <a:xfrm>
              <a:off x="3193" y="3700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59" name="Freeform 207"/>
            <p:cNvSpPr>
              <a:spLocks noChangeArrowheads="1"/>
            </p:cNvSpPr>
            <p:nvPr/>
          </p:nvSpPr>
          <p:spPr bwMode="auto">
            <a:xfrm>
              <a:off x="3307" y="3743"/>
              <a:ext cx="85" cy="6"/>
            </a:xfrm>
            <a:custGeom>
              <a:avLst/>
              <a:gdLst>
                <a:gd name="T0" fmla="*/ 356 w 379"/>
                <a:gd name="T1" fmla="*/ 31 h 32"/>
                <a:gd name="T2" fmla="*/ 378 w 379"/>
                <a:gd name="T3" fmla="*/ 14 h 32"/>
                <a:gd name="T4" fmla="*/ 356 w 379"/>
                <a:gd name="T5" fmla="*/ 0 h 32"/>
                <a:gd name="T6" fmla="*/ 22 w 379"/>
                <a:gd name="T7" fmla="*/ 0 h 32"/>
                <a:gd name="T8" fmla="*/ 0 w 379"/>
                <a:gd name="T9" fmla="*/ 14 h 32"/>
                <a:gd name="T10" fmla="*/ 22 w 379"/>
                <a:gd name="T11" fmla="*/ 31 h 32"/>
                <a:gd name="T12" fmla="*/ 356 w 379"/>
                <a:gd name="T13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2">
                  <a:moveTo>
                    <a:pt x="356" y="31"/>
                  </a:moveTo>
                  <a:cubicBezTo>
                    <a:pt x="364" y="31"/>
                    <a:pt x="378" y="31"/>
                    <a:pt x="378" y="14"/>
                  </a:cubicBezTo>
                  <a:cubicBezTo>
                    <a:pt x="378" y="0"/>
                    <a:pt x="364" y="0"/>
                    <a:pt x="356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31"/>
                    <a:pt x="14" y="31"/>
                    <a:pt x="22" y="31"/>
                  </a:cubicBezTo>
                  <a:lnTo>
                    <a:pt x="356" y="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0" name="Freeform 208"/>
            <p:cNvSpPr>
              <a:spLocks noChangeArrowheads="1"/>
            </p:cNvSpPr>
            <p:nvPr/>
          </p:nvSpPr>
          <p:spPr bwMode="auto">
            <a:xfrm>
              <a:off x="3457" y="3704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1" name="Freeform 209"/>
            <p:cNvSpPr>
              <a:spLocks noChangeArrowheads="1"/>
            </p:cNvSpPr>
            <p:nvPr/>
          </p:nvSpPr>
          <p:spPr bwMode="auto">
            <a:xfrm>
              <a:off x="3516" y="2902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2" name="Freeform 210"/>
            <p:cNvSpPr>
              <a:spLocks noChangeArrowheads="1"/>
            </p:cNvSpPr>
            <p:nvPr/>
          </p:nvSpPr>
          <p:spPr bwMode="auto">
            <a:xfrm>
              <a:off x="3571" y="310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3" name="Freeform 211"/>
            <p:cNvSpPr>
              <a:spLocks noChangeArrowheads="1"/>
            </p:cNvSpPr>
            <p:nvPr/>
          </p:nvSpPr>
          <p:spPr bwMode="auto">
            <a:xfrm>
              <a:off x="3571" y="316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4" name="Freeform 212"/>
            <p:cNvSpPr>
              <a:spLocks noChangeArrowheads="1"/>
            </p:cNvSpPr>
            <p:nvPr/>
          </p:nvSpPr>
          <p:spPr bwMode="auto">
            <a:xfrm>
              <a:off x="3571" y="323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5" name="Freeform 213"/>
            <p:cNvSpPr>
              <a:spLocks noChangeArrowheads="1"/>
            </p:cNvSpPr>
            <p:nvPr/>
          </p:nvSpPr>
          <p:spPr bwMode="auto">
            <a:xfrm>
              <a:off x="3571" y="330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6" name="Freeform 214"/>
            <p:cNvSpPr>
              <a:spLocks noChangeArrowheads="1"/>
            </p:cNvSpPr>
            <p:nvPr/>
          </p:nvSpPr>
          <p:spPr bwMode="auto">
            <a:xfrm>
              <a:off x="3571" y="336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7" name="Freeform 215"/>
            <p:cNvSpPr>
              <a:spLocks noChangeArrowheads="1"/>
            </p:cNvSpPr>
            <p:nvPr/>
          </p:nvSpPr>
          <p:spPr bwMode="auto">
            <a:xfrm>
              <a:off x="3571" y="343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8" name="Freeform 216"/>
            <p:cNvSpPr>
              <a:spLocks noChangeArrowheads="1"/>
            </p:cNvSpPr>
            <p:nvPr/>
          </p:nvSpPr>
          <p:spPr bwMode="auto">
            <a:xfrm>
              <a:off x="3571" y="350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69" name="Freeform 217"/>
            <p:cNvSpPr>
              <a:spLocks noChangeArrowheads="1"/>
            </p:cNvSpPr>
            <p:nvPr/>
          </p:nvSpPr>
          <p:spPr bwMode="auto">
            <a:xfrm>
              <a:off x="3516" y="3569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0" name="Freeform 218"/>
            <p:cNvSpPr>
              <a:spLocks noChangeArrowheads="1"/>
            </p:cNvSpPr>
            <p:nvPr/>
          </p:nvSpPr>
          <p:spPr bwMode="auto">
            <a:xfrm>
              <a:off x="1055" y="3855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1" name="Freeform 219"/>
            <p:cNvSpPr>
              <a:spLocks noChangeArrowheads="1"/>
            </p:cNvSpPr>
            <p:nvPr/>
          </p:nvSpPr>
          <p:spPr bwMode="auto">
            <a:xfrm>
              <a:off x="1111" y="3881"/>
              <a:ext cx="1175" cy="16"/>
            </a:xfrm>
            <a:custGeom>
              <a:avLst/>
              <a:gdLst>
                <a:gd name="T0" fmla="*/ 2593 w 5187"/>
                <a:gd name="T1" fmla="*/ 76 h 77"/>
                <a:gd name="T2" fmla="*/ 0 w 5187"/>
                <a:gd name="T3" fmla="*/ 76 h 77"/>
                <a:gd name="T4" fmla="*/ 0 w 5187"/>
                <a:gd name="T5" fmla="*/ 0 h 77"/>
                <a:gd name="T6" fmla="*/ 5186 w 5187"/>
                <a:gd name="T7" fmla="*/ 0 h 77"/>
                <a:gd name="T8" fmla="*/ 5186 w 5187"/>
                <a:gd name="T9" fmla="*/ 76 h 77"/>
                <a:gd name="T10" fmla="*/ 2593 w 51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7" h="77">
                  <a:moveTo>
                    <a:pt x="2593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5186" y="0"/>
                  </a:lnTo>
                  <a:lnTo>
                    <a:pt x="5186" y="76"/>
                  </a:lnTo>
                  <a:lnTo>
                    <a:pt x="2593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2" name="Freeform 220"/>
            <p:cNvSpPr>
              <a:spLocks noChangeArrowheads="1"/>
            </p:cNvSpPr>
            <p:nvPr/>
          </p:nvSpPr>
          <p:spPr bwMode="auto">
            <a:xfrm>
              <a:off x="2286" y="3881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3" name="Freeform 221"/>
            <p:cNvSpPr>
              <a:spLocks noChangeArrowheads="1"/>
            </p:cNvSpPr>
            <p:nvPr/>
          </p:nvSpPr>
          <p:spPr bwMode="auto">
            <a:xfrm>
              <a:off x="2338" y="3881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4" name="Freeform 222"/>
            <p:cNvSpPr>
              <a:spLocks noChangeArrowheads="1"/>
            </p:cNvSpPr>
            <p:nvPr/>
          </p:nvSpPr>
          <p:spPr bwMode="auto">
            <a:xfrm>
              <a:off x="2393" y="3881"/>
              <a:ext cx="1175" cy="16"/>
            </a:xfrm>
            <a:custGeom>
              <a:avLst/>
              <a:gdLst>
                <a:gd name="T0" fmla="*/ 2593 w 5187"/>
                <a:gd name="T1" fmla="*/ 76 h 77"/>
                <a:gd name="T2" fmla="*/ 0 w 5187"/>
                <a:gd name="T3" fmla="*/ 76 h 77"/>
                <a:gd name="T4" fmla="*/ 0 w 5187"/>
                <a:gd name="T5" fmla="*/ 0 h 77"/>
                <a:gd name="T6" fmla="*/ 5186 w 5187"/>
                <a:gd name="T7" fmla="*/ 0 h 77"/>
                <a:gd name="T8" fmla="*/ 5186 w 5187"/>
                <a:gd name="T9" fmla="*/ 76 h 77"/>
                <a:gd name="T10" fmla="*/ 2593 w 5187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7" h="77">
                  <a:moveTo>
                    <a:pt x="2593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5186" y="0"/>
                  </a:lnTo>
                  <a:lnTo>
                    <a:pt x="5186" y="76"/>
                  </a:lnTo>
                  <a:lnTo>
                    <a:pt x="2593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5" name="Freeform 223"/>
            <p:cNvSpPr>
              <a:spLocks noChangeArrowheads="1"/>
            </p:cNvSpPr>
            <p:nvPr/>
          </p:nvSpPr>
          <p:spPr bwMode="auto">
            <a:xfrm>
              <a:off x="3568" y="3855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6" name="Freeform 224"/>
            <p:cNvSpPr>
              <a:spLocks noChangeArrowheads="1"/>
            </p:cNvSpPr>
            <p:nvPr/>
          </p:nvSpPr>
          <p:spPr bwMode="auto">
            <a:xfrm>
              <a:off x="2244" y="3997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7" name="Freeform 225"/>
            <p:cNvSpPr>
              <a:spLocks noChangeArrowheads="1"/>
            </p:cNvSpPr>
            <p:nvPr/>
          </p:nvSpPr>
          <p:spPr bwMode="auto">
            <a:xfrm>
              <a:off x="2379" y="4060"/>
              <a:ext cx="43" cy="71"/>
            </a:xfrm>
            <a:custGeom>
              <a:avLst/>
              <a:gdLst>
                <a:gd name="T0" fmla="*/ 115 w 194"/>
                <a:gd name="T1" fmla="*/ 120 h 317"/>
                <a:gd name="T2" fmla="*/ 174 w 194"/>
                <a:gd name="T3" fmla="*/ 120 h 317"/>
                <a:gd name="T4" fmla="*/ 188 w 194"/>
                <a:gd name="T5" fmla="*/ 118 h 317"/>
                <a:gd name="T6" fmla="*/ 190 w 194"/>
                <a:gd name="T7" fmla="*/ 106 h 317"/>
                <a:gd name="T8" fmla="*/ 176 w 194"/>
                <a:gd name="T9" fmla="*/ 98 h 317"/>
                <a:gd name="T10" fmla="*/ 120 w 194"/>
                <a:gd name="T11" fmla="*/ 98 h 317"/>
                <a:gd name="T12" fmla="*/ 132 w 194"/>
                <a:gd name="T13" fmla="*/ 56 h 317"/>
                <a:gd name="T14" fmla="*/ 140 w 194"/>
                <a:gd name="T15" fmla="*/ 17 h 317"/>
                <a:gd name="T16" fmla="*/ 120 w 194"/>
                <a:gd name="T17" fmla="*/ 0 h 317"/>
                <a:gd name="T18" fmla="*/ 98 w 194"/>
                <a:gd name="T19" fmla="*/ 20 h 317"/>
                <a:gd name="T20" fmla="*/ 76 w 194"/>
                <a:gd name="T21" fmla="*/ 98 h 317"/>
                <a:gd name="T22" fmla="*/ 17 w 194"/>
                <a:gd name="T23" fmla="*/ 98 h 317"/>
                <a:gd name="T24" fmla="*/ 0 w 194"/>
                <a:gd name="T25" fmla="*/ 112 h 317"/>
                <a:gd name="T26" fmla="*/ 17 w 194"/>
                <a:gd name="T27" fmla="*/ 120 h 317"/>
                <a:gd name="T28" fmla="*/ 70 w 194"/>
                <a:gd name="T29" fmla="*/ 120 h 317"/>
                <a:gd name="T30" fmla="*/ 42 w 194"/>
                <a:gd name="T31" fmla="*/ 235 h 317"/>
                <a:gd name="T32" fmla="*/ 36 w 194"/>
                <a:gd name="T33" fmla="*/ 269 h 317"/>
                <a:gd name="T34" fmla="*/ 98 w 194"/>
                <a:gd name="T35" fmla="*/ 316 h 317"/>
                <a:gd name="T36" fmla="*/ 193 w 194"/>
                <a:gd name="T37" fmla="*/ 238 h 317"/>
                <a:gd name="T38" fmla="*/ 185 w 194"/>
                <a:gd name="T39" fmla="*/ 232 h 317"/>
                <a:gd name="T40" fmla="*/ 174 w 194"/>
                <a:gd name="T41" fmla="*/ 241 h 317"/>
                <a:gd name="T42" fmla="*/ 98 w 194"/>
                <a:gd name="T43" fmla="*/ 300 h 317"/>
                <a:gd name="T44" fmla="*/ 78 w 194"/>
                <a:gd name="T45" fmla="*/ 274 h 317"/>
                <a:gd name="T46" fmla="*/ 78 w 194"/>
                <a:gd name="T47" fmla="*/ 260 h 317"/>
                <a:gd name="T48" fmla="*/ 115 w 194"/>
                <a:gd name="T49" fmla="*/ 12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4" h="317">
                  <a:moveTo>
                    <a:pt x="115" y="120"/>
                  </a:moveTo>
                  <a:lnTo>
                    <a:pt x="174" y="120"/>
                  </a:lnTo>
                  <a:cubicBezTo>
                    <a:pt x="185" y="120"/>
                    <a:pt x="185" y="118"/>
                    <a:pt x="188" y="118"/>
                  </a:cubicBezTo>
                  <a:cubicBezTo>
                    <a:pt x="190" y="115"/>
                    <a:pt x="190" y="109"/>
                    <a:pt x="190" y="106"/>
                  </a:cubicBezTo>
                  <a:cubicBezTo>
                    <a:pt x="190" y="98"/>
                    <a:pt x="185" y="98"/>
                    <a:pt x="176" y="98"/>
                  </a:cubicBezTo>
                  <a:lnTo>
                    <a:pt x="120" y="98"/>
                  </a:lnTo>
                  <a:lnTo>
                    <a:pt x="132" y="56"/>
                  </a:lnTo>
                  <a:cubicBezTo>
                    <a:pt x="134" y="42"/>
                    <a:pt x="140" y="20"/>
                    <a:pt x="140" y="17"/>
                  </a:cubicBezTo>
                  <a:cubicBezTo>
                    <a:pt x="140" y="8"/>
                    <a:pt x="134" y="0"/>
                    <a:pt x="120" y="0"/>
                  </a:cubicBezTo>
                  <a:cubicBezTo>
                    <a:pt x="112" y="0"/>
                    <a:pt x="101" y="6"/>
                    <a:pt x="98" y="20"/>
                  </a:cubicBezTo>
                  <a:cubicBezTo>
                    <a:pt x="95" y="28"/>
                    <a:pt x="101" y="3"/>
                    <a:pt x="76" y="98"/>
                  </a:cubicBezTo>
                  <a:lnTo>
                    <a:pt x="17" y="98"/>
                  </a:lnTo>
                  <a:cubicBezTo>
                    <a:pt x="8" y="98"/>
                    <a:pt x="0" y="98"/>
                    <a:pt x="0" y="112"/>
                  </a:cubicBezTo>
                  <a:cubicBezTo>
                    <a:pt x="0" y="120"/>
                    <a:pt x="6" y="120"/>
                    <a:pt x="17" y="120"/>
                  </a:cubicBezTo>
                  <a:lnTo>
                    <a:pt x="70" y="120"/>
                  </a:lnTo>
                  <a:lnTo>
                    <a:pt x="42" y="235"/>
                  </a:lnTo>
                  <a:cubicBezTo>
                    <a:pt x="39" y="246"/>
                    <a:pt x="36" y="263"/>
                    <a:pt x="36" y="269"/>
                  </a:cubicBezTo>
                  <a:cubicBezTo>
                    <a:pt x="36" y="297"/>
                    <a:pt x="62" y="316"/>
                    <a:pt x="98" y="316"/>
                  </a:cubicBezTo>
                  <a:cubicBezTo>
                    <a:pt x="157" y="316"/>
                    <a:pt x="193" y="249"/>
                    <a:pt x="193" y="238"/>
                  </a:cubicBezTo>
                  <a:cubicBezTo>
                    <a:pt x="193" y="232"/>
                    <a:pt x="185" y="232"/>
                    <a:pt x="185" y="232"/>
                  </a:cubicBezTo>
                  <a:cubicBezTo>
                    <a:pt x="176" y="232"/>
                    <a:pt x="174" y="235"/>
                    <a:pt x="174" y="241"/>
                  </a:cubicBezTo>
                  <a:cubicBezTo>
                    <a:pt x="157" y="277"/>
                    <a:pt x="126" y="300"/>
                    <a:pt x="98" y="300"/>
                  </a:cubicBezTo>
                  <a:cubicBezTo>
                    <a:pt x="84" y="300"/>
                    <a:pt x="78" y="288"/>
                    <a:pt x="78" y="274"/>
                  </a:cubicBezTo>
                  <a:cubicBezTo>
                    <a:pt x="78" y="266"/>
                    <a:pt x="78" y="263"/>
                    <a:pt x="78" y="260"/>
                  </a:cubicBezTo>
                  <a:lnTo>
                    <a:pt x="115" y="1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78" name="Freeform 226"/>
            <p:cNvSpPr>
              <a:spLocks noChangeArrowheads="1"/>
            </p:cNvSpPr>
            <p:nvPr/>
          </p:nvSpPr>
          <p:spPr bwMode="auto">
            <a:xfrm>
              <a:off x="3671" y="3212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779" name="Group 227"/>
          <p:cNvGrpSpPr>
            <a:grpSpLocks/>
          </p:cNvGrpSpPr>
          <p:nvPr/>
        </p:nvGrpSpPr>
        <p:grpSpPr bwMode="auto">
          <a:xfrm>
            <a:off x="3216534" y="1334460"/>
            <a:ext cx="2950049" cy="333975"/>
            <a:chOff x="2233" y="927"/>
            <a:chExt cx="2048" cy="232"/>
          </a:xfrm>
        </p:grpSpPr>
        <p:sp>
          <p:nvSpPr>
            <p:cNvPr id="23780" name="Freeform 228"/>
            <p:cNvSpPr>
              <a:spLocks noChangeArrowheads="1"/>
            </p:cNvSpPr>
            <p:nvPr/>
          </p:nvSpPr>
          <p:spPr bwMode="auto">
            <a:xfrm>
              <a:off x="2233" y="935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1" name="Freeform 229"/>
            <p:cNvSpPr>
              <a:spLocks noChangeArrowheads="1"/>
            </p:cNvSpPr>
            <p:nvPr/>
          </p:nvSpPr>
          <p:spPr bwMode="auto">
            <a:xfrm>
              <a:off x="2240" y="935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2" name="Freeform 230"/>
            <p:cNvSpPr>
              <a:spLocks noChangeArrowheads="1"/>
            </p:cNvSpPr>
            <p:nvPr/>
          </p:nvSpPr>
          <p:spPr bwMode="auto">
            <a:xfrm>
              <a:off x="2550" y="1016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3" name="Freeform 231"/>
            <p:cNvSpPr>
              <a:spLocks noChangeArrowheads="1"/>
            </p:cNvSpPr>
            <p:nvPr/>
          </p:nvSpPr>
          <p:spPr bwMode="auto">
            <a:xfrm>
              <a:off x="2814" y="927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4" name="Freeform 232"/>
            <p:cNvSpPr>
              <a:spLocks noChangeArrowheads="1"/>
            </p:cNvSpPr>
            <p:nvPr/>
          </p:nvSpPr>
          <p:spPr bwMode="auto">
            <a:xfrm>
              <a:off x="3010" y="935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5" name="Freeform 233"/>
            <p:cNvSpPr>
              <a:spLocks noChangeArrowheads="1"/>
            </p:cNvSpPr>
            <p:nvPr/>
          </p:nvSpPr>
          <p:spPr bwMode="auto">
            <a:xfrm>
              <a:off x="3358" y="1016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6" name="Freeform 234"/>
            <p:cNvSpPr>
              <a:spLocks noChangeArrowheads="1"/>
            </p:cNvSpPr>
            <p:nvPr/>
          </p:nvSpPr>
          <p:spPr bwMode="auto">
            <a:xfrm>
              <a:off x="3625" y="930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7" name="Freeform 235"/>
            <p:cNvSpPr>
              <a:spLocks noChangeArrowheads="1"/>
            </p:cNvSpPr>
            <p:nvPr/>
          </p:nvSpPr>
          <p:spPr bwMode="auto">
            <a:xfrm>
              <a:off x="3823" y="927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88" name="Freeform 236"/>
            <p:cNvSpPr>
              <a:spLocks noChangeArrowheads="1"/>
            </p:cNvSpPr>
            <p:nvPr/>
          </p:nvSpPr>
          <p:spPr bwMode="auto">
            <a:xfrm>
              <a:off x="4019" y="935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26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650B39-8A74-3646-B521-B79406B70DDA}" type="slidenum">
              <a:rPr lang="en-US"/>
              <a:pPr/>
              <a:t>82</a:t>
            </a:fld>
            <a:endParaRPr lang="en-US"/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II: Different Subspaces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9" y="2179474"/>
            <a:ext cx="7091353" cy="219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3122904" y="1321504"/>
            <a:ext cx="2950049" cy="333975"/>
            <a:chOff x="2168" y="918"/>
            <a:chExt cx="2048" cy="232"/>
          </a:xfrm>
        </p:grpSpPr>
        <p:sp>
          <p:nvSpPr>
            <p:cNvPr id="24580" name="Freeform 4"/>
            <p:cNvSpPr>
              <a:spLocks noChangeArrowheads="1"/>
            </p:cNvSpPr>
            <p:nvPr/>
          </p:nvSpPr>
          <p:spPr bwMode="auto">
            <a:xfrm>
              <a:off x="2168" y="926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1" name="Freeform 5"/>
            <p:cNvSpPr>
              <a:spLocks noChangeArrowheads="1"/>
            </p:cNvSpPr>
            <p:nvPr/>
          </p:nvSpPr>
          <p:spPr bwMode="auto">
            <a:xfrm>
              <a:off x="2174" y="926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2" name="Freeform 6"/>
            <p:cNvSpPr>
              <a:spLocks noChangeArrowheads="1"/>
            </p:cNvSpPr>
            <p:nvPr/>
          </p:nvSpPr>
          <p:spPr bwMode="auto">
            <a:xfrm>
              <a:off x="2484" y="1006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3" name="Freeform 7"/>
            <p:cNvSpPr>
              <a:spLocks noChangeArrowheads="1"/>
            </p:cNvSpPr>
            <p:nvPr/>
          </p:nvSpPr>
          <p:spPr bwMode="auto">
            <a:xfrm>
              <a:off x="2748" y="918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4" name="Freeform 8"/>
            <p:cNvSpPr>
              <a:spLocks noChangeArrowheads="1"/>
            </p:cNvSpPr>
            <p:nvPr/>
          </p:nvSpPr>
          <p:spPr bwMode="auto">
            <a:xfrm>
              <a:off x="2944" y="926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Freeform 9"/>
            <p:cNvSpPr>
              <a:spLocks noChangeArrowheads="1"/>
            </p:cNvSpPr>
            <p:nvPr/>
          </p:nvSpPr>
          <p:spPr bwMode="auto">
            <a:xfrm>
              <a:off x="3292" y="1006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6" name="Freeform 10"/>
            <p:cNvSpPr>
              <a:spLocks noChangeArrowheads="1"/>
            </p:cNvSpPr>
            <p:nvPr/>
          </p:nvSpPr>
          <p:spPr bwMode="auto">
            <a:xfrm>
              <a:off x="3560" y="920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7" name="Freeform 11"/>
            <p:cNvSpPr>
              <a:spLocks noChangeArrowheads="1"/>
            </p:cNvSpPr>
            <p:nvPr/>
          </p:nvSpPr>
          <p:spPr bwMode="auto">
            <a:xfrm>
              <a:off x="3757" y="918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Freeform 12"/>
            <p:cNvSpPr>
              <a:spLocks noChangeArrowheads="1"/>
            </p:cNvSpPr>
            <p:nvPr/>
          </p:nvSpPr>
          <p:spPr bwMode="auto">
            <a:xfrm>
              <a:off x="3954" y="926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4626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82F40D3-CF17-734D-8E30-8553E9479608}" type="slidenum">
              <a:rPr lang="en-US"/>
              <a:pPr/>
              <a:t>83</a:t>
            </a:fld>
            <a:endParaRPr lang="en-US"/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II: Different Subspaces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9" y="2179474"/>
            <a:ext cx="7091353" cy="219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24" y="2484657"/>
            <a:ext cx="6015335" cy="416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273036" y="2473142"/>
            <a:ext cx="6039823" cy="4177564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3176201" y="1226494"/>
            <a:ext cx="2950049" cy="333975"/>
            <a:chOff x="2205" y="852"/>
            <a:chExt cx="2048" cy="232"/>
          </a:xfrm>
        </p:grpSpPr>
        <p:sp>
          <p:nvSpPr>
            <p:cNvPr id="25606" name="Freeform 6"/>
            <p:cNvSpPr>
              <a:spLocks noChangeArrowheads="1"/>
            </p:cNvSpPr>
            <p:nvPr/>
          </p:nvSpPr>
          <p:spPr bwMode="auto">
            <a:xfrm>
              <a:off x="2205" y="860"/>
              <a:ext cx="2049" cy="224"/>
            </a:xfrm>
            <a:custGeom>
              <a:avLst/>
              <a:gdLst>
                <a:gd name="T0" fmla="*/ 4519 w 9038"/>
                <a:gd name="T1" fmla="*/ 992 h 993"/>
                <a:gd name="T2" fmla="*/ 0 w 9038"/>
                <a:gd name="T3" fmla="*/ 992 h 993"/>
                <a:gd name="T4" fmla="*/ 0 w 9038"/>
                <a:gd name="T5" fmla="*/ 0 h 993"/>
                <a:gd name="T6" fmla="*/ 9037 w 9038"/>
                <a:gd name="T7" fmla="*/ 0 h 993"/>
                <a:gd name="T8" fmla="*/ 9037 w 9038"/>
                <a:gd name="T9" fmla="*/ 992 h 993"/>
                <a:gd name="T10" fmla="*/ 4519 w 9038"/>
                <a:gd name="T11" fmla="*/ 992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8" h="993">
                  <a:moveTo>
                    <a:pt x="4519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9037" y="0"/>
                  </a:lnTo>
                  <a:lnTo>
                    <a:pt x="9037" y="992"/>
                  </a:lnTo>
                  <a:lnTo>
                    <a:pt x="4519" y="9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7" name="Freeform 7"/>
            <p:cNvSpPr>
              <a:spLocks noChangeArrowheads="1"/>
            </p:cNvSpPr>
            <p:nvPr/>
          </p:nvSpPr>
          <p:spPr bwMode="auto">
            <a:xfrm>
              <a:off x="2212" y="860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8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49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8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3"/>
                    <a:pt x="83" y="733"/>
                    <a:pt x="26" y="736"/>
                  </a:cubicBezTo>
                  <a:cubicBezTo>
                    <a:pt x="10" y="736"/>
                    <a:pt x="0" y="736"/>
                    <a:pt x="0" y="758"/>
                  </a:cubicBezTo>
                  <a:cubicBezTo>
                    <a:pt x="0" y="761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5"/>
                    <a:pt x="240" y="649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3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8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2"/>
                    <a:pt x="557" y="406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8" name="Freeform 8"/>
            <p:cNvSpPr>
              <a:spLocks noChangeArrowheads="1"/>
            </p:cNvSpPr>
            <p:nvPr/>
          </p:nvSpPr>
          <p:spPr bwMode="auto">
            <a:xfrm>
              <a:off x="2521" y="94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9" name="Freeform 9"/>
            <p:cNvSpPr>
              <a:spLocks noChangeArrowheads="1"/>
            </p:cNvSpPr>
            <p:nvPr/>
          </p:nvSpPr>
          <p:spPr bwMode="auto">
            <a:xfrm>
              <a:off x="2786" y="852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0" name="Freeform 10"/>
            <p:cNvSpPr>
              <a:spLocks noChangeArrowheads="1"/>
            </p:cNvSpPr>
            <p:nvPr/>
          </p:nvSpPr>
          <p:spPr bwMode="auto">
            <a:xfrm>
              <a:off x="2982" y="860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1" name="Freeform 11"/>
            <p:cNvSpPr>
              <a:spLocks noChangeArrowheads="1"/>
            </p:cNvSpPr>
            <p:nvPr/>
          </p:nvSpPr>
          <p:spPr bwMode="auto">
            <a:xfrm>
              <a:off x="3329" y="94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Freeform 12"/>
            <p:cNvSpPr>
              <a:spLocks noChangeArrowheads="1"/>
            </p:cNvSpPr>
            <p:nvPr/>
          </p:nvSpPr>
          <p:spPr bwMode="auto">
            <a:xfrm>
              <a:off x="3597" y="854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7"/>
                    <a:pt x="397" y="889"/>
                  </a:cubicBezTo>
                  <a:cubicBezTo>
                    <a:pt x="397" y="925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7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Freeform 13"/>
            <p:cNvSpPr>
              <a:spLocks noChangeArrowheads="1"/>
            </p:cNvSpPr>
            <p:nvPr/>
          </p:nvSpPr>
          <p:spPr bwMode="auto">
            <a:xfrm>
              <a:off x="3794" y="852"/>
              <a:ext cx="175" cy="183"/>
            </a:xfrm>
            <a:custGeom>
              <a:avLst/>
              <a:gdLst>
                <a:gd name="T0" fmla="*/ 163 w 775"/>
                <a:gd name="T1" fmla="*/ 678 h 810"/>
                <a:gd name="T2" fmla="*/ 22 w 775"/>
                <a:gd name="T3" fmla="*/ 774 h 810"/>
                <a:gd name="T4" fmla="*/ 0 w 775"/>
                <a:gd name="T5" fmla="*/ 797 h 810"/>
                <a:gd name="T6" fmla="*/ 16 w 775"/>
                <a:gd name="T7" fmla="*/ 809 h 810"/>
                <a:gd name="T8" fmla="*/ 112 w 775"/>
                <a:gd name="T9" fmla="*/ 806 h 810"/>
                <a:gd name="T10" fmla="*/ 224 w 775"/>
                <a:gd name="T11" fmla="*/ 809 h 810"/>
                <a:gd name="T12" fmla="*/ 246 w 775"/>
                <a:gd name="T13" fmla="*/ 787 h 810"/>
                <a:gd name="T14" fmla="*/ 227 w 775"/>
                <a:gd name="T15" fmla="*/ 774 h 810"/>
                <a:gd name="T16" fmla="*/ 176 w 775"/>
                <a:gd name="T17" fmla="*/ 733 h 810"/>
                <a:gd name="T18" fmla="*/ 192 w 775"/>
                <a:gd name="T19" fmla="*/ 691 h 810"/>
                <a:gd name="T20" fmla="*/ 275 w 775"/>
                <a:gd name="T21" fmla="*/ 547 h 810"/>
                <a:gd name="T22" fmla="*/ 560 w 775"/>
                <a:gd name="T23" fmla="*/ 547 h 810"/>
                <a:gd name="T24" fmla="*/ 579 w 775"/>
                <a:gd name="T25" fmla="*/ 736 h 810"/>
                <a:gd name="T26" fmla="*/ 496 w 775"/>
                <a:gd name="T27" fmla="*/ 774 h 810"/>
                <a:gd name="T28" fmla="*/ 470 w 775"/>
                <a:gd name="T29" fmla="*/ 797 h 810"/>
                <a:gd name="T30" fmla="*/ 486 w 775"/>
                <a:gd name="T31" fmla="*/ 809 h 810"/>
                <a:gd name="T32" fmla="*/ 627 w 775"/>
                <a:gd name="T33" fmla="*/ 806 h 810"/>
                <a:gd name="T34" fmla="*/ 755 w 775"/>
                <a:gd name="T35" fmla="*/ 809 h 810"/>
                <a:gd name="T36" fmla="*/ 774 w 775"/>
                <a:gd name="T37" fmla="*/ 787 h 810"/>
                <a:gd name="T38" fmla="*/ 749 w 775"/>
                <a:gd name="T39" fmla="*/ 774 h 810"/>
                <a:gd name="T40" fmla="*/ 675 w 775"/>
                <a:gd name="T41" fmla="*/ 733 h 810"/>
                <a:gd name="T42" fmla="*/ 608 w 775"/>
                <a:gd name="T43" fmla="*/ 26 h 810"/>
                <a:gd name="T44" fmla="*/ 586 w 775"/>
                <a:gd name="T45" fmla="*/ 0 h 810"/>
                <a:gd name="T46" fmla="*/ 557 w 775"/>
                <a:gd name="T47" fmla="*/ 19 h 810"/>
                <a:gd name="T48" fmla="*/ 163 w 775"/>
                <a:gd name="T49" fmla="*/ 678 h 810"/>
                <a:gd name="T50" fmla="*/ 298 w 775"/>
                <a:gd name="T51" fmla="*/ 512 h 810"/>
                <a:gd name="T52" fmla="*/ 522 w 775"/>
                <a:gd name="T53" fmla="*/ 141 h 810"/>
                <a:gd name="T54" fmla="*/ 557 w 775"/>
                <a:gd name="T55" fmla="*/ 512 h 810"/>
                <a:gd name="T56" fmla="*/ 298 w 775"/>
                <a:gd name="T57" fmla="*/ 512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0">
                  <a:moveTo>
                    <a:pt x="163" y="678"/>
                  </a:moveTo>
                  <a:cubicBezTo>
                    <a:pt x="118" y="755"/>
                    <a:pt x="74" y="771"/>
                    <a:pt x="22" y="774"/>
                  </a:cubicBezTo>
                  <a:cubicBezTo>
                    <a:pt x="10" y="774"/>
                    <a:pt x="0" y="774"/>
                    <a:pt x="0" y="797"/>
                  </a:cubicBezTo>
                  <a:cubicBezTo>
                    <a:pt x="0" y="803"/>
                    <a:pt x="6" y="809"/>
                    <a:pt x="16" y="809"/>
                  </a:cubicBezTo>
                  <a:cubicBezTo>
                    <a:pt x="45" y="809"/>
                    <a:pt x="80" y="806"/>
                    <a:pt x="112" y="806"/>
                  </a:cubicBezTo>
                  <a:cubicBezTo>
                    <a:pt x="150" y="806"/>
                    <a:pt x="189" y="809"/>
                    <a:pt x="224" y="809"/>
                  </a:cubicBezTo>
                  <a:cubicBezTo>
                    <a:pt x="230" y="809"/>
                    <a:pt x="246" y="809"/>
                    <a:pt x="246" y="787"/>
                  </a:cubicBezTo>
                  <a:cubicBezTo>
                    <a:pt x="246" y="774"/>
                    <a:pt x="237" y="774"/>
                    <a:pt x="227" y="774"/>
                  </a:cubicBezTo>
                  <a:cubicBezTo>
                    <a:pt x="202" y="771"/>
                    <a:pt x="176" y="761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6"/>
                    <a:pt x="579" y="736"/>
                  </a:cubicBezTo>
                  <a:cubicBezTo>
                    <a:pt x="579" y="771"/>
                    <a:pt x="518" y="774"/>
                    <a:pt x="496" y="774"/>
                  </a:cubicBezTo>
                  <a:cubicBezTo>
                    <a:pt x="480" y="774"/>
                    <a:pt x="470" y="774"/>
                    <a:pt x="470" y="797"/>
                  </a:cubicBezTo>
                  <a:cubicBezTo>
                    <a:pt x="470" y="809"/>
                    <a:pt x="483" y="809"/>
                    <a:pt x="486" y="809"/>
                  </a:cubicBezTo>
                  <a:cubicBezTo>
                    <a:pt x="531" y="809"/>
                    <a:pt x="579" y="806"/>
                    <a:pt x="627" y="806"/>
                  </a:cubicBezTo>
                  <a:cubicBezTo>
                    <a:pt x="656" y="806"/>
                    <a:pt x="726" y="809"/>
                    <a:pt x="755" y="809"/>
                  </a:cubicBezTo>
                  <a:cubicBezTo>
                    <a:pt x="762" y="809"/>
                    <a:pt x="774" y="809"/>
                    <a:pt x="774" y="787"/>
                  </a:cubicBezTo>
                  <a:cubicBezTo>
                    <a:pt x="774" y="774"/>
                    <a:pt x="765" y="774"/>
                    <a:pt x="749" y="774"/>
                  </a:cubicBezTo>
                  <a:cubicBezTo>
                    <a:pt x="678" y="774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8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Freeform 14"/>
            <p:cNvSpPr>
              <a:spLocks noChangeArrowheads="1"/>
            </p:cNvSpPr>
            <p:nvPr/>
          </p:nvSpPr>
          <p:spPr bwMode="auto">
            <a:xfrm>
              <a:off x="3991" y="860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49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49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4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49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49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0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0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4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508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A05B745-4B81-8F44-9868-F798C961B55D}" type="slidenum">
              <a:rPr lang="en-US"/>
              <a:pPr/>
              <a:t>84</a:t>
            </a:fld>
            <a:endParaRPr lang="en-US"/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Type III: Both Combined</a:t>
            </a:r>
          </a:p>
        </p:txBody>
      </p:sp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3069607" y="2899247"/>
            <a:ext cx="3081130" cy="1348856"/>
            <a:chOff x="2131" y="2014"/>
            <a:chExt cx="2139" cy="937"/>
          </a:xfrm>
        </p:grpSpPr>
        <p:sp>
          <p:nvSpPr>
            <p:cNvPr id="26627" name="Freeform 3"/>
            <p:cNvSpPr>
              <a:spLocks noChangeArrowheads="1"/>
            </p:cNvSpPr>
            <p:nvPr/>
          </p:nvSpPr>
          <p:spPr bwMode="auto">
            <a:xfrm>
              <a:off x="2131" y="2014"/>
              <a:ext cx="2139" cy="937"/>
            </a:xfrm>
            <a:custGeom>
              <a:avLst/>
              <a:gdLst>
                <a:gd name="T0" fmla="*/ 4718 w 9437"/>
                <a:gd name="T1" fmla="*/ 4136 h 4137"/>
                <a:gd name="T2" fmla="*/ 0 w 9437"/>
                <a:gd name="T3" fmla="*/ 4136 h 4137"/>
                <a:gd name="T4" fmla="*/ 0 w 9437"/>
                <a:gd name="T5" fmla="*/ 0 h 4137"/>
                <a:gd name="T6" fmla="*/ 9436 w 9437"/>
                <a:gd name="T7" fmla="*/ 0 h 4137"/>
                <a:gd name="T8" fmla="*/ 9436 w 9437"/>
                <a:gd name="T9" fmla="*/ 4136 h 4137"/>
                <a:gd name="T10" fmla="*/ 4718 w 9437"/>
                <a:gd name="T11" fmla="*/ 4136 h 4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7" h="4137">
                  <a:moveTo>
                    <a:pt x="4718" y="4136"/>
                  </a:moveTo>
                  <a:lnTo>
                    <a:pt x="0" y="4136"/>
                  </a:lnTo>
                  <a:lnTo>
                    <a:pt x="0" y="0"/>
                  </a:lnTo>
                  <a:lnTo>
                    <a:pt x="9436" y="0"/>
                  </a:lnTo>
                  <a:lnTo>
                    <a:pt x="9436" y="4136"/>
                  </a:lnTo>
                  <a:lnTo>
                    <a:pt x="4718" y="41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8" name="Freeform 4"/>
            <p:cNvSpPr>
              <a:spLocks noChangeArrowheads="1"/>
            </p:cNvSpPr>
            <p:nvPr/>
          </p:nvSpPr>
          <p:spPr bwMode="auto">
            <a:xfrm>
              <a:off x="2136" y="2387"/>
              <a:ext cx="184" cy="152"/>
            </a:xfrm>
            <a:custGeom>
              <a:avLst/>
              <a:gdLst>
                <a:gd name="T0" fmla="*/ 454 w 816"/>
                <a:gd name="T1" fmla="*/ 269 h 676"/>
                <a:gd name="T2" fmla="*/ 370 w 816"/>
                <a:gd name="T3" fmla="*/ 73 h 676"/>
                <a:gd name="T4" fmla="*/ 364 w 816"/>
                <a:gd name="T5" fmla="*/ 59 h 676"/>
                <a:gd name="T6" fmla="*/ 423 w 816"/>
                <a:gd name="T7" fmla="*/ 31 h 676"/>
                <a:gd name="T8" fmla="*/ 442 w 816"/>
                <a:gd name="T9" fmla="*/ 11 h 676"/>
                <a:gd name="T10" fmla="*/ 428 w 816"/>
                <a:gd name="T11" fmla="*/ 0 h 676"/>
                <a:gd name="T12" fmla="*/ 302 w 816"/>
                <a:gd name="T13" fmla="*/ 3 h 676"/>
                <a:gd name="T14" fmla="*/ 193 w 816"/>
                <a:gd name="T15" fmla="*/ 0 h 676"/>
                <a:gd name="T16" fmla="*/ 174 w 816"/>
                <a:gd name="T17" fmla="*/ 20 h 676"/>
                <a:gd name="T18" fmla="*/ 199 w 816"/>
                <a:gd name="T19" fmla="*/ 31 h 676"/>
                <a:gd name="T20" fmla="*/ 272 w 816"/>
                <a:gd name="T21" fmla="*/ 62 h 676"/>
                <a:gd name="T22" fmla="*/ 389 w 816"/>
                <a:gd name="T23" fmla="*/ 339 h 676"/>
                <a:gd name="T24" fmla="*/ 179 w 816"/>
                <a:gd name="T25" fmla="*/ 563 h 676"/>
                <a:gd name="T26" fmla="*/ 168 w 816"/>
                <a:gd name="T27" fmla="*/ 574 h 676"/>
                <a:gd name="T28" fmla="*/ 22 w 816"/>
                <a:gd name="T29" fmla="*/ 644 h 676"/>
                <a:gd name="T30" fmla="*/ 0 w 816"/>
                <a:gd name="T31" fmla="*/ 664 h 676"/>
                <a:gd name="T32" fmla="*/ 14 w 816"/>
                <a:gd name="T33" fmla="*/ 675 h 676"/>
                <a:gd name="T34" fmla="*/ 106 w 816"/>
                <a:gd name="T35" fmla="*/ 672 h 676"/>
                <a:gd name="T36" fmla="*/ 216 w 816"/>
                <a:gd name="T37" fmla="*/ 675 h 676"/>
                <a:gd name="T38" fmla="*/ 235 w 816"/>
                <a:gd name="T39" fmla="*/ 655 h 676"/>
                <a:gd name="T40" fmla="*/ 221 w 816"/>
                <a:gd name="T41" fmla="*/ 644 h 676"/>
                <a:gd name="T42" fmla="*/ 182 w 816"/>
                <a:gd name="T43" fmla="*/ 613 h 676"/>
                <a:gd name="T44" fmla="*/ 210 w 816"/>
                <a:gd name="T45" fmla="*/ 568 h 676"/>
                <a:gd name="T46" fmla="*/ 311 w 816"/>
                <a:gd name="T47" fmla="*/ 462 h 676"/>
                <a:gd name="T48" fmla="*/ 398 w 816"/>
                <a:gd name="T49" fmla="*/ 367 h 676"/>
                <a:gd name="T50" fmla="*/ 498 w 816"/>
                <a:gd name="T51" fmla="*/ 602 h 676"/>
                <a:gd name="T52" fmla="*/ 504 w 816"/>
                <a:gd name="T53" fmla="*/ 616 h 676"/>
                <a:gd name="T54" fmla="*/ 445 w 816"/>
                <a:gd name="T55" fmla="*/ 644 h 676"/>
                <a:gd name="T56" fmla="*/ 426 w 816"/>
                <a:gd name="T57" fmla="*/ 664 h 676"/>
                <a:gd name="T58" fmla="*/ 442 w 816"/>
                <a:gd name="T59" fmla="*/ 675 h 676"/>
                <a:gd name="T60" fmla="*/ 566 w 816"/>
                <a:gd name="T61" fmla="*/ 672 h 676"/>
                <a:gd name="T62" fmla="*/ 675 w 816"/>
                <a:gd name="T63" fmla="*/ 675 h 676"/>
                <a:gd name="T64" fmla="*/ 694 w 816"/>
                <a:gd name="T65" fmla="*/ 655 h 676"/>
                <a:gd name="T66" fmla="*/ 678 w 816"/>
                <a:gd name="T67" fmla="*/ 644 h 676"/>
                <a:gd name="T68" fmla="*/ 591 w 816"/>
                <a:gd name="T69" fmla="*/ 602 h 676"/>
                <a:gd name="T70" fmla="*/ 465 w 816"/>
                <a:gd name="T71" fmla="*/ 297 h 676"/>
                <a:gd name="T72" fmla="*/ 666 w 816"/>
                <a:gd name="T73" fmla="*/ 81 h 676"/>
                <a:gd name="T74" fmla="*/ 792 w 816"/>
                <a:gd name="T75" fmla="*/ 31 h 676"/>
                <a:gd name="T76" fmla="*/ 815 w 816"/>
                <a:gd name="T77" fmla="*/ 11 h 676"/>
                <a:gd name="T78" fmla="*/ 801 w 816"/>
                <a:gd name="T79" fmla="*/ 0 h 676"/>
                <a:gd name="T80" fmla="*/ 708 w 816"/>
                <a:gd name="T81" fmla="*/ 3 h 676"/>
                <a:gd name="T82" fmla="*/ 599 w 816"/>
                <a:gd name="T83" fmla="*/ 0 h 676"/>
                <a:gd name="T84" fmla="*/ 580 w 816"/>
                <a:gd name="T85" fmla="*/ 20 h 676"/>
                <a:gd name="T86" fmla="*/ 591 w 816"/>
                <a:gd name="T87" fmla="*/ 31 h 676"/>
                <a:gd name="T88" fmla="*/ 630 w 816"/>
                <a:gd name="T89" fmla="*/ 62 h 676"/>
                <a:gd name="T90" fmla="*/ 613 w 816"/>
                <a:gd name="T91" fmla="*/ 98 h 676"/>
                <a:gd name="T92" fmla="*/ 454 w 816"/>
                <a:gd name="T93" fmla="*/ 2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6" h="676">
                  <a:moveTo>
                    <a:pt x="454" y="269"/>
                  </a:moveTo>
                  <a:lnTo>
                    <a:pt x="370" y="73"/>
                  </a:lnTo>
                  <a:cubicBezTo>
                    <a:pt x="367" y="64"/>
                    <a:pt x="364" y="62"/>
                    <a:pt x="364" y="59"/>
                  </a:cubicBezTo>
                  <a:cubicBezTo>
                    <a:pt x="364" y="53"/>
                    <a:pt x="381" y="34"/>
                    <a:pt x="423" y="31"/>
                  </a:cubicBezTo>
                  <a:cubicBezTo>
                    <a:pt x="431" y="31"/>
                    <a:pt x="442" y="28"/>
                    <a:pt x="442" y="11"/>
                  </a:cubicBezTo>
                  <a:cubicBezTo>
                    <a:pt x="442" y="0"/>
                    <a:pt x="431" y="0"/>
                    <a:pt x="428" y="0"/>
                  </a:cubicBezTo>
                  <a:cubicBezTo>
                    <a:pt x="386" y="0"/>
                    <a:pt x="344" y="3"/>
                    <a:pt x="302" y="3"/>
                  </a:cubicBezTo>
                  <a:cubicBezTo>
                    <a:pt x="277" y="3"/>
                    <a:pt x="218" y="0"/>
                    <a:pt x="193" y="0"/>
                  </a:cubicBezTo>
                  <a:cubicBezTo>
                    <a:pt x="188" y="0"/>
                    <a:pt x="174" y="0"/>
                    <a:pt x="174" y="20"/>
                  </a:cubicBezTo>
                  <a:cubicBezTo>
                    <a:pt x="174" y="31"/>
                    <a:pt x="185" y="31"/>
                    <a:pt x="199" y="31"/>
                  </a:cubicBezTo>
                  <a:cubicBezTo>
                    <a:pt x="258" y="31"/>
                    <a:pt x="263" y="39"/>
                    <a:pt x="272" y="62"/>
                  </a:cubicBezTo>
                  <a:lnTo>
                    <a:pt x="389" y="339"/>
                  </a:lnTo>
                  <a:lnTo>
                    <a:pt x="179" y="563"/>
                  </a:lnTo>
                  <a:lnTo>
                    <a:pt x="168" y="574"/>
                  </a:lnTo>
                  <a:cubicBezTo>
                    <a:pt x="118" y="624"/>
                    <a:pt x="73" y="641"/>
                    <a:pt x="22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66"/>
                    <a:pt x="0" y="675"/>
                    <a:pt x="14" y="675"/>
                  </a:cubicBezTo>
                  <a:cubicBezTo>
                    <a:pt x="42" y="675"/>
                    <a:pt x="76" y="672"/>
                    <a:pt x="106" y="672"/>
                  </a:cubicBezTo>
                  <a:cubicBezTo>
                    <a:pt x="143" y="672"/>
                    <a:pt x="182" y="675"/>
                    <a:pt x="216" y="675"/>
                  </a:cubicBezTo>
                  <a:cubicBezTo>
                    <a:pt x="221" y="675"/>
                    <a:pt x="235" y="675"/>
                    <a:pt x="235" y="655"/>
                  </a:cubicBezTo>
                  <a:cubicBezTo>
                    <a:pt x="235" y="644"/>
                    <a:pt x="224" y="644"/>
                    <a:pt x="221" y="644"/>
                  </a:cubicBezTo>
                  <a:cubicBezTo>
                    <a:pt x="213" y="644"/>
                    <a:pt x="182" y="641"/>
                    <a:pt x="182" y="613"/>
                  </a:cubicBezTo>
                  <a:cubicBezTo>
                    <a:pt x="182" y="599"/>
                    <a:pt x="199" y="582"/>
                    <a:pt x="210" y="568"/>
                  </a:cubicBezTo>
                  <a:lnTo>
                    <a:pt x="311" y="462"/>
                  </a:lnTo>
                  <a:lnTo>
                    <a:pt x="398" y="367"/>
                  </a:lnTo>
                  <a:lnTo>
                    <a:pt x="498" y="602"/>
                  </a:lnTo>
                  <a:cubicBezTo>
                    <a:pt x="504" y="613"/>
                    <a:pt x="504" y="613"/>
                    <a:pt x="504" y="616"/>
                  </a:cubicBezTo>
                  <a:cubicBezTo>
                    <a:pt x="504" y="624"/>
                    <a:pt x="484" y="641"/>
                    <a:pt x="445" y="644"/>
                  </a:cubicBezTo>
                  <a:cubicBezTo>
                    <a:pt x="437" y="644"/>
                    <a:pt x="426" y="647"/>
                    <a:pt x="426" y="664"/>
                  </a:cubicBezTo>
                  <a:cubicBezTo>
                    <a:pt x="426" y="675"/>
                    <a:pt x="437" y="675"/>
                    <a:pt x="442" y="675"/>
                  </a:cubicBezTo>
                  <a:cubicBezTo>
                    <a:pt x="470" y="675"/>
                    <a:pt x="538" y="672"/>
                    <a:pt x="566" y="672"/>
                  </a:cubicBezTo>
                  <a:cubicBezTo>
                    <a:pt x="591" y="672"/>
                    <a:pt x="650" y="675"/>
                    <a:pt x="675" y="675"/>
                  </a:cubicBezTo>
                  <a:cubicBezTo>
                    <a:pt x="683" y="675"/>
                    <a:pt x="694" y="675"/>
                    <a:pt x="694" y="655"/>
                  </a:cubicBezTo>
                  <a:cubicBezTo>
                    <a:pt x="694" y="644"/>
                    <a:pt x="683" y="644"/>
                    <a:pt x="678" y="644"/>
                  </a:cubicBezTo>
                  <a:cubicBezTo>
                    <a:pt x="610" y="644"/>
                    <a:pt x="608" y="641"/>
                    <a:pt x="591" y="602"/>
                  </a:cubicBezTo>
                  <a:cubicBezTo>
                    <a:pt x="552" y="510"/>
                    <a:pt x="487" y="356"/>
                    <a:pt x="465" y="297"/>
                  </a:cubicBezTo>
                  <a:cubicBezTo>
                    <a:pt x="532" y="227"/>
                    <a:pt x="636" y="109"/>
                    <a:pt x="666" y="81"/>
                  </a:cubicBezTo>
                  <a:cubicBezTo>
                    <a:pt x="694" y="56"/>
                    <a:pt x="734" y="34"/>
                    <a:pt x="792" y="31"/>
                  </a:cubicBezTo>
                  <a:cubicBezTo>
                    <a:pt x="804" y="31"/>
                    <a:pt x="815" y="31"/>
                    <a:pt x="815" y="11"/>
                  </a:cubicBezTo>
                  <a:cubicBezTo>
                    <a:pt x="815" y="11"/>
                    <a:pt x="815" y="0"/>
                    <a:pt x="801" y="0"/>
                  </a:cubicBezTo>
                  <a:cubicBezTo>
                    <a:pt x="770" y="0"/>
                    <a:pt x="739" y="3"/>
                    <a:pt x="708" y="3"/>
                  </a:cubicBezTo>
                  <a:cubicBezTo>
                    <a:pt x="672" y="3"/>
                    <a:pt x="633" y="0"/>
                    <a:pt x="599" y="0"/>
                  </a:cubicBezTo>
                  <a:cubicBezTo>
                    <a:pt x="594" y="0"/>
                    <a:pt x="580" y="0"/>
                    <a:pt x="580" y="20"/>
                  </a:cubicBezTo>
                  <a:cubicBezTo>
                    <a:pt x="580" y="28"/>
                    <a:pt x="585" y="31"/>
                    <a:pt x="591" y="31"/>
                  </a:cubicBezTo>
                  <a:cubicBezTo>
                    <a:pt x="599" y="31"/>
                    <a:pt x="630" y="34"/>
                    <a:pt x="630" y="62"/>
                  </a:cubicBezTo>
                  <a:cubicBezTo>
                    <a:pt x="630" y="76"/>
                    <a:pt x="619" y="87"/>
                    <a:pt x="613" y="98"/>
                  </a:cubicBezTo>
                  <a:lnTo>
                    <a:pt x="454" y="2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9" name="Freeform 5"/>
            <p:cNvSpPr>
              <a:spLocks noChangeArrowheads="1"/>
            </p:cNvSpPr>
            <p:nvPr/>
          </p:nvSpPr>
          <p:spPr bwMode="auto">
            <a:xfrm>
              <a:off x="2407" y="2457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0" name="Freeform 6"/>
            <p:cNvSpPr>
              <a:spLocks noChangeArrowheads="1"/>
            </p:cNvSpPr>
            <p:nvPr/>
          </p:nvSpPr>
          <p:spPr bwMode="auto">
            <a:xfrm>
              <a:off x="2696" y="2014"/>
              <a:ext cx="123" cy="404"/>
            </a:xfrm>
            <a:custGeom>
              <a:avLst/>
              <a:gdLst>
                <a:gd name="T0" fmla="*/ 81 w 547"/>
                <a:gd name="T1" fmla="*/ 1784 h 1785"/>
                <a:gd name="T2" fmla="*/ 109 w 547"/>
                <a:gd name="T3" fmla="*/ 1770 h 1785"/>
                <a:gd name="T4" fmla="*/ 538 w 547"/>
                <a:gd name="T5" fmla="*/ 22 h 1785"/>
                <a:gd name="T6" fmla="*/ 546 w 547"/>
                <a:gd name="T7" fmla="*/ 11 h 1785"/>
                <a:gd name="T8" fmla="*/ 524 w 547"/>
                <a:gd name="T9" fmla="*/ 0 h 1785"/>
                <a:gd name="T10" fmla="*/ 501 w 547"/>
                <a:gd name="T11" fmla="*/ 3 h 1785"/>
                <a:gd name="T12" fmla="*/ 274 w 547"/>
                <a:gd name="T13" fmla="*/ 347 h 1785"/>
                <a:gd name="T14" fmla="*/ 22 w 547"/>
                <a:gd name="T15" fmla="*/ 1266 h 1785"/>
                <a:gd name="T16" fmla="*/ 0 w 547"/>
                <a:gd name="T17" fmla="*/ 1733 h 1785"/>
                <a:gd name="T18" fmla="*/ 0 w 547"/>
                <a:gd name="T19" fmla="*/ 1773 h 1785"/>
                <a:gd name="T20" fmla="*/ 28 w 547"/>
                <a:gd name="T21" fmla="*/ 1784 h 1785"/>
                <a:gd name="T22" fmla="*/ 81 w 547"/>
                <a:gd name="T23" fmla="*/ 1784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81" y="1784"/>
                  </a:moveTo>
                  <a:cubicBezTo>
                    <a:pt x="104" y="1784"/>
                    <a:pt x="109" y="1784"/>
                    <a:pt x="109" y="1770"/>
                  </a:cubicBezTo>
                  <a:cubicBezTo>
                    <a:pt x="112" y="1078"/>
                    <a:pt x="193" y="504"/>
                    <a:pt x="538" y="22"/>
                  </a:cubicBezTo>
                  <a:cubicBezTo>
                    <a:pt x="546" y="14"/>
                    <a:pt x="546" y="11"/>
                    <a:pt x="546" y="11"/>
                  </a:cubicBezTo>
                  <a:cubicBezTo>
                    <a:pt x="546" y="0"/>
                    <a:pt x="538" y="0"/>
                    <a:pt x="524" y="0"/>
                  </a:cubicBezTo>
                  <a:cubicBezTo>
                    <a:pt x="507" y="0"/>
                    <a:pt x="504" y="0"/>
                    <a:pt x="501" y="3"/>
                  </a:cubicBezTo>
                  <a:cubicBezTo>
                    <a:pt x="498" y="6"/>
                    <a:pt x="372" y="148"/>
                    <a:pt x="274" y="347"/>
                  </a:cubicBezTo>
                  <a:cubicBezTo>
                    <a:pt x="143" y="608"/>
                    <a:pt x="62" y="904"/>
                    <a:pt x="22" y="1266"/>
                  </a:cubicBezTo>
                  <a:cubicBezTo>
                    <a:pt x="20" y="1297"/>
                    <a:pt x="0" y="1501"/>
                    <a:pt x="0" y="1733"/>
                  </a:cubicBezTo>
                  <a:lnTo>
                    <a:pt x="0" y="1773"/>
                  </a:lnTo>
                  <a:cubicBezTo>
                    <a:pt x="0" y="1784"/>
                    <a:pt x="6" y="1784"/>
                    <a:pt x="28" y="1784"/>
                  </a:cubicBezTo>
                  <a:lnTo>
                    <a:pt x="81" y="17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1" name="Freeform 7"/>
            <p:cNvSpPr>
              <a:spLocks noChangeArrowheads="1"/>
            </p:cNvSpPr>
            <p:nvPr/>
          </p:nvSpPr>
          <p:spPr bwMode="auto">
            <a:xfrm>
              <a:off x="2696" y="2414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2" name="Freeform 8"/>
            <p:cNvSpPr>
              <a:spLocks noChangeArrowheads="1"/>
            </p:cNvSpPr>
            <p:nvPr/>
          </p:nvSpPr>
          <p:spPr bwMode="auto">
            <a:xfrm>
              <a:off x="2696" y="2548"/>
              <a:ext cx="123" cy="404"/>
            </a:xfrm>
            <a:custGeom>
              <a:avLst/>
              <a:gdLst>
                <a:gd name="T0" fmla="*/ 28 w 547"/>
                <a:gd name="T1" fmla="*/ 0 h 1785"/>
                <a:gd name="T2" fmla="*/ 0 w 547"/>
                <a:gd name="T3" fmla="*/ 11 h 1785"/>
                <a:gd name="T4" fmla="*/ 0 w 547"/>
                <a:gd name="T5" fmla="*/ 50 h 1785"/>
                <a:gd name="T6" fmla="*/ 137 w 547"/>
                <a:gd name="T7" fmla="*/ 1103 h 1785"/>
                <a:gd name="T8" fmla="*/ 482 w 547"/>
                <a:gd name="T9" fmla="*/ 1756 h 1785"/>
                <a:gd name="T10" fmla="*/ 504 w 547"/>
                <a:gd name="T11" fmla="*/ 1781 h 1785"/>
                <a:gd name="T12" fmla="*/ 524 w 547"/>
                <a:gd name="T13" fmla="*/ 1784 h 1785"/>
                <a:gd name="T14" fmla="*/ 546 w 547"/>
                <a:gd name="T15" fmla="*/ 1773 h 1785"/>
                <a:gd name="T16" fmla="*/ 540 w 547"/>
                <a:gd name="T17" fmla="*/ 1761 h 1785"/>
                <a:gd name="T18" fmla="*/ 109 w 547"/>
                <a:gd name="T19" fmla="*/ 14 h 1785"/>
                <a:gd name="T20" fmla="*/ 81 w 547"/>
                <a:gd name="T21" fmla="*/ 0 h 1785"/>
                <a:gd name="T22" fmla="*/ 28 w 547"/>
                <a:gd name="T23" fmla="*/ 0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28" y="0"/>
                  </a:moveTo>
                  <a:cubicBezTo>
                    <a:pt x="6" y="0"/>
                    <a:pt x="0" y="0"/>
                    <a:pt x="0" y="11"/>
                  </a:cubicBezTo>
                  <a:lnTo>
                    <a:pt x="0" y="50"/>
                  </a:lnTo>
                  <a:cubicBezTo>
                    <a:pt x="0" y="652"/>
                    <a:pt x="109" y="1005"/>
                    <a:pt x="137" y="1103"/>
                  </a:cubicBezTo>
                  <a:cubicBezTo>
                    <a:pt x="204" y="1322"/>
                    <a:pt x="316" y="1554"/>
                    <a:pt x="482" y="1756"/>
                  </a:cubicBezTo>
                  <a:cubicBezTo>
                    <a:pt x="496" y="1775"/>
                    <a:pt x="498" y="1778"/>
                    <a:pt x="504" y="1781"/>
                  </a:cubicBezTo>
                  <a:cubicBezTo>
                    <a:pt x="507" y="1781"/>
                    <a:pt x="507" y="1784"/>
                    <a:pt x="524" y="1784"/>
                  </a:cubicBezTo>
                  <a:cubicBezTo>
                    <a:pt x="538" y="1784"/>
                    <a:pt x="546" y="1784"/>
                    <a:pt x="546" y="1773"/>
                  </a:cubicBezTo>
                  <a:cubicBezTo>
                    <a:pt x="546" y="1773"/>
                    <a:pt x="546" y="1770"/>
                    <a:pt x="540" y="1761"/>
                  </a:cubicBezTo>
                  <a:cubicBezTo>
                    <a:pt x="210" y="1305"/>
                    <a:pt x="112" y="756"/>
                    <a:pt x="109" y="14"/>
                  </a:cubicBezTo>
                  <a:cubicBezTo>
                    <a:pt x="109" y="0"/>
                    <a:pt x="104" y="0"/>
                    <a:pt x="81" y="0"/>
                  </a:cubicBezTo>
                  <a:lnTo>
                    <a:pt x="2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3" name="Freeform 9"/>
            <p:cNvSpPr>
              <a:spLocks noChangeArrowheads="1"/>
            </p:cNvSpPr>
            <p:nvPr/>
          </p:nvSpPr>
          <p:spPr bwMode="auto">
            <a:xfrm>
              <a:off x="2947" y="205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Freeform 10"/>
            <p:cNvSpPr>
              <a:spLocks noChangeArrowheads="1"/>
            </p:cNvSpPr>
            <p:nvPr/>
          </p:nvSpPr>
          <p:spPr bwMode="auto">
            <a:xfrm>
              <a:off x="3259" y="205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Freeform 11"/>
            <p:cNvSpPr>
              <a:spLocks noChangeArrowheads="1"/>
            </p:cNvSpPr>
            <p:nvPr/>
          </p:nvSpPr>
          <p:spPr bwMode="auto">
            <a:xfrm>
              <a:off x="3579" y="2054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6" name="Freeform 12"/>
            <p:cNvSpPr>
              <a:spLocks noChangeArrowheads="1"/>
            </p:cNvSpPr>
            <p:nvPr/>
          </p:nvSpPr>
          <p:spPr bwMode="auto">
            <a:xfrm>
              <a:off x="3891" y="2054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7" name="Freeform 13"/>
            <p:cNvSpPr>
              <a:spLocks noChangeArrowheads="1"/>
            </p:cNvSpPr>
            <p:nvPr/>
          </p:nvSpPr>
          <p:spPr bwMode="auto">
            <a:xfrm>
              <a:off x="2945" y="223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8" name="Freeform 14"/>
            <p:cNvSpPr>
              <a:spLocks noChangeArrowheads="1"/>
            </p:cNvSpPr>
            <p:nvPr/>
          </p:nvSpPr>
          <p:spPr bwMode="auto">
            <a:xfrm>
              <a:off x="3258" y="2232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9" name="Freeform 15"/>
            <p:cNvSpPr>
              <a:spLocks noChangeArrowheads="1"/>
            </p:cNvSpPr>
            <p:nvPr/>
          </p:nvSpPr>
          <p:spPr bwMode="auto">
            <a:xfrm>
              <a:off x="3579" y="223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0" name="Freeform 16"/>
            <p:cNvSpPr>
              <a:spLocks noChangeArrowheads="1"/>
            </p:cNvSpPr>
            <p:nvPr/>
          </p:nvSpPr>
          <p:spPr bwMode="auto">
            <a:xfrm>
              <a:off x="3891" y="2232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1" name="Freeform 17"/>
            <p:cNvSpPr>
              <a:spLocks noChangeArrowheads="1"/>
            </p:cNvSpPr>
            <p:nvPr/>
          </p:nvSpPr>
          <p:spPr bwMode="auto">
            <a:xfrm>
              <a:off x="2954" y="2411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2" name="Freeform 18"/>
            <p:cNvSpPr>
              <a:spLocks noChangeArrowheads="1"/>
            </p:cNvSpPr>
            <p:nvPr/>
          </p:nvSpPr>
          <p:spPr bwMode="auto">
            <a:xfrm>
              <a:off x="3258" y="2411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3" name="Freeform 19"/>
            <p:cNvSpPr>
              <a:spLocks noChangeArrowheads="1"/>
            </p:cNvSpPr>
            <p:nvPr/>
          </p:nvSpPr>
          <p:spPr bwMode="auto">
            <a:xfrm>
              <a:off x="3579" y="2411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4" name="Freeform 20"/>
            <p:cNvSpPr>
              <a:spLocks noChangeArrowheads="1"/>
            </p:cNvSpPr>
            <p:nvPr/>
          </p:nvSpPr>
          <p:spPr bwMode="auto">
            <a:xfrm>
              <a:off x="3882" y="2411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5" name="Freeform 21"/>
            <p:cNvSpPr>
              <a:spLocks noChangeArrowheads="1"/>
            </p:cNvSpPr>
            <p:nvPr/>
          </p:nvSpPr>
          <p:spPr bwMode="auto">
            <a:xfrm>
              <a:off x="2945" y="2589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6" name="Freeform 22"/>
            <p:cNvSpPr>
              <a:spLocks noChangeArrowheads="1"/>
            </p:cNvSpPr>
            <p:nvPr/>
          </p:nvSpPr>
          <p:spPr bwMode="auto">
            <a:xfrm>
              <a:off x="3266" y="2589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7" name="Freeform 23"/>
            <p:cNvSpPr>
              <a:spLocks noChangeArrowheads="1"/>
            </p:cNvSpPr>
            <p:nvPr/>
          </p:nvSpPr>
          <p:spPr bwMode="auto">
            <a:xfrm>
              <a:off x="3570" y="2589"/>
              <a:ext cx="72" cy="106"/>
            </a:xfrm>
            <a:custGeom>
              <a:avLst/>
              <a:gdLst>
                <a:gd name="T0" fmla="*/ 322 w 323"/>
                <a:gd name="T1" fmla="*/ 238 h 474"/>
                <a:gd name="T2" fmla="*/ 283 w 323"/>
                <a:gd name="T3" fmla="*/ 59 h 474"/>
                <a:gd name="T4" fmla="*/ 162 w 323"/>
                <a:gd name="T5" fmla="*/ 0 h 474"/>
                <a:gd name="T6" fmla="*/ 0 w 323"/>
                <a:gd name="T7" fmla="*/ 238 h 474"/>
                <a:gd name="T8" fmla="*/ 162 w 323"/>
                <a:gd name="T9" fmla="*/ 473 h 474"/>
                <a:gd name="T10" fmla="*/ 322 w 323"/>
                <a:gd name="T11" fmla="*/ 238 h 474"/>
                <a:gd name="T12" fmla="*/ 162 w 323"/>
                <a:gd name="T13" fmla="*/ 454 h 474"/>
                <a:gd name="T14" fmla="*/ 73 w 323"/>
                <a:gd name="T15" fmla="*/ 378 h 474"/>
                <a:gd name="T16" fmla="*/ 64 w 323"/>
                <a:gd name="T17" fmla="*/ 230 h 474"/>
                <a:gd name="T18" fmla="*/ 73 w 323"/>
                <a:gd name="T19" fmla="*/ 90 h 474"/>
                <a:gd name="T20" fmla="*/ 162 w 323"/>
                <a:gd name="T21" fmla="*/ 20 h 474"/>
                <a:gd name="T22" fmla="*/ 246 w 323"/>
                <a:gd name="T23" fmla="*/ 81 h 474"/>
                <a:gd name="T24" fmla="*/ 260 w 323"/>
                <a:gd name="T25" fmla="*/ 230 h 474"/>
                <a:gd name="T26" fmla="*/ 249 w 323"/>
                <a:gd name="T27" fmla="*/ 375 h 474"/>
                <a:gd name="T28" fmla="*/ 162 w 323"/>
                <a:gd name="T29" fmla="*/ 45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3" h="474">
                  <a:moveTo>
                    <a:pt x="322" y="238"/>
                  </a:moveTo>
                  <a:cubicBezTo>
                    <a:pt x="322" y="162"/>
                    <a:pt x="314" y="109"/>
                    <a:pt x="283" y="59"/>
                  </a:cubicBezTo>
                  <a:cubicBezTo>
                    <a:pt x="260" y="28"/>
                    <a:pt x="216" y="0"/>
                    <a:pt x="162" y="0"/>
                  </a:cubicBezTo>
                  <a:cubicBezTo>
                    <a:pt x="0" y="0"/>
                    <a:pt x="0" y="190"/>
                    <a:pt x="0" y="238"/>
                  </a:cubicBezTo>
                  <a:cubicBezTo>
                    <a:pt x="0" y="288"/>
                    <a:pt x="0" y="473"/>
                    <a:pt x="162" y="473"/>
                  </a:cubicBezTo>
                  <a:cubicBezTo>
                    <a:pt x="322" y="473"/>
                    <a:pt x="322" y="288"/>
                    <a:pt x="322" y="238"/>
                  </a:cubicBezTo>
                  <a:close/>
                  <a:moveTo>
                    <a:pt x="162" y="454"/>
                  </a:moveTo>
                  <a:cubicBezTo>
                    <a:pt x="129" y="454"/>
                    <a:pt x="87" y="437"/>
                    <a:pt x="73" y="378"/>
                  </a:cubicBezTo>
                  <a:cubicBezTo>
                    <a:pt x="64" y="339"/>
                    <a:pt x="64" y="280"/>
                    <a:pt x="64" y="230"/>
                  </a:cubicBezTo>
                  <a:cubicBezTo>
                    <a:pt x="64" y="179"/>
                    <a:pt x="64" y="126"/>
                    <a:pt x="73" y="90"/>
                  </a:cubicBezTo>
                  <a:cubicBezTo>
                    <a:pt x="90" y="34"/>
                    <a:pt x="132" y="20"/>
                    <a:pt x="162" y="20"/>
                  </a:cubicBezTo>
                  <a:cubicBezTo>
                    <a:pt x="199" y="20"/>
                    <a:pt x="235" y="42"/>
                    <a:pt x="246" y="81"/>
                  </a:cubicBezTo>
                  <a:cubicBezTo>
                    <a:pt x="258" y="120"/>
                    <a:pt x="260" y="171"/>
                    <a:pt x="260" y="230"/>
                  </a:cubicBezTo>
                  <a:cubicBezTo>
                    <a:pt x="260" y="280"/>
                    <a:pt x="260" y="333"/>
                    <a:pt x="249" y="375"/>
                  </a:cubicBezTo>
                  <a:cubicBezTo>
                    <a:pt x="235" y="440"/>
                    <a:pt x="190" y="454"/>
                    <a:pt x="162" y="4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8" name="Freeform 24"/>
            <p:cNvSpPr>
              <a:spLocks noChangeArrowheads="1"/>
            </p:cNvSpPr>
            <p:nvPr/>
          </p:nvSpPr>
          <p:spPr bwMode="auto">
            <a:xfrm>
              <a:off x="3891" y="2589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49" name="Freeform 25"/>
            <p:cNvSpPr>
              <a:spLocks noChangeArrowheads="1"/>
            </p:cNvSpPr>
            <p:nvPr/>
          </p:nvSpPr>
          <p:spPr bwMode="auto">
            <a:xfrm>
              <a:off x="2826" y="2747"/>
              <a:ext cx="1248" cy="9"/>
            </a:xfrm>
            <a:custGeom>
              <a:avLst/>
              <a:gdLst>
                <a:gd name="T0" fmla="*/ 2755 w 5509"/>
                <a:gd name="T1" fmla="*/ 42 h 43"/>
                <a:gd name="T2" fmla="*/ 0 w 5509"/>
                <a:gd name="T3" fmla="*/ 42 h 43"/>
                <a:gd name="T4" fmla="*/ 0 w 5509"/>
                <a:gd name="T5" fmla="*/ 0 h 43"/>
                <a:gd name="T6" fmla="*/ 5508 w 5509"/>
                <a:gd name="T7" fmla="*/ 0 h 43"/>
                <a:gd name="T8" fmla="*/ 5508 w 5509"/>
                <a:gd name="T9" fmla="*/ 42 h 43"/>
                <a:gd name="T10" fmla="*/ 2755 w 5509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09" h="43">
                  <a:moveTo>
                    <a:pt x="275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5508" y="0"/>
                  </a:lnTo>
                  <a:lnTo>
                    <a:pt x="5508" y="42"/>
                  </a:lnTo>
                  <a:lnTo>
                    <a:pt x="2755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0" name="Freeform 26"/>
            <p:cNvSpPr>
              <a:spLocks noChangeArrowheads="1"/>
            </p:cNvSpPr>
            <p:nvPr/>
          </p:nvSpPr>
          <p:spPr bwMode="auto">
            <a:xfrm>
              <a:off x="2954" y="277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1" name="Freeform 27"/>
            <p:cNvSpPr>
              <a:spLocks noChangeArrowheads="1"/>
            </p:cNvSpPr>
            <p:nvPr/>
          </p:nvSpPr>
          <p:spPr bwMode="auto">
            <a:xfrm>
              <a:off x="3266" y="277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2" name="Freeform 28"/>
            <p:cNvSpPr>
              <a:spLocks noChangeArrowheads="1"/>
            </p:cNvSpPr>
            <p:nvPr/>
          </p:nvSpPr>
          <p:spPr bwMode="auto">
            <a:xfrm>
              <a:off x="3579" y="277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3" name="Freeform 29"/>
            <p:cNvSpPr>
              <a:spLocks noChangeArrowheads="1"/>
            </p:cNvSpPr>
            <p:nvPr/>
          </p:nvSpPr>
          <p:spPr bwMode="auto">
            <a:xfrm>
              <a:off x="3891" y="2776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4" name="Freeform 30"/>
            <p:cNvSpPr>
              <a:spLocks noChangeArrowheads="1"/>
            </p:cNvSpPr>
            <p:nvPr/>
          </p:nvSpPr>
          <p:spPr bwMode="auto">
            <a:xfrm>
              <a:off x="4081" y="2014"/>
              <a:ext cx="123" cy="404"/>
            </a:xfrm>
            <a:custGeom>
              <a:avLst/>
              <a:gdLst>
                <a:gd name="T0" fmla="*/ 546 w 547"/>
                <a:gd name="T1" fmla="*/ 1733 h 1785"/>
                <a:gd name="T2" fmla="*/ 406 w 547"/>
                <a:gd name="T3" fmla="*/ 680 h 1785"/>
                <a:gd name="T4" fmla="*/ 64 w 547"/>
                <a:gd name="T5" fmla="*/ 28 h 1785"/>
                <a:gd name="T6" fmla="*/ 42 w 547"/>
                <a:gd name="T7" fmla="*/ 3 h 1785"/>
                <a:gd name="T8" fmla="*/ 22 w 547"/>
                <a:gd name="T9" fmla="*/ 0 h 1785"/>
                <a:gd name="T10" fmla="*/ 0 w 547"/>
                <a:gd name="T11" fmla="*/ 11 h 1785"/>
                <a:gd name="T12" fmla="*/ 14 w 547"/>
                <a:gd name="T13" fmla="*/ 31 h 1785"/>
                <a:gd name="T14" fmla="*/ 434 w 547"/>
                <a:gd name="T15" fmla="*/ 1770 h 1785"/>
                <a:gd name="T16" fmla="*/ 462 w 547"/>
                <a:gd name="T17" fmla="*/ 1784 h 1785"/>
                <a:gd name="T18" fmla="*/ 518 w 547"/>
                <a:gd name="T19" fmla="*/ 1784 h 1785"/>
                <a:gd name="T20" fmla="*/ 546 w 547"/>
                <a:gd name="T21" fmla="*/ 1773 h 1785"/>
                <a:gd name="T22" fmla="*/ 546 w 547"/>
                <a:gd name="T23" fmla="*/ 1733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7" h="1785">
                  <a:moveTo>
                    <a:pt x="546" y="1733"/>
                  </a:moveTo>
                  <a:cubicBezTo>
                    <a:pt x="546" y="1131"/>
                    <a:pt x="437" y="778"/>
                    <a:pt x="406" y="680"/>
                  </a:cubicBezTo>
                  <a:cubicBezTo>
                    <a:pt x="339" y="459"/>
                    <a:pt x="230" y="230"/>
                    <a:pt x="64" y="28"/>
                  </a:cubicBezTo>
                  <a:cubicBezTo>
                    <a:pt x="50" y="8"/>
                    <a:pt x="45" y="3"/>
                    <a:pt x="42" y="3"/>
                  </a:cubicBezTo>
                  <a:cubicBezTo>
                    <a:pt x="39" y="0"/>
                    <a:pt x="39" y="0"/>
                    <a:pt x="22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1"/>
                    <a:pt x="0" y="14"/>
                    <a:pt x="14" y="31"/>
                  </a:cubicBezTo>
                  <a:cubicBezTo>
                    <a:pt x="358" y="510"/>
                    <a:pt x="434" y="1103"/>
                    <a:pt x="434" y="1770"/>
                  </a:cubicBezTo>
                  <a:cubicBezTo>
                    <a:pt x="434" y="1784"/>
                    <a:pt x="442" y="1784"/>
                    <a:pt x="462" y="1784"/>
                  </a:cubicBezTo>
                  <a:lnTo>
                    <a:pt x="518" y="1784"/>
                  </a:lnTo>
                  <a:cubicBezTo>
                    <a:pt x="538" y="1784"/>
                    <a:pt x="543" y="1784"/>
                    <a:pt x="546" y="1773"/>
                  </a:cubicBezTo>
                  <a:lnTo>
                    <a:pt x="546" y="17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5" name="Freeform 31"/>
            <p:cNvSpPr>
              <a:spLocks noChangeArrowheads="1"/>
            </p:cNvSpPr>
            <p:nvPr/>
          </p:nvSpPr>
          <p:spPr bwMode="auto">
            <a:xfrm>
              <a:off x="4180" y="2414"/>
              <a:ext cx="25" cy="138"/>
            </a:xfrm>
            <a:custGeom>
              <a:avLst/>
              <a:gdLst>
                <a:gd name="T0" fmla="*/ 112 w 113"/>
                <a:gd name="T1" fmla="*/ 28 h 614"/>
                <a:gd name="T2" fmla="*/ 84 w 113"/>
                <a:gd name="T3" fmla="*/ 0 h 614"/>
                <a:gd name="T4" fmla="*/ 28 w 113"/>
                <a:gd name="T5" fmla="*/ 0 h 614"/>
                <a:gd name="T6" fmla="*/ 0 w 113"/>
                <a:gd name="T7" fmla="*/ 28 h 614"/>
                <a:gd name="T8" fmla="*/ 0 w 113"/>
                <a:gd name="T9" fmla="*/ 585 h 614"/>
                <a:gd name="T10" fmla="*/ 28 w 113"/>
                <a:gd name="T11" fmla="*/ 613 h 614"/>
                <a:gd name="T12" fmla="*/ 84 w 113"/>
                <a:gd name="T13" fmla="*/ 613 h 614"/>
                <a:gd name="T14" fmla="*/ 112 w 113"/>
                <a:gd name="T15" fmla="*/ 585 h 614"/>
                <a:gd name="T16" fmla="*/ 112 w 113"/>
                <a:gd name="T17" fmla="*/ 28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614">
                  <a:moveTo>
                    <a:pt x="112" y="28"/>
                  </a:moveTo>
                  <a:cubicBezTo>
                    <a:pt x="112" y="0"/>
                    <a:pt x="112" y="0"/>
                    <a:pt x="84" y="0"/>
                  </a:cubicBezTo>
                  <a:lnTo>
                    <a:pt x="28" y="0"/>
                  </a:lnTo>
                  <a:cubicBezTo>
                    <a:pt x="0" y="0"/>
                    <a:pt x="0" y="0"/>
                    <a:pt x="0" y="28"/>
                  </a:cubicBezTo>
                  <a:lnTo>
                    <a:pt x="0" y="585"/>
                  </a:lnTo>
                  <a:cubicBezTo>
                    <a:pt x="0" y="613"/>
                    <a:pt x="0" y="613"/>
                    <a:pt x="28" y="613"/>
                  </a:cubicBezTo>
                  <a:lnTo>
                    <a:pt x="84" y="613"/>
                  </a:lnTo>
                  <a:cubicBezTo>
                    <a:pt x="112" y="613"/>
                    <a:pt x="112" y="613"/>
                    <a:pt x="112" y="585"/>
                  </a:cubicBezTo>
                  <a:lnTo>
                    <a:pt x="112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6" name="Freeform 32"/>
            <p:cNvSpPr>
              <a:spLocks noChangeArrowheads="1"/>
            </p:cNvSpPr>
            <p:nvPr/>
          </p:nvSpPr>
          <p:spPr bwMode="auto">
            <a:xfrm>
              <a:off x="4081" y="2548"/>
              <a:ext cx="123" cy="404"/>
            </a:xfrm>
            <a:custGeom>
              <a:avLst/>
              <a:gdLst>
                <a:gd name="T0" fmla="*/ 546 w 547"/>
                <a:gd name="T1" fmla="*/ 11 h 1785"/>
                <a:gd name="T2" fmla="*/ 518 w 547"/>
                <a:gd name="T3" fmla="*/ 0 h 1785"/>
                <a:gd name="T4" fmla="*/ 462 w 547"/>
                <a:gd name="T5" fmla="*/ 0 h 1785"/>
                <a:gd name="T6" fmla="*/ 434 w 547"/>
                <a:gd name="T7" fmla="*/ 14 h 1785"/>
                <a:gd name="T8" fmla="*/ 409 w 547"/>
                <a:gd name="T9" fmla="*/ 596 h 1785"/>
                <a:gd name="T10" fmla="*/ 6 w 547"/>
                <a:gd name="T11" fmla="*/ 1761 h 1785"/>
                <a:gd name="T12" fmla="*/ 0 w 547"/>
                <a:gd name="T13" fmla="*/ 1773 h 1785"/>
                <a:gd name="T14" fmla="*/ 22 w 547"/>
                <a:gd name="T15" fmla="*/ 1784 h 1785"/>
                <a:gd name="T16" fmla="*/ 42 w 547"/>
                <a:gd name="T17" fmla="*/ 1781 h 1785"/>
                <a:gd name="T18" fmla="*/ 272 w 547"/>
                <a:gd name="T19" fmla="*/ 1437 h 1785"/>
                <a:gd name="T20" fmla="*/ 521 w 547"/>
                <a:gd name="T21" fmla="*/ 518 h 1785"/>
                <a:gd name="T22" fmla="*/ 546 w 547"/>
                <a:gd name="T23" fmla="*/ 50 h 1785"/>
                <a:gd name="T24" fmla="*/ 546 w 547"/>
                <a:gd name="T25" fmla="*/ 11 h 1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1785">
                  <a:moveTo>
                    <a:pt x="546" y="11"/>
                  </a:moveTo>
                  <a:cubicBezTo>
                    <a:pt x="543" y="0"/>
                    <a:pt x="538" y="0"/>
                    <a:pt x="518" y="0"/>
                  </a:cubicBezTo>
                  <a:lnTo>
                    <a:pt x="462" y="0"/>
                  </a:lnTo>
                  <a:cubicBezTo>
                    <a:pt x="442" y="0"/>
                    <a:pt x="434" y="0"/>
                    <a:pt x="434" y="14"/>
                  </a:cubicBezTo>
                  <a:cubicBezTo>
                    <a:pt x="434" y="115"/>
                    <a:pt x="434" y="350"/>
                    <a:pt x="409" y="596"/>
                  </a:cubicBezTo>
                  <a:cubicBezTo>
                    <a:pt x="356" y="1106"/>
                    <a:pt x="224" y="1459"/>
                    <a:pt x="6" y="1761"/>
                  </a:cubicBezTo>
                  <a:cubicBezTo>
                    <a:pt x="0" y="1770"/>
                    <a:pt x="0" y="1773"/>
                    <a:pt x="0" y="1773"/>
                  </a:cubicBezTo>
                  <a:cubicBezTo>
                    <a:pt x="0" y="1784"/>
                    <a:pt x="8" y="1784"/>
                    <a:pt x="22" y="1784"/>
                  </a:cubicBezTo>
                  <a:cubicBezTo>
                    <a:pt x="39" y="1784"/>
                    <a:pt x="39" y="1784"/>
                    <a:pt x="42" y="1781"/>
                  </a:cubicBezTo>
                  <a:cubicBezTo>
                    <a:pt x="48" y="1778"/>
                    <a:pt x="171" y="1635"/>
                    <a:pt x="272" y="1437"/>
                  </a:cubicBezTo>
                  <a:cubicBezTo>
                    <a:pt x="403" y="1176"/>
                    <a:pt x="484" y="876"/>
                    <a:pt x="521" y="518"/>
                  </a:cubicBezTo>
                  <a:cubicBezTo>
                    <a:pt x="524" y="487"/>
                    <a:pt x="546" y="283"/>
                    <a:pt x="546" y="50"/>
                  </a:cubicBezTo>
                  <a:lnTo>
                    <a:pt x="546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57" name="Group 33"/>
          <p:cNvGrpSpPr>
            <a:grpSpLocks/>
          </p:cNvGrpSpPr>
          <p:nvPr/>
        </p:nvGrpSpPr>
        <p:grpSpPr bwMode="auto">
          <a:xfrm>
            <a:off x="2515032" y="1404997"/>
            <a:ext cx="4027509" cy="392997"/>
            <a:chOff x="1746" y="976"/>
            <a:chExt cx="2796" cy="273"/>
          </a:xfrm>
        </p:grpSpPr>
        <p:sp>
          <p:nvSpPr>
            <p:cNvPr id="26658" name="Freeform 34"/>
            <p:cNvSpPr>
              <a:spLocks noChangeArrowheads="1"/>
            </p:cNvSpPr>
            <p:nvPr/>
          </p:nvSpPr>
          <p:spPr bwMode="auto">
            <a:xfrm>
              <a:off x="1746" y="980"/>
              <a:ext cx="2797" cy="270"/>
            </a:xfrm>
            <a:custGeom>
              <a:avLst/>
              <a:gdLst>
                <a:gd name="T0" fmla="*/ 6170 w 12337"/>
                <a:gd name="T1" fmla="*/ 1194 h 1195"/>
                <a:gd name="T2" fmla="*/ 0 w 12337"/>
                <a:gd name="T3" fmla="*/ 1194 h 1195"/>
                <a:gd name="T4" fmla="*/ 0 w 12337"/>
                <a:gd name="T5" fmla="*/ 0 h 1195"/>
                <a:gd name="T6" fmla="*/ 12336 w 12337"/>
                <a:gd name="T7" fmla="*/ 0 h 1195"/>
                <a:gd name="T8" fmla="*/ 12336 w 12337"/>
                <a:gd name="T9" fmla="*/ 1194 h 1195"/>
                <a:gd name="T10" fmla="*/ 6170 w 12337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7" h="1195">
                  <a:moveTo>
                    <a:pt x="6170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2336" y="0"/>
                  </a:lnTo>
                  <a:lnTo>
                    <a:pt x="12336" y="1194"/>
                  </a:lnTo>
                  <a:lnTo>
                    <a:pt x="6170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59" name="Freeform 35"/>
            <p:cNvSpPr>
              <a:spLocks noChangeArrowheads="1"/>
            </p:cNvSpPr>
            <p:nvPr/>
          </p:nvSpPr>
          <p:spPr bwMode="auto">
            <a:xfrm>
              <a:off x="1752" y="1026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0" name="Freeform 36"/>
            <p:cNvSpPr>
              <a:spLocks noChangeArrowheads="1"/>
            </p:cNvSpPr>
            <p:nvPr/>
          </p:nvSpPr>
          <p:spPr bwMode="auto">
            <a:xfrm>
              <a:off x="2062" y="1107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1" name="Freeform 37"/>
            <p:cNvSpPr>
              <a:spLocks noChangeArrowheads="1"/>
            </p:cNvSpPr>
            <p:nvPr/>
          </p:nvSpPr>
          <p:spPr bwMode="auto">
            <a:xfrm>
              <a:off x="2326" y="1018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2" name="Freeform 38"/>
            <p:cNvSpPr>
              <a:spLocks noChangeArrowheads="1"/>
            </p:cNvSpPr>
            <p:nvPr/>
          </p:nvSpPr>
          <p:spPr bwMode="auto">
            <a:xfrm>
              <a:off x="2522" y="1026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3" name="Freeform 39"/>
            <p:cNvSpPr>
              <a:spLocks noChangeArrowheads="1"/>
            </p:cNvSpPr>
            <p:nvPr/>
          </p:nvSpPr>
          <p:spPr bwMode="auto">
            <a:xfrm>
              <a:off x="2870" y="1107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4" name="Freeform 40"/>
            <p:cNvSpPr>
              <a:spLocks noChangeArrowheads="1"/>
            </p:cNvSpPr>
            <p:nvPr/>
          </p:nvSpPr>
          <p:spPr bwMode="auto">
            <a:xfrm>
              <a:off x="3138" y="1020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5" name="Freeform 41"/>
            <p:cNvSpPr>
              <a:spLocks noChangeArrowheads="1"/>
            </p:cNvSpPr>
            <p:nvPr/>
          </p:nvSpPr>
          <p:spPr bwMode="auto">
            <a:xfrm>
              <a:off x="3335" y="995"/>
              <a:ext cx="45" cy="92"/>
            </a:xfrm>
            <a:custGeom>
              <a:avLst/>
              <a:gdLst>
                <a:gd name="T0" fmla="*/ 192 w 203"/>
                <a:gd name="T1" fmla="*/ 70 h 411"/>
                <a:gd name="T2" fmla="*/ 202 w 203"/>
                <a:gd name="T3" fmla="*/ 45 h 411"/>
                <a:gd name="T4" fmla="*/ 154 w 203"/>
                <a:gd name="T5" fmla="*/ 0 h 411"/>
                <a:gd name="T6" fmla="*/ 109 w 203"/>
                <a:gd name="T7" fmla="*/ 38 h 411"/>
                <a:gd name="T8" fmla="*/ 3 w 203"/>
                <a:gd name="T9" fmla="*/ 381 h 411"/>
                <a:gd name="T10" fmla="*/ 0 w 203"/>
                <a:gd name="T11" fmla="*/ 394 h 411"/>
                <a:gd name="T12" fmla="*/ 32 w 203"/>
                <a:gd name="T13" fmla="*/ 410 h 411"/>
                <a:gd name="T14" fmla="*/ 42 w 203"/>
                <a:gd name="T15" fmla="*/ 397 h 411"/>
                <a:gd name="T16" fmla="*/ 192 w 203"/>
                <a:gd name="T17" fmla="*/ 7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411">
                  <a:moveTo>
                    <a:pt x="192" y="70"/>
                  </a:moveTo>
                  <a:cubicBezTo>
                    <a:pt x="198" y="54"/>
                    <a:pt x="202" y="48"/>
                    <a:pt x="202" y="45"/>
                  </a:cubicBezTo>
                  <a:cubicBezTo>
                    <a:pt x="202" y="19"/>
                    <a:pt x="179" y="0"/>
                    <a:pt x="154" y="0"/>
                  </a:cubicBezTo>
                  <a:cubicBezTo>
                    <a:pt x="122" y="0"/>
                    <a:pt x="112" y="26"/>
                    <a:pt x="109" y="38"/>
                  </a:cubicBezTo>
                  <a:lnTo>
                    <a:pt x="3" y="381"/>
                  </a:lnTo>
                  <a:cubicBezTo>
                    <a:pt x="3" y="384"/>
                    <a:pt x="0" y="394"/>
                    <a:pt x="0" y="394"/>
                  </a:cubicBezTo>
                  <a:cubicBezTo>
                    <a:pt x="0" y="403"/>
                    <a:pt x="26" y="410"/>
                    <a:pt x="32" y="410"/>
                  </a:cubicBezTo>
                  <a:cubicBezTo>
                    <a:pt x="35" y="410"/>
                    <a:pt x="38" y="410"/>
                    <a:pt x="42" y="397"/>
                  </a:cubicBezTo>
                  <a:lnTo>
                    <a:pt x="192" y="7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6" name="Freeform 42"/>
            <p:cNvSpPr>
              <a:spLocks noChangeArrowheads="1"/>
            </p:cNvSpPr>
            <p:nvPr/>
          </p:nvSpPr>
          <p:spPr bwMode="auto">
            <a:xfrm>
              <a:off x="3407" y="1018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7" name="Freeform 43"/>
            <p:cNvSpPr>
              <a:spLocks noChangeArrowheads="1"/>
            </p:cNvSpPr>
            <p:nvPr/>
          </p:nvSpPr>
          <p:spPr bwMode="auto">
            <a:xfrm>
              <a:off x="3602" y="1020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8" name="Freeform 44"/>
            <p:cNvSpPr>
              <a:spLocks noChangeArrowheads="1"/>
            </p:cNvSpPr>
            <p:nvPr/>
          </p:nvSpPr>
          <p:spPr bwMode="auto">
            <a:xfrm>
              <a:off x="3803" y="1020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69" name="Freeform 45"/>
            <p:cNvSpPr>
              <a:spLocks noChangeArrowheads="1"/>
            </p:cNvSpPr>
            <p:nvPr/>
          </p:nvSpPr>
          <p:spPr bwMode="auto">
            <a:xfrm>
              <a:off x="4012" y="1046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0" name="Freeform 46"/>
            <p:cNvSpPr>
              <a:spLocks noChangeArrowheads="1"/>
            </p:cNvSpPr>
            <p:nvPr/>
          </p:nvSpPr>
          <p:spPr bwMode="auto">
            <a:xfrm>
              <a:off x="4172" y="976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71" name="Freeform 47"/>
            <p:cNvSpPr>
              <a:spLocks noChangeArrowheads="1"/>
            </p:cNvSpPr>
            <p:nvPr/>
          </p:nvSpPr>
          <p:spPr bwMode="auto">
            <a:xfrm>
              <a:off x="4281" y="1026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522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FD9F2A-AAA9-AA42-AD7D-179779310C56}" type="slidenum">
              <a:rPr lang="en-US"/>
              <a:pPr/>
              <a:t>85</a:t>
            </a:fld>
            <a:endParaRPr 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/>
              <a:t>Type III: Both Combined</a:t>
            </a:r>
          </a:p>
        </p:txBody>
      </p:sp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574742" y="2381010"/>
            <a:ext cx="4221969" cy="1429470"/>
            <a:chOff x="399" y="1654"/>
            <a:chExt cx="2931" cy="993"/>
          </a:xfrm>
        </p:grpSpPr>
        <p:sp>
          <p:nvSpPr>
            <p:cNvPr id="27651" name="Freeform 3"/>
            <p:cNvSpPr>
              <a:spLocks noChangeArrowheads="1"/>
            </p:cNvSpPr>
            <p:nvPr/>
          </p:nvSpPr>
          <p:spPr bwMode="auto">
            <a:xfrm>
              <a:off x="399" y="1654"/>
              <a:ext cx="2930" cy="990"/>
            </a:xfrm>
            <a:custGeom>
              <a:avLst/>
              <a:gdLst>
                <a:gd name="T0" fmla="*/ 6462 w 12925"/>
                <a:gd name="T1" fmla="*/ 4371 h 4372"/>
                <a:gd name="T2" fmla="*/ 0 w 12925"/>
                <a:gd name="T3" fmla="*/ 4371 h 4372"/>
                <a:gd name="T4" fmla="*/ 0 w 12925"/>
                <a:gd name="T5" fmla="*/ 0 h 4372"/>
                <a:gd name="T6" fmla="*/ 12924 w 12925"/>
                <a:gd name="T7" fmla="*/ 0 h 4372"/>
                <a:gd name="T8" fmla="*/ 12924 w 12925"/>
                <a:gd name="T9" fmla="*/ 4371 h 4372"/>
                <a:gd name="T10" fmla="*/ 6462 w 12925"/>
                <a:gd name="T11" fmla="*/ 4371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25" h="4372">
                  <a:moveTo>
                    <a:pt x="6462" y="4371"/>
                  </a:moveTo>
                  <a:lnTo>
                    <a:pt x="0" y="4371"/>
                  </a:lnTo>
                  <a:lnTo>
                    <a:pt x="0" y="0"/>
                  </a:lnTo>
                  <a:lnTo>
                    <a:pt x="12924" y="0"/>
                  </a:lnTo>
                  <a:lnTo>
                    <a:pt x="12924" y="4371"/>
                  </a:lnTo>
                  <a:lnTo>
                    <a:pt x="6462" y="43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2" name="Freeform 4"/>
            <p:cNvSpPr>
              <a:spLocks noChangeArrowheads="1"/>
            </p:cNvSpPr>
            <p:nvPr/>
          </p:nvSpPr>
          <p:spPr bwMode="auto">
            <a:xfrm>
              <a:off x="404" y="1865"/>
              <a:ext cx="184" cy="152"/>
            </a:xfrm>
            <a:custGeom>
              <a:avLst/>
              <a:gdLst>
                <a:gd name="T0" fmla="*/ 454 w 816"/>
                <a:gd name="T1" fmla="*/ 269 h 676"/>
                <a:gd name="T2" fmla="*/ 370 w 816"/>
                <a:gd name="T3" fmla="*/ 73 h 676"/>
                <a:gd name="T4" fmla="*/ 364 w 816"/>
                <a:gd name="T5" fmla="*/ 59 h 676"/>
                <a:gd name="T6" fmla="*/ 423 w 816"/>
                <a:gd name="T7" fmla="*/ 31 h 676"/>
                <a:gd name="T8" fmla="*/ 442 w 816"/>
                <a:gd name="T9" fmla="*/ 11 h 676"/>
                <a:gd name="T10" fmla="*/ 428 w 816"/>
                <a:gd name="T11" fmla="*/ 0 h 676"/>
                <a:gd name="T12" fmla="*/ 302 w 816"/>
                <a:gd name="T13" fmla="*/ 3 h 676"/>
                <a:gd name="T14" fmla="*/ 193 w 816"/>
                <a:gd name="T15" fmla="*/ 0 h 676"/>
                <a:gd name="T16" fmla="*/ 174 w 816"/>
                <a:gd name="T17" fmla="*/ 20 h 676"/>
                <a:gd name="T18" fmla="*/ 199 w 816"/>
                <a:gd name="T19" fmla="*/ 31 h 676"/>
                <a:gd name="T20" fmla="*/ 272 w 816"/>
                <a:gd name="T21" fmla="*/ 62 h 676"/>
                <a:gd name="T22" fmla="*/ 389 w 816"/>
                <a:gd name="T23" fmla="*/ 339 h 676"/>
                <a:gd name="T24" fmla="*/ 179 w 816"/>
                <a:gd name="T25" fmla="*/ 563 h 676"/>
                <a:gd name="T26" fmla="*/ 168 w 816"/>
                <a:gd name="T27" fmla="*/ 574 h 676"/>
                <a:gd name="T28" fmla="*/ 22 w 816"/>
                <a:gd name="T29" fmla="*/ 644 h 676"/>
                <a:gd name="T30" fmla="*/ 0 w 816"/>
                <a:gd name="T31" fmla="*/ 664 h 676"/>
                <a:gd name="T32" fmla="*/ 14 w 816"/>
                <a:gd name="T33" fmla="*/ 675 h 676"/>
                <a:gd name="T34" fmla="*/ 106 w 816"/>
                <a:gd name="T35" fmla="*/ 672 h 676"/>
                <a:gd name="T36" fmla="*/ 216 w 816"/>
                <a:gd name="T37" fmla="*/ 675 h 676"/>
                <a:gd name="T38" fmla="*/ 235 w 816"/>
                <a:gd name="T39" fmla="*/ 655 h 676"/>
                <a:gd name="T40" fmla="*/ 221 w 816"/>
                <a:gd name="T41" fmla="*/ 644 h 676"/>
                <a:gd name="T42" fmla="*/ 182 w 816"/>
                <a:gd name="T43" fmla="*/ 613 h 676"/>
                <a:gd name="T44" fmla="*/ 210 w 816"/>
                <a:gd name="T45" fmla="*/ 568 h 676"/>
                <a:gd name="T46" fmla="*/ 311 w 816"/>
                <a:gd name="T47" fmla="*/ 462 h 676"/>
                <a:gd name="T48" fmla="*/ 398 w 816"/>
                <a:gd name="T49" fmla="*/ 367 h 676"/>
                <a:gd name="T50" fmla="*/ 498 w 816"/>
                <a:gd name="T51" fmla="*/ 602 h 676"/>
                <a:gd name="T52" fmla="*/ 504 w 816"/>
                <a:gd name="T53" fmla="*/ 616 h 676"/>
                <a:gd name="T54" fmla="*/ 445 w 816"/>
                <a:gd name="T55" fmla="*/ 644 h 676"/>
                <a:gd name="T56" fmla="*/ 426 w 816"/>
                <a:gd name="T57" fmla="*/ 664 h 676"/>
                <a:gd name="T58" fmla="*/ 442 w 816"/>
                <a:gd name="T59" fmla="*/ 675 h 676"/>
                <a:gd name="T60" fmla="*/ 566 w 816"/>
                <a:gd name="T61" fmla="*/ 672 h 676"/>
                <a:gd name="T62" fmla="*/ 675 w 816"/>
                <a:gd name="T63" fmla="*/ 675 h 676"/>
                <a:gd name="T64" fmla="*/ 694 w 816"/>
                <a:gd name="T65" fmla="*/ 655 h 676"/>
                <a:gd name="T66" fmla="*/ 678 w 816"/>
                <a:gd name="T67" fmla="*/ 644 h 676"/>
                <a:gd name="T68" fmla="*/ 591 w 816"/>
                <a:gd name="T69" fmla="*/ 602 h 676"/>
                <a:gd name="T70" fmla="*/ 465 w 816"/>
                <a:gd name="T71" fmla="*/ 297 h 676"/>
                <a:gd name="T72" fmla="*/ 666 w 816"/>
                <a:gd name="T73" fmla="*/ 81 h 676"/>
                <a:gd name="T74" fmla="*/ 792 w 816"/>
                <a:gd name="T75" fmla="*/ 31 h 676"/>
                <a:gd name="T76" fmla="*/ 815 w 816"/>
                <a:gd name="T77" fmla="*/ 11 h 676"/>
                <a:gd name="T78" fmla="*/ 801 w 816"/>
                <a:gd name="T79" fmla="*/ 0 h 676"/>
                <a:gd name="T80" fmla="*/ 708 w 816"/>
                <a:gd name="T81" fmla="*/ 3 h 676"/>
                <a:gd name="T82" fmla="*/ 599 w 816"/>
                <a:gd name="T83" fmla="*/ 0 h 676"/>
                <a:gd name="T84" fmla="*/ 580 w 816"/>
                <a:gd name="T85" fmla="*/ 20 h 676"/>
                <a:gd name="T86" fmla="*/ 591 w 816"/>
                <a:gd name="T87" fmla="*/ 31 h 676"/>
                <a:gd name="T88" fmla="*/ 630 w 816"/>
                <a:gd name="T89" fmla="*/ 62 h 676"/>
                <a:gd name="T90" fmla="*/ 613 w 816"/>
                <a:gd name="T91" fmla="*/ 98 h 676"/>
                <a:gd name="T92" fmla="*/ 454 w 816"/>
                <a:gd name="T93" fmla="*/ 2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6" h="676">
                  <a:moveTo>
                    <a:pt x="454" y="269"/>
                  </a:moveTo>
                  <a:lnTo>
                    <a:pt x="370" y="73"/>
                  </a:lnTo>
                  <a:cubicBezTo>
                    <a:pt x="367" y="64"/>
                    <a:pt x="364" y="62"/>
                    <a:pt x="364" y="59"/>
                  </a:cubicBezTo>
                  <a:cubicBezTo>
                    <a:pt x="364" y="53"/>
                    <a:pt x="381" y="34"/>
                    <a:pt x="423" y="31"/>
                  </a:cubicBezTo>
                  <a:cubicBezTo>
                    <a:pt x="431" y="31"/>
                    <a:pt x="442" y="28"/>
                    <a:pt x="442" y="11"/>
                  </a:cubicBezTo>
                  <a:cubicBezTo>
                    <a:pt x="442" y="0"/>
                    <a:pt x="431" y="0"/>
                    <a:pt x="428" y="0"/>
                  </a:cubicBezTo>
                  <a:cubicBezTo>
                    <a:pt x="386" y="0"/>
                    <a:pt x="344" y="3"/>
                    <a:pt x="302" y="3"/>
                  </a:cubicBezTo>
                  <a:cubicBezTo>
                    <a:pt x="277" y="3"/>
                    <a:pt x="218" y="0"/>
                    <a:pt x="193" y="0"/>
                  </a:cubicBezTo>
                  <a:cubicBezTo>
                    <a:pt x="188" y="0"/>
                    <a:pt x="174" y="0"/>
                    <a:pt x="174" y="20"/>
                  </a:cubicBezTo>
                  <a:cubicBezTo>
                    <a:pt x="174" y="31"/>
                    <a:pt x="185" y="31"/>
                    <a:pt x="199" y="31"/>
                  </a:cubicBezTo>
                  <a:cubicBezTo>
                    <a:pt x="258" y="31"/>
                    <a:pt x="263" y="39"/>
                    <a:pt x="272" y="62"/>
                  </a:cubicBezTo>
                  <a:lnTo>
                    <a:pt x="389" y="339"/>
                  </a:lnTo>
                  <a:lnTo>
                    <a:pt x="179" y="563"/>
                  </a:lnTo>
                  <a:lnTo>
                    <a:pt x="168" y="574"/>
                  </a:lnTo>
                  <a:cubicBezTo>
                    <a:pt x="118" y="624"/>
                    <a:pt x="73" y="641"/>
                    <a:pt x="22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66"/>
                    <a:pt x="0" y="675"/>
                    <a:pt x="14" y="675"/>
                  </a:cubicBezTo>
                  <a:cubicBezTo>
                    <a:pt x="42" y="675"/>
                    <a:pt x="76" y="672"/>
                    <a:pt x="106" y="672"/>
                  </a:cubicBezTo>
                  <a:cubicBezTo>
                    <a:pt x="143" y="672"/>
                    <a:pt x="182" y="675"/>
                    <a:pt x="216" y="675"/>
                  </a:cubicBezTo>
                  <a:cubicBezTo>
                    <a:pt x="221" y="675"/>
                    <a:pt x="235" y="675"/>
                    <a:pt x="235" y="655"/>
                  </a:cubicBezTo>
                  <a:cubicBezTo>
                    <a:pt x="235" y="644"/>
                    <a:pt x="224" y="644"/>
                    <a:pt x="221" y="644"/>
                  </a:cubicBezTo>
                  <a:cubicBezTo>
                    <a:pt x="213" y="644"/>
                    <a:pt x="182" y="641"/>
                    <a:pt x="182" y="613"/>
                  </a:cubicBezTo>
                  <a:cubicBezTo>
                    <a:pt x="182" y="599"/>
                    <a:pt x="199" y="582"/>
                    <a:pt x="210" y="568"/>
                  </a:cubicBezTo>
                  <a:lnTo>
                    <a:pt x="311" y="462"/>
                  </a:lnTo>
                  <a:lnTo>
                    <a:pt x="398" y="367"/>
                  </a:lnTo>
                  <a:lnTo>
                    <a:pt x="498" y="602"/>
                  </a:lnTo>
                  <a:cubicBezTo>
                    <a:pt x="504" y="613"/>
                    <a:pt x="504" y="613"/>
                    <a:pt x="504" y="616"/>
                  </a:cubicBezTo>
                  <a:cubicBezTo>
                    <a:pt x="504" y="624"/>
                    <a:pt x="484" y="641"/>
                    <a:pt x="445" y="644"/>
                  </a:cubicBezTo>
                  <a:cubicBezTo>
                    <a:pt x="437" y="644"/>
                    <a:pt x="426" y="647"/>
                    <a:pt x="426" y="664"/>
                  </a:cubicBezTo>
                  <a:cubicBezTo>
                    <a:pt x="426" y="675"/>
                    <a:pt x="437" y="675"/>
                    <a:pt x="442" y="675"/>
                  </a:cubicBezTo>
                  <a:cubicBezTo>
                    <a:pt x="470" y="675"/>
                    <a:pt x="538" y="672"/>
                    <a:pt x="566" y="672"/>
                  </a:cubicBezTo>
                  <a:cubicBezTo>
                    <a:pt x="591" y="672"/>
                    <a:pt x="650" y="675"/>
                    <a:pt x="675" y="675"/>
                  </a:cubicBezTo>
                  <a:cubicBezTo>
                    <a:pt x="683" y="675"/>
                    <a:pt x="694" y="675"/>
                    <a:pt x="694" y="655"/>
                  </a:cubicBezTo>
                  <a:cubicBezTo>
                    <a:pt x="694" y="644"/>
                    <a:pt x="683" y="644"/>
                    <a:pt x="678" y="644"/>
                  </a:cubicBezTo>
                  <a:cubicBezTo>
                    <a:pt x="610" y="644"/>
                    <a:pt x="608" y="641"/>
                    <a:pt x="591" y="602"/>
                  </a:cubicBezTo>
                  <a:cubicBezTo>
                    <a:pt x="552" y="510"/>
                    <a:pt x="487" y="356"/>
                    <a:pt x="465" y="297"/>
                  </a:cubicBezTo>
                  <a:cubicBezTo>
                    <a:pt x="532" y="227"/>
                    <a:pt x="636" y="109"/>
                    <a:pt x="666" y="81"/>
                  </a:cubicBezTo>
                  <a:cubicBezTo>
                    <a:pt x="694" y="56"/>
                    <a:pt x="734" y="34"/>
                    <a:pt x="792" y="31"/>
                  </a:cubicBezTo>
                  <a:cubicBezTo>
                    <a:pt x="804" y="31"/>
                    <a:pt x="815" y="31"/>
                    <a:pt x="815" y="11"/>
                  </a:cubicBezTo>
                  <a:cubicBezTo>
                    <a:pt x="815" y="11"/>
                    <a:pt x="815" y="0"/>
                    <a:pt x="801" y="0"/>
                  </a:cubicBezTo>
                  <a:cubicBezTo>
                    <a:pt x="770" y="0"/>
                    <a:pt x="739" y="3"/>
                    <a:pt x="708" y="3"/>
                  </a:cubicBezTo>
                  <a:cubicBezTo>
                    <a:pt x="672" y="3"/>
                    <a:pt x="633" y="0"/>
                    <a:pt x="599" y="0"/>
                  </a:cubicBezTo>
                  <a:cubicBezTo>
                    <a:pt x="594" y="0"/>
                    <a:pt x="580" y="0"/>
                    <a:pt x="580" y="20"/>
                  </a:cubicBezTo>
                  <a:cubicBezTo>
                    <a:pt x="580" y="28"/>
                    <a:pt x="585" y="31"/>
                    <a:pt x="591" y="31"/>
                  </a:cubicBezTo>
                  <a:cubicBezTo>
                    <a:pt x="599" y="31"/>
                    <a:pt x="630" y="34"/>
                    <a:pt x="630" y="62"/>
                  </a:cubicBezTo>
                  <a:cubicBezTo>
                    <a:pt x="630" y="76"/>
                    <a:pt x="619" y="87"/>
                    <a:pt x="613" y="98"/>
                  </a:cubicBezTo>
                  <a:lnTo>
                    <a:pt x="454" y="2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3" name="Freeform 5"/>
            <p:cNvSpPr>
              <a:spLocks noChangeArrowheads="1"/>
            </p:cNvSpPr>
            <p:nvPr/>
          </p:nvSpPr>
          <p:spPr bwMode="auto">
            <a:xfrm>
              <a:off x="676" y="1935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4" name="Freeform 6"/>
            <p:cNvSpPr>
              <a:spLocks noChangeArrowheads="1"/>
            </p:cNvSpPr>
            <p:nvPr/>
          </p:nvSpPr>
          <p:spPr bwMode="auto">
            <a:xfrm>
              <a:off x="937" y="1654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Freeform 7"/>
            <p:cNvSpPr>
              <a:spLocks noChangeArrowheads="1"/>
            </p:cNvSpPr>
            <p:nvPr/>
          </p:nvSpPr>
          <p:spPr bwMode="auto">
            <a:xfrm>
              <a:off x="937" y="1854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Freeform 8"/>
            <p:cNvSpPr>
              <a:spLocks noChangeArrowheads="1"/>
            </p:cNvSpPr>
            <p:nvPr/>
          </p:nvSpPr>
          <p:spPr bwMode="auto">
            <a:xfrm>
              <a:off x="937" y="192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Freeform 9"/>
            <p:cNvSpPr>
              <a:spLocks noChangeArrowheads="1"/>
            </p:cNvSpPr>
            <p:nvPr/>
          </p:nvSpPr>
          <p:spPr bwMode="auto">
            <a:xfrm>
              <a:off x="937" y="198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Freeform 10"/>
            <p:cNvSpPr>
              <a:spLocks noChangeArrowheads="1"/>
            </p:cNvSpPr>
            <p:nvPr/>
          </p:nvSpPr>
          <p:spPr bwMode="auto">
            <a:xfrm>
              <a:off x="937" y="205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Freeform 11"/>
            <p:cNvSpPr>
              <a:spLocks noChangeArrowheads="1"/>
            </p:cNvSpPr>
            <p:nvPr/>
          </p:nvSpPr>
          <p:spPr bwMode="auto">
            <a:xfrm>
              <a:off x="937" y="2122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Freeform 12"/>
            <p:cNvSpPr>
              <a:spLocks noChangeArrowheads="1"/>
            </p:cNvSpPr>
            <p:nvPr/>
          </p:nvSpPr>
          <p:spPr bwMode="auto">
            <a:xfrm>
              <a:off x="1020" y="1669"/>
              <a:ext cx="56" cy="74"/>
            </a:xfrm>
            <a:custGeom>
              <a:avLst/>
              <a:gdLst>
                <a:gd name="T0" fmla="*/ 249 w 250"/>
                <a:gd name="T1" fmla="*/ 235 h 331"/>
                <a:gd name="T2" fmla="*/ 227 w 250"/>
                <a:gd name="T3" fmla="*/ 235 h 331"/>
                <a:gd name="T4" fmla="*/ 213 w 250"/>
                <a:gd name="T5" fmla="*/ 280 h 331"/>
                <a:gd name="T6" fmla="*/ 160 w 250"/>
                <a:gd name="T7" fmla="*/ 283 h 331"/>
                <a:gd name="T8" fmla="*/ 62 w 250"/>
                <a:gd name="T9" fmla="*/ 283 h 331"/>
                <a:gd name="T10" fmla="*/ 162 w 250"/>
                <a:gd name="T11" fmla="*/ 210 h 331"/>
                <a:gd name="T12" fmla="*/ 249 w 250"/>
                <a:gd name="T13" fmla="*/ 98 h 331"/>
                <a:gd name="T14" fmla="*/ 118 w 250"/>
                <a:gd name="T15" fmla="*/ 0 h 331"/>
                <a:gd name="T16" fmla="*/ 0 w 250"/>
                <a:gd name="T17" fmla="*/ 87 h 331"/>
                <a:gd name="T18" fmla="*/ 28 w 250"/>
                <a:gd name="T19" fmla="*/ 118 h 331"/>
                <a:gd name="T20" fmla="*/ 59 w 250"/>
                <a:gd name="T21" fmla="*/ 90 h 331"/>
                <a:gd name="T22" fmla="*/ 31 w 250"/>
                <a:gd name="T23" fmla="*/ 59 h 331"/>
                <a:gd name="T24" fmla="*/ 106 w 250"/>
                <a:gd name="T25" fmla="*/ 22 h 331"/>
                <a:gd name="T26" fmla="*/ 193 w 250"/>
                <a:gd name="T27" fmla="*/ 98 h 331"/>
                <a:gd name="T28" fmla="*/ 126 w 250"/>
                <a:gd name="T29" fmla="*/ 204 h 331"/>
                <a:gd name="T30" fmla="*/ 6 w 250"/>
                <a:gd name="T31" fmla="*/ 308 h 331"/>
                <a:gd name="T32" fmla="*/ 0 w 250"/>
                <a:gd name="T33" fmla="*/ 316 h 331"/>
                <a:gd name="T34" fmla="*/ 0 w 250"/>
                <a:gd name="T35" fmla="*/ 330 h 331"/>
                <a:gd name="T36" fmla="*/ 232 w 250"/>
                <a:gd name="T37" fmla="*/ 330 h 331"/>
                <a:gd name="T38" fmla="*/ 249 w 250"/>
                <a:gd name="T39" fmla="*/ 2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331">
                  <a:moveTo>
                    <a:pt x="249" y="235"/>
                  </a:moveTo>
                  <a:lnTo>
                    <a:pt x="227" y="235"/>
                  </a:lnTo>
                  <a:cubicBezTo>
                    <a:pt x="227" y="244"/>
                    <a:pt x="221" y="274"/>
                    <a:pt x="213" y="280"/>
                  </a:cubicBezTo>
                  <a:cubicBezTo>
                    <a:pt x="207" y="283"/>
                    <a:pt x="168" y="283"/>
                    <a:pt x="160" y="283"/>
                  </a:cubicBezTo>
                  <a:lnTo>
                    <a:pt x="62" y="283"/>
                  </a:lnTo>
                  <a:cubicBezTo>
                    <a:pt x="95" y="258"/>
                    <a:pt x="132" y="230"/>
                    <a:pt x="162" y="210"/>
                  </a:cubicBezTo>
                  <a:cubicBezTo>
                    <a:pt x="207" y="179"/>
                    <a:pt x="249" y="151"/>
                    <a:pt x="249" y="98"/>
                  </a:cubicBezTo>
                  <a:cubicBezTo>
                    <a:pt x="249" y="36"/>
                    <a:pt x="188" y="0"/>
                    <a:pt x="118" y="0"/>
                  </a:cubicBezTo>
                  <a:cubicBezTo>
                    <a:pt x="50" y="0"/>
                    <a:pt x="0" y="39"/>
                    <a:pt x="0" y="87"/>
                  </a:cubicBezTo>
                  <a:cubicBezTo>
                    <a:pt x="0" y="112"/>
                    <a:pt x="22" y="118"/>
                    <a:pt x="28" y="118"/>
                  </a:cubicBezTo>
                  <a:cubicBezTo>
                    <a:pt x="42" y="118"/>
                    <a:pt x="59" y="109"/>
                    <a:pt x="59" y="90"/>
                  </a:cubicBezTo>
                  <a:cubicBezTo>
                    <a:pt x="59" y="70"/>
                    <a:pt x="45" y="62"/>
                    <a:pt x="31" y="59"/>
                  </a:cubicBezTo>
                  <a:cubicBezTo>
                    <a:pt x="45" y="36"/>
                    <a:pt x="73" y="22"/>
                    <a:pt x="106" y="22"/>
                  </a:cubicBezTo>
                  <a:cubicBezTo>
                    <a:pt x="154" y="22"/>
                    <a:pt x="193" y="50"/>
                    <a:pt x="193" y="98"/>
                  </a:cubicBezTo>
                  <a:cubicBezTo>
                    <a:pt x="193" y="140"/>
                    <a:pt x="165" y="174"/>
                    <a:pt x="126" y="204"/>
                  </a:cubicBezTo>
                  <a:lnTo>
                    <a:pt x="6" y="308"/>
                  </a:lnTo>
                  <a:cubicBezTo>
                    <a:pt x="0" y="311"/>
                    <a:pt x="0" y="311"/>
                    <a:pt x="0" y="316"/>
                  </a:cubicBezTo>
                  <a:lnTo>
                    <a:pt x="0" y="330"/>
                  </a:lnTo>
                  <a:lnTo>
                    <a:pt x="232" y="330"/>
                  </a:lnTo>
                  <a:lnTo>
                    <a:pt x="249" y="2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Freeform 13"/>
            <p:cNvSpPr>
              <a:spLocks noChangeArrowheads="1"/>
            </p:cNvSpPr>
            <p:nvPr/>
          </p:nvSpPr>
          <p:spPr bwMode="auto">
            <a:xfrm>
              <a:off x="1325" y="166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Freeform 14"/>
            <p:cNvSpPr>
              <a:spLocks noChangeArrowheads="1"/>
            </p:cNvSpPr>
            <p:nvPr/>
          </p:nvSpPr>
          <p:spPr bwMode="auto">
            <a:xfrm>
              <a:off x="1617" y="166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Freeform 15"/>
            <p:cNvSpPr>
              <a:spLocks noChangeArrowheads="1"/>
            </p:cNvSpPr>
            <p:nvPr/>
          </p:nvSpPr>
          <p:spPr bwMode="auto">
            <a:xfrm>
              <a:off x="1916" y="166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Freeform 16"/>
            <p:cNvSpPr>
              <a:spLocks noChangeArrowheads="1"/>
            </p:cNvSpPr>
            <p:nvPr/>
          </p:nvSpPr>
          <p:spPr bwMode="auto">
            <a:xfrm>
              <a:off x="1019" y="180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Freeform 17"/>
            <p:cNvSpPr>
              <a:spLocks noChangeArrowheads="1"/>
            </p:cNvSpPr>
            <p:nvPr/>
          </p:nvSpPr>
          <p:spPr bwMode="auto">
            <a:xfrm>
              <a:off x="1325" y="180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Freeform 18"/>
            <p:cNvSpPr>
              <a:spLocks noChangeArrowheads="1"/>
            </p:cNvSpPr>
            <p:nvPr/>
          </p:nvSpPr>
          <p:spPr bwMode="auto">
            <a:xfrm>
              <a:off x="1617" y="180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Freeform 19"/>
            <p:cNvSpPr>
              <a:spLocks noChangeArrowheads="1"/>
            </p:cNvSpPr>
            <p:nvPr/>
          </p:nvSpPr>
          <p:spPr bwMode="auto">
            <a:xfrm>
              <a:off x="1916" y="180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Freeform 20"/>
            <p:cNvSpPr>
              <a:spLocks noChangeArrowheads="1"/>
            </p:cNvSpPr>
            <p:nvPr/>
          </p:nvSpPr>
          <p:spPr bwMode="auto">
            <a:xfrm>
              <a:off x="1019" y="193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Freeform 21"/>
            <p:cNvSpPr>
              <a:spLocks noChangeArrowheads="1"/>
            </p:cNvSpPr>
            <p:nvPr/>
          </p:nvSpPr>
          <p:spPr bwMode="auto">
            <a:xfrm>
              <a:off x="1318" y="193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Freeform 22"/>
            <p:cNvSpPr>
              <a:spLocks noChangeArrowheads="1"/>
            </p:cNvSpPr>
            <p:nvPr/>
          </p:nvSpPr>
          <p:spPr bwMode="auto">
            <a:xfrm>
              <a:off x="1624" y="1937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Freeform 23"/>
            <p:cNvSpPr>
              <a:spLocks noChangeArrowheads="1"/>
            </p:cNvSpPr>
            <p:nvPr/>
          </p:nvSpPr>
          <p:spPr bwMode="auto">
            <a:xfrm>
              <a:off x="1916" y="1937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Freeform 24"/>
            <p:cNvSpPr>
              <a:spLocks noChangeArrowheads="1"/>
            </p:cNvSpPr>
            <p:nvPr/>
          </p:nvSpPr>
          <p:spPr bwMode="auto">
            <a:xfrm>
              <a:off x="1019" y="207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3" name="Freeform 25"/>
            <p:cNvSpPr>
              <a:spLocks noChangeArrowheads="1"/>
            </p:cNvSpPr>
            <p:nvPr/>
          </p:nvSpPr>
          <p:spPr bwMode="auto">
            <a:xfrm>
              <a:off x="1318" y="207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4" name="Freeform 26"/>
            <p:cNvSpPr>
              <a:spLocks noChangeArrowheads="1"/>
            </p:cNvSpPr>
            <p:nvPr/>
          </p:nvSpPr>
          <p:spPr bwMode="auto">
            <a:xfrm>
              <a:off x="1617" y="207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Freeform 27"/>
            <p:cNvSpPr>
              <a:spLocks noChangeArrowheads="1"/>
            </p:cNvSpPr>
            <p:nvPr/>
          </p:nvSpPr>
          <p:spPr bwMode="auto">
            <a:xfrm>
              <a:off x="1923" y="207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6" name="Freeform 28"/>
            <p:cNvSpPr>
              <a:spLocks noChangeArrowheads="1"/>
            </p:cNvSpPr>
            <p:nvPr/>
          </p:nvSpPr>
          <p:spPr bwMode="auto">
            <a:xfrm>
              <a:off x="898" y="2185"/>
              <a:ext cx="1196" cy="9"/>
            </a:xfrm>
            <a:custGeom>
              <a:avLst/>
              <a:gdLst>
                <a:gd name="T0" fmla="*/ 2640 w 5279"/>
                <a:gd name="T1" fmla="*/ 42 h 43"/>
                <a:gd name="T2" fmla="*/ 0 w 5279"/>
                <a:gd name="T3" fmla="*/ 42 h 43"/>
                <a:gd name="T4" fmla="*/ 0 w 5279"/>
                <a:gd name="T5" fmla="*/ 0 h 43"/>
                <a:gd name="T6" fmla="*/ 5278 w 5279"/>
                <a:gd name="T7" fmla="*/ 0 h 43"/>
                <a:gd name="T8" fmla="*/ 5278 w 5279"/>
                <a:gd name="T9" fmla="*/ 42 h 43"/>
                <a:gd name="T10" fmla="*/ 2640 w 5279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79" h="43">
                  <a:moveTo>
                    <a:pt x="2640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5278" y="0"/>
                  </a:lnTo>
                  <a:lnTo>
                    <a:pt x="5278" y="42"/>
                  </a:lnTo>
                  <a:lnTo>
                    <a:pt x="2640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Freeform 29"/>
            <p:cNvSpPr>
              <a:spLocks noChangeArrowheads="1"/>
            </p:cNvSpPr>
            <p:nvPr/>
          </p:nvSpPr>
          <p:spPr bwMode="auto">
            <a:xfrm>
              <a:off x="1026" y="2214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Freeform 30"/>
            <p:cNvSpPr>
              <a:spLocks noChangeArrowheads="1"/>
            </p:cNvSpPr>
            <p:nvPr/>
          </p:nvSpPr>
          <p:spPr bwMode="auto">
            <a:xfrm>
              <a:off x="1325" y="2214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Freeform 31"/>
            <p:cNvSpPr>
              <a:spLocks noChangeArrowheads="1"/>
            </p:cNvSpPr>
            <p:nvPr/>
          </p:nvSpPr>
          <p:spPr bwMode="auto">
            <a:xfrm>
              <a:off x="1617" y="221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Freeform 32"/>
            <p:cNvSpPr>
              <a:spLocks noChangeArrowheads="1"/>
            </p:cNvSpPr>
            <p:nvPr/>
          </p:nvSpPr>
          <p:spPr bwMode="auto">
            <a:xfrm>
              <a:off x="1916" y="2214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Freeform 33"/>
            <p:cNvSpPr>
              <a:spLocks noChangeArrowheads="1"/>
            </p:cNvSpPr>
            <p:nvPr/>
          </p:nvSpPr>
          <p:spPr bwMode="auto">
            <a:xfrm>
              <a:off x="1989" y="1654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Freeform 34"/>
            <p:cNvSpPr>
              <a:spLocks noChangeArrowheads="1"/>
            </p:cNvSpPr>
            <p:nvPr/>
          </p:nvSpPr>
          <p:spPr bwMode="auto">
            <a:xfrm>
              <a:off x="2044" y="1854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Freeform 35"/>
            <p:cNvSpPr>
              <a:spLocks noChangeArrowheads="1"/>
            </p:cNvSpPr>
            <p:nvPr/>
          </p:nvSpPr>
          <p:spPr bwMode="auto">
            <a:xfrm>
              <a:off x="2044" y="192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4" name="Freeform 36"/>
            <p:cNvSpPr>
              <a:spLocks noChangeArrowheads="1"/>
            </p:cNvSpPr>
            <p:nvPr/>
          </p:nvSpPr>
          <p:spPr bwMode="auto">
            <a:xfrm>
              <a:off x="2044" y="198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5" name="Freeform 37"/>
            <p:cNvSpPr>
              <a:spLocks noChangeArrowheads="1"/>
            </p:cNvSpPr>
            <p:nvPr/>
          </p:nvSpPr>
          <p:spPr bwMode="auto">
            <a:xfrm>
              <a:off x="2044" y="2055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Freeform 38"/>
            <p:cNvSpPr>
              <a:spLocks noChangeArrowheads="1"/>
            </p:cNvSpPr>
            <p:nvPr/>
          </p:nvSpPr>
          <p:spPr bwMode="auto">
            <a:xfrm>
              <a:off x="1989" y="2122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7" name="Freeform 39"/>
            <p:cNvSpPr>
              <a:spLocks noChangeArrowheads="1"/>
            </p:cNvSpPr>
            <p:nvPr/>
          </p:nvSpPr>
          <p:spPr bwMode="auto">
            <a:xfrm>
              <a:off x="897" y="2369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8" name="Freeform 40"/>
            <p:cNvSpPr>
              <a:spLocks noChangeArrowheads="1"/>
            </p:cNvSpPr>
            <p:nvPr/>
          </p:nvSpPr>
          <p:spPr bwMode="auto">
            <a:xfrm>
              <a:off x="952" y="2395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Freeform 41"/>
            <p:cNvSpPr>
              <a:spLocks noChangeArrowheads="1"/>
            </p:cNvSpPr>
            <p:nvPr/>
          </p:nvSpPr>
          <p:spPr bwMode="auto">
            <a:xfrm>
              <a:off x="1444" y="2395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Freeform 42"/>
            <p:cNvSpPr>
              <a:spLocks noChangeArrowheads="1"/>
            </p:cNvSpPr>
            <p:nvPr/>
          </p:nvSpPr>
          <p:spPr bwMode="auto">
            <a:xfrm>
              <a:off x="1495" y="2395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1" name="Freeform 43"/>
            <p:cNvSpPr>
              <a:spLocks noChangeArrowheads="1"/>
            </p:cNvSpPr>
            <p:nvPr/>
          </p:nvSpPr>
          <p:spPr bwMode="auto">
            <a:xfrm>
              <a:off x="1550" y="2395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Freeform 44"/>
            <p:cNvSpPr>
              <a:spLocks noChangeArrowheads="1"/>
            </p:cNvSpPr>
            <p:nvPr/>
          </p:nvSpPr>
          <p:spPr bwMode="auto">
            <a:xfrm>
              <a:off x="2042" y="2369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Freeform 45"/>
            <p:cNvSpPr>
              <a:spLocks noChangeArrowheads="1"/>
            </p:cNvSpPr>
            <p:nvPr/>
          </p:nvSpPr>
          <p:spPr bwMode="auto">
            <a:xfrm>
              <a:off x="1395" y="2511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Freeform 46"/>
            <p:cNvSpPr>
              <a:spLocks noChangeArrowheads="1"/>
            </p:cNvSpPr>
            <p:nvPr/>
          </p:nvSpPr>
          <p:spPr bwMode="auto">
            <a:xfrm>
              <a:off x="1530" y="2570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Freeform 47"/>
            <p:cNvSpPr>
              <a:spLocks noChangeArrowheads="1"/>
            </p:cNvSpPr>
            <p:nvPr/>
          </p:nvSpPr>
          <p:spPr bwMode="auto">
            <a:xfrm>
              <a:off x="2170" y="1722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Freeform 48"/>
            <p:cNvSpPr>
              <a:spLocks noChangeArrowheads="1"/>
            </p:cNvSpPr>
            <p:nvPr/>
          </p:nvSpPr>
          <p:spPr bwMode="auto">
            <a:xfrm>
              <a:off x="2170" y="192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7" name="Freeform 49"/>
            <p:cNvSpPr>
              <a:spLocks noChangeArrowheads="1"/>
            </p:cNvSpPr>
            <p:nvPr/>
          </p:nvSpPr>
          <p:spPr bwMode="auto">
            <a:xfrm>
              <a:off x="2170" y="198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8" name="Freeform 50"/>
            <p:cNvSpPr>
              <a:spLocks noChangeArrowheads="1"/>
            </p:cNvSpPr>
            <p:nvPr/>
          </p:nvSpPr>
          <p:spPr bwMode="auto">
            <a:xfrm>
              <a:off x="2170" y="2054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9" name="Freeform 51"/>
            <p:cNvSpPr>
              <a:spLocks noChangeArrowheads="1"/>
            </p:cNvSpPr>
            <p:nvPr/>
          </p:nvSpPr>
          <p:spPr bwMode="auto">
            <a:xfrm>
              <a:off x="2260" y="174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0" name="Freeform 52"/>
            <p:cNvSpPr>
              <a:spLocks noChangeArrowheads="1"/>
            </p:cNvSpPr>
            <p:nvPr/>
          </p:nvSpPr>
          <p:spPr bwMode="auto">
            <a:xfrm>
              <a:off x="2552" y="174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1" name="Freeform 53"/>
            <p:cNvSpPr>
              <a:spLocks noChangeArrowheads="1"/>
            </p:cNvSpPr>
            <p:nvPr/>
          </p:nvSpPr>
          <p:spPr bwMode="auto">
            <a:xfrm>
              <a:off x="2858" y="174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Freeform 54"/>
            <p:cNvSpPr>
              <a:spLocks noChangeArrowheads="1"/>
            </p:cNvSpPr>
            <p:nvPr/>
          </p:nvSpPr>
          <p:spPr bwMode="auto">
            <a:xfrm>
              <a:off x="3150" y="174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Freeform 55"/>
            <p:cNvSpPr>
              <a:spLocks noChangeArrowheads="1"/>
            </p:cNvSpPr>
            <p:nvPr/>
          </p:nvSpPr>
          <p:spPr bwMode="auto">
            <a:xfrm>
              <a:off x="2253" y="187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4" name="Freeform 56"/>
            <p:cNvSpPr>
              <a:spLocks noChangeArrowheads="1"/>
            </p:cNvSpPr>
            <p:nvPr/>
          </p:nvSpPr>
          <p:spPr bwMode="auto">
            <a:xfrm>
              <a:off x="2559" y="187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5" name="Freeform 57"/>
            <p:cNvSpPr>
              <a:spLocks noChangeArrowheads="1"/>
            </p:cNvSpPr>
            <p:nvPr/>
          </p:nvSpPr>
          <p:spPr bwMode="auto">
            <a:xfrm>
              <a:off x="2851" y="187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6" name="Freeform 58"/>
            <p:cNvSpPr>
              <a:spLocks noChangeArrowheads="1"/>
            </p:cNvSpPr>
            <p:nvPr/>
          </p:nvSpPr>
          <p:spPr bwMode="auto">
            <a:xfrm>
              <a:off x="3157" y="187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7" name="Freeform 59"/>
            <p:cNvSpPr>
              <a:spLocks noChangeArrowheads="1"/>
            </p:cNvSpPr>
            <p:nvPr/>
          </p:nvSpPr>
          <p:spPr bwMode="auto">
            <a:xfrm>
              <a:off x="2260" y="200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8" name="Freeform 60"/>
            <p:cNvSpPr>
              <a:spLocks noChangeArrowheads="1"/>
            </p:cNvSpPr>
            <p:nvPr/>
          </p:nvSpPr>
          <p:spPr bwMode="auto">
            <a:xfrm>
              <a:off x="2559" y="200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9" name="Freeform 61"/>
            <p:cNvSpPr>
              <a:spLocks noChangeArrowheads="1"/>
            </p:cNvSpPr>
            <p:nvPr/>
          </p:nvSpPr>
          <p:spPr bwMode="auto">
            <a:xfrm>
              <a:off x="2851" y="200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0" name="Freeform 62"/>
            <p:cNvSpPr>
              <a:spLocks noChangeArrowheads="1"/>
            </p:cNvSpPr>
            <p:nvPr/>
          </p:nvSpPr>
          <p:spPr bwMode="auto">
            <a:xfrm>
              <a:off x="3150" y="200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1" name="Freeform 63"/>
            <p:cNvSpPr>
              <a:spLocks noChangeArrowheads="1"/>
            </p:cNvSpPr>
            <p:nvPr/>
          </p:nvSpPr>
          <p:spPr bwMode="auto">
            <a:xfrm>
              <a:off x="2253" y="214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2" name="Freeform 64"/>
            <p:cNvSpPr>
              <a:spLocks noChangeArrowheads="1"/>
            </p:cNvSpPr>
            <p:nvPr/>
          </p:nvSpPr>
          <p:spPr bwMode="auto">
            <a:xfrm>
              <a:off x="2552" y="2143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3" name="Freeform 65"/>
            <p:cNvSpPr>
              <a:spLocks noChangeArrowheads="1"/>
            </p:cNvSpPr>
            <p:nvPr/>
          </p:nvSpPr>
          <p:spPr bwMode="auto">
            <a:xfrm>
              <a:off x="2858" y="214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Freeform 66"/>
            <p:cNvSpPr>
              <a:spLocks noChangeArrowheads="1"/>
            </p:cNvSpPr>
            <p:nvPr/>
          </p:nvSpPr>
          <p:spPr bwMode="auto">
            <a:xfrm>
              <a:off x="3157" y="2143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5" name="Freeform 67"/>
            <p:cNvSpPr>
              <a:spLocks noChangeArrowheads="1"/>
            </p:cNvSpPr>
            <p:nvPr/>
          </p:nvSpPr>
          <p:spPr bwMode="auto">
            <a:xfrm>
              <a:off x="3223" y="1722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6" name="Freeform 68"/>
            <p:cNvSpPr>
              <a:spLocks noChangeArrowheads="1"/>
            </p:cNvSpPr>
            <p:nvPr/>
          </p:nvSpPr>
          <p:spPr bwMode="auto">
            <a:xfrm>
              <a:off x="3278" y="1921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7" name="Freeform 69"/>
            <p:cNvSpPr>
              <a:spLocks noChangeArrowheads="1"/>
            </p:cNvSpPr>
            <p:nvPr/>
          </p:nvSpPr>
          <p:spPr bwMode="auto">
            <a:xfrm>
              <a:off x="3278" y="1988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8" name="Freeform 70"/>
            <p:cNvSpPr>
              <a:spLocks noChangeArrowheads="1"/>
            </p:cNvSpPr>
            <p:nvPr/>
          </p:nvSpPr>
          <p:spPr bwMode="auto">
            <a:xfrm>
              <a:off x="3223" y="2054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9" name="Freeform 71"/>
            <p:cNvSpPr>
              <a:spLocks noChangeArrowheads="1"/>
            </p:cNvSpPr>
            <p:nvPr/>
          </p:nvSpPr>
          <p:spPr bwMode="auto">
            <a:xfrm>
              <a:off x="2131" y="2298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0" name="Freeform 72"/>
            <p:cNvSpPr>
              <a:spLocks noChangeArrowheads="1"/>
            </p:cNvSpPr>
            <p:nvPr/>
          </p:nvSpPr>
          <p:spPr bwMode="auto">
            <a:xfrm>
              <a:off x="2186" y="2324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1" name="Freeform 73"/>
            <p:cNvSpPr>
              <a:spLocks noChangeArrowheads="1"/>
            </p:cNvSpPr>
            <p:nvPr/>
          </p:nvSpPr>
          <p:spPr bwMode="auto">
            <a:xfrm>
              <a:off x="2677" y="2324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2" name="Freeform 74"/>
            <p:cNvSpPr>
              <a:spLocks noChangeArrowheads="1"/>
            </p:cNvSpPr>
            <p:nvPr/>
          </p:nvSpPr>
          <p:spPr bwMode="auto">
            <a:xfrm>
              <a:off x="2729" y="2324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3" name="Freeform 75"/>
            <p:cNvSpPr>
              <a:spLocks noChangeArrowheads="1"/>
            </p:cNvSpPr>
            <p:nvPr/>
          </p:nvSpPr>
          <p:spPr bwMode="auto">
            <a:xfrm>
              <a:off x="2784" y="2324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4" name="Freeform 76"/>
            <p:cNvSpPr>
              <a:spLocks noChangeArrowheads="1"/>
            </p:cNvSpPr>
            <p:nvPr/>
          </p:nvSpPr>
          <p:spPr bwMode="auto">
            <a:xfrm>
              <a:off x="3275" y="2298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5" name="Freeform 77"/>
            <p:cNvSpPr>
              <a:spLocks noChangeArrowheads="1"/>
            </p:cNvSpPr>
            <p:nvPr/>
          </p:nvSpPr>
          <p:spPr bwMode="auto">
            <a:xfrm>
              <a:off x="2647" y="2444"/>
              <a:ext cx="171" cy="110"/>
            </a:xfrm>
            <a:custGeom>
              <a:avLst/>
              <a:gdLst>
                <a:gd name="T0" fmla="*/ 664 w 757"/>
                <a:gd name="T1" fmla="*/ 81 h 488"/>
                <a:gd name="T2" fmla="*/ 675 w 757"/>
                <a:gd name="T3" fmla="*/ 64 h 488"/>
                <a:gd name="T4" fmla="*/ 739 w 757"/>
                <a:gd name="T5" fmla="*/ 25 h 488"/>
                <a:gd name="T6" fmla="*/ 756 w 757"/>
                <a:gd name="T7" fmla="*/ 8 h 488"/>
                <a:gd name="T8" fmla="*/ 745 w 757"/>
                <a:gd name="T9" fmla="*/ 0 h 488"/>
                <a:gd name="T10" fmla="*/ 694 w 757"/>
                <a:gd name="T11" fmla="*/ 3 h 488"/>
                <a:gd name="T12" fmla="*/ 616 w 757"/>
                <a:gd name="T13" fmla="*/ 0 h 488"/>
                <a:gd name="T14" fmla="*/ 602 w 757"/>
                <a:gd name="T15" fmla="*/ 14 h 488"/>
                <a:gd name="T16" fmla="*/ 616 w 757"/>
                <a:gd name="T17" fmla="*/ 25 h 488"/>
                <a:gd name="T18" fmla="*/ 652 w 757"/>
                <a:gd name="T19" fmla="*/ 50 h 488"/>
                <a:gd name="T20" fmla="*/ 641 w 757"/>
                <a:gd name="T21" fmla="*/ 73 h 488"/>
                <a:gd name="T22" fmla="*/ 448 w 757"/>
                <a:gd name="T23" fmla="*/ 395 h 488"/>
                <a:gd name="T24" fmla="*/ 409 w 757"/>
                <a:gd name="T25" fmla="*/ 45 h 488"/>
                <a:gd name="T26" fmla="*/ 456 w 757"/>
                <a:gd name="T27" fmla="*/ 25 h 488"/>
                <a:gd name="T28" fmla="*/ 476 w 757"/>
                <a:gd name="T29" fmla="*/ 8 h 488"/>
                <a:gd name="T30" fmla="*/ 465 w 757"/>
                <a:gd name="T31" fmla="*/ 0 h 488"/>
                <a:gd name="T32" fmla="*/ 423 w 757"/>
                <a:gd name="T33" fmla="*/ 3 h 488"/>
                <a:gd name="T34" fmla="*/ 375 w 757"/>
                <a:gd name="T35" fmla="*/ 3 h 488"/>
                <a:gd name="T36" fmla="*/ 302 w 757"/>
                <a:gd name="T37" fmla="*/ 0 h 488"/>
                <a:gd name="T38" fmla="*/ 288 w 757"/>
                <a:gd name="T39" fmla="*/ 14 h 488"/>
                <a:gd name="T40" fmla="*/ 308 w 757"/>
                <a:gd name="T41" fmla="*/ 25 h 488"/>
                <a:gd name="T42" fmla="*/ 342 w 757"/>
                <a:gd name="T43" fmla="*/ 36 h 488"/>
                <a:gd name="T44" fmla="*/ 347 w 757"/>
                <a:gd name="T45" fmla="*/ 81 h 488"/>
                <a:gd name="T46" fmla="*/ 157 w 757"/>
                <a:gd name="T47" fmla="*/ 395 h 488"/>
                <a:gd name="T48" fmla="*/ 120 w 757"/>
                <a:gd name="T49" fmla="*/ 56 h 488"/>
                <a:gd name="T50" fmla="*/ 120 w 757"/>
                <a:gd name="T51" fmla="*/ 45 h 488"/>
                <a:gd name="T52" fmla="*/ 168 w 757"/>
                <a:gd name="T53" fmla="*/ 25 h 488"/>
                <a:gd name="T54" fmla="*/ 188 w 757"/>
                <a:gd name="T55" fmla="*/ 8 h 488"/>
                <a:gd name="T56" fmla="*/ 176 w 757"/>
                <a:gd name="T57" fmla="*/ 0 h 488"/>
                <a:gd name="T58" fmla="*/ 87 w 757"/>
                <a:gd name="T59" fmla="*/ 3 h 488"/>
                <a:gd name="T60" fmla="*/ 14 w 757"/>
                <a:gd name="T61" fmla="*/ 0 h 488"/>
                <a:gd name="T62" fmla="*/ 0 w 757"/>
                <a:gd name="T63" fmla="*/ 14 h 488"/>
                <a:gd name="T64" fmla="*/ 20 w 757"/>
                <a:gd name="T65" fmla="*/ 25 h 488"/>
                <a:gd name="T66" fmla="*/ 53 w 757"/>
                <a:gd name="T67" fmla="*/ 48 h 488"/>
                <a:gd name="T68" fmla="*/ 101 w 757"/>
                <a:gd name="T69" fmla="*/ 468 h 488"/>
                <a:gd name="T70" fmla="*/ 115 w 757"/>
                <a:gd name="T71" fmla="*/ 487 h 488"/>
                <a:gd name="T72" fmla="*/ 134 w 757"/>
                <a:gd name="T73" fmla="*/ 473 h 488"/>
                <a:gd name="T74" fmla="*/ 350 w 757"/>
                <a:gd name="T75" fmla="*/ 118 h 488"/>
                <a:gd name="T76" fmla="*/ 389 w 757"/>
                <a:gd name="T77" fmla="*/ 470 h 488"/>
                <a:gd name="T78" fmla="*/ 403 w 757"/>
                <a:gd name="T79" fmla="*/ 487 h 488"/>
                <a:gd name="T80" fmla="*/ 426 w 757"/>
                <a:gd name="T81" fmla="*/ 473 h 488"/>
                <a:gd name="T82" fmla="*/ 664 w 757"/>
                <a:gd name="T83" fmla="*/ 8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57" h="488">
                  <a:moveTo>
                    <a:pt x="664" y="81"/>
                  </a:moveTo>
                  <a:lnTo>
                    <a:pt x="675" y="64"/>
                  </a:lnTo>
                  <a:cubicBezTo>
                    <a:pt x="689" y="45"/>
                    <a:pt x="706" y="28"/>
                    <a:pt x="739" y="25"/>
                  </a:cubicBezTo>
                  <a:cubicBezTo>
                    <a:pt x="748" y="25"/>
                    <a:pt x="756" y="22"/>
                    <a:pt x="756" y="8"/>
                  </a:cubicBezTo>
                  <a:cubicBezTo>
                    <a:pt x="756" y="6"/>
                    <a:pt x="750" y="0"/>
                    <a:pt x="745" y="0"/>
                  </a:cubicBezTo>
                  <a:cubicBezTo>
                    <a:pt x="731" y="0"/>
                    <a:pt x="711" y="3"/>
                    <a:pt x="694" y="3"/>
                  </a:cubicBezTo>
                  <a:cubicBezTo>
                    <a:pt x="669" y="3"/>
                    <a:pt x="638" y="0"/>
                    <a:pt x="616" y="0"/>
                  </a:cubicBezTo>
                  <a:cubicBezTo>
                    <a:pt x="613" y="0"/>
                    <a:pt x="602" y="0"/>
                    <a:pt x="602" y="14"/>
                  </a:cubicBezTo>
                  <a:cubicBezTo>
                    <a:pt x="602" y="25"/>
                    <a:pt x="613" y="25"/>
                    <a:pt x="616" y="25"/>
                  </a:cubicBezTo>
                  <a:cubicBezTo>
                    <a:pt x="630" y="25"/>
                    <a:pt x="652" y="31"/>
                    <a:pt x="652" y="50"/>
                  </a:cubicBezTo>
                  <a:cubicBezTo>
                    <a:pt x="652" y="56"/>
                    <a:pt x="644" y="70"/>
                    <a:pt x="641" y="73"/>
                  </a:cubicBezTo>
                  <a:lnTo>
                    <a:pt x="448" y="395"/>
                  </a:lnTo>
                  <a:lnTo>
                    <a:pt x="409" y="45"/>
                  </a:lnTo>
                  <a:cubicBezTo>
                    <a:pt x="409" y="25"/>
                    <a:pt x="451" y="25"/>
                    <a:pt x="456" y="25"/>
                  </a:cubicBezTo>
                  <a:cubicBezTo>
                    <a:pt x="468" y="25"/>
                    <a:pt x="476" y="25"/>
                    <a:pt x="476" y="8"/>
                  </a:cubicBezTo>
                  <a:cubicBezTo>
                    <a:pt x="476" y="8"/>
                    <a:pt x="476" y="0"/>
                    <a:pt x="465" y="0"/>
                  </a:cubicBezTo>
                  <a:cubicBezTo>
                    <a:pt x="451" y="0"/>
                    <a:pt x="434" y="0"/>
                    <a:pt x="423" y="3"/>
                  </a:cubicBezTo>
                  <a:cubicBezTo>
                    <a:pt x="409" y="3"/>
                    <a:pt x="389" y="3"/>
                    <a:pt x="375" y="3"/>
                  </a:cubicBezTo>
                  <a:cubicBezTo>
                    <a:pt x="361" y="3"/>
                    <a:pt x="319" y="0"/>
                    <a:pt x="302" y="0"/>
                  </a:cubicBezTo>
                  <a:cubicBezTo>
                    <a:pt x="300" y="0"/>
                    <a:pt x="288" y="0"/>
                    <a:pt x="288" y="14"/>
                  </a:cubicBezTo>
                  <a:cubicBezTo>
                    <a:pt x="288" y="25"/>
                    <a:pt x="300" y="25"/>
                    <a:pt x="308" y="25"/>
                  </a:cubicBezTo>
                  <a:cubicBezTo>
                    <a:pt x="339" y="25"/>
                    <a:pt x="342" y="31"/>
                    <a:pt x="342" y="36"/>
                  </a:cubicBezTo>
                  <a:cubicBezTo>
                    <a:pt x="344" y="42"/>
                    <a:pt x="344" y="62"/>
                    <a:pt x="347" y="81"/>
                  </a:cubicBezTo>
                  <a:lnTo>
                    <a:pt x="157" y="395"/>
                  </a:lnTo>
                  <a:lnTo>
                    <a:pt x="120" y="56"/>
                  </a:lnTo>
                  <a:cubicBezTo>
                    <a:pt x="120" y="53"/>
                    <a:pt x="120" y="45"/>
                    <a:pt x="120" y="45"/>
                  </a:cubicBezTo>
                  <a:cubicBezTo>
                    <a:pt x="120" y="25"/>
                    <a:pt x="162" y="25"/>
                    <a:pt x="168" y="25"/>
                  </a:cubicBezTo>
                  <a:cubicBezTo>
                    <a:pt x="176" y="25"/>
                    <a:pt x="188" y="25"/>
                    <a:pt x="188" y="8"/>
                  </a:cubicBezTo>
                  <a:cubicBezTo>
                    <a:pt x="188" y="6"/>
                    <a:pt x="185" y="0"/>
                    <a:pt x="176" y="0"/>
                  </a:cubicBezTo>
                  <a:cubicBezTo>
                    <a:pt x="157" y="0"/>
                    <a:pt x="106" y="3"/>
                    <a:pt x="87" y="3"/>
                  </a:cubicBezTo>
                  <a:cubicBezTo>
                    <a:pt x="64" y="3"/>
                    <a:pt x="34" y="0"/>
                    <a:pt x="14" y="0"/>
                  </a:cubicBezTo>
                  <a:cubicBezTo>
                    <a:pt x="6" y="0"/>
                    <a:pt x="0" y="3"/>
                    <a:pt x="0" y="14"/>
                  </a:cubicBezTo>
                  <a:cubicBezTo>
                    <a:pt x="0" y="25"/>
                    <a:pt x="8" y="25"/>
                    <a:pt x="20" y="25"/>
                  </a:cubicBezTo>
                  <a:cubicBezTo>
                    <a:pt x="53" y="25"/>
                    <a:pt x="53" y="28"/>
                    <a:pt x="53" y="48"/>
                  </a:cubicBezTo>
                  <a:lnTo>
                    <a:pt x="101" y="468"/>
                  </a:lnTo>
                  <a:cubicBezTo>
                    <a:pt x="101" y="482"/>
                    <a:pt x="104" y="487"/>
                    <a:pt x="115" y="487"/>
                  </a:cubicBezTo>
                  <a:cubicBezTo>
                    <a:pt x="126" y="487"/>
                    <a:pt x="132" y="482"/>
                    <a:pt x="134" y="473"/>
                  </a:cubicBezTo>
                  <a:lnTo>
                    <a:pt x="350" y="118"/>
                  </a:lnTo>
                  <a:lnTo>
                    <a:pt x="389" y="470"/>
                  </a:lnTo>
                  <a:cubicBezTo>
                    <a:pt x="392" y="484"/>
                    <a:pt x="395" y="487"/>
                    <a:pt x="403" y="487"/>
                  </a:cubicBezTo>
                  <a:cubicBezTo>
                    <a:pt x="417" y="487"/>
                    <a:pt x="420" y="482"/>
                    <a:pt x="426" y="473"/>
                  </a:cubicBezTo>
                  <a:lnTo>
                    <a:pt x="664" y="8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726" name="Group 78"/>
          <p:cNvGrpSpPr>
            <a:grpSpLocks/>
          </p:cNvGrpSpPr>
          <p:nvPr/>
        </p:nvGrpSpPr>
        <p:grpSpPr bwMode="auto">
          <a:xfrm>
            <a:off x="544491" y="4364705"/>
            <a:ext cx="8027649" cy="1429470"/>
            <a:chOff x="378" y="3032"/>
            <a:chExt cx="5573" cy="993"/>
          </a:xfrm>
        </p:grpSpPr>
        <p:sp>
          <p:nvSpPr>
            <p:cNvPr id="27727" name="Freeform 79"/>
            <p:cNvSpPr>
              <a:spLocks noChangeArrowheads="1"/>
            </p:cNvSpPr>
            <p:nvPr/>
          </p:nvSpPr>
          <p:spPr bwMode="auto">
            <a:xfrm>
              <a:off x="378" y="3032"/>
              <a:ext cx="5573" cy="990"/>
            </a:xfrm>
            <a:custGeom>
              <a:avLst/>
              <a:gdLst>
                <a:gd name="T0" fmla="*/ 12289 w 24579"/>
                <a:gd name="T1" fmla="*/ 4371 h 4372"/>
                <a:gd name="T2" fmla="*/ 0 w 24579"/>
                <a:gd name="T3" fmla="*/ 4371 h 4372"/>
                <a:gd name="T4" fmla="*/ 0 w 24579"/>
                <a:gd name="T5" fmla="*/ 0 h 4372"/>
                <a:gd name="T6" fmla="*/ 24578 w 24579"/>
                <a:gd name="T7" fmla="*/ 0 h 4372"/>
                <a:gd name="T8" fmla="*/ 24578 w 24579"/>
                <a:gd name="T9" fmla="*/ 4371 h 4372"/>
                <a:gd name="T10" fmla="*/ 12289 w 24579"/>
                <a:gd name="T11" fmla="*/ 4371 h 4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79" h="4372">
                  <a:moveTo>
                    <a:pt x="12289" y="4371"/>
                  </a:moveTo>
                  <a:lnTo>
                    <a:pt x="0" y="4371"/>
                  </a:lnTo>
                  <a:lnTo>
                    <a:pt x="0" y="0"/>
                  </a:lnTo>
                  <a:lnTo>
                    <a:pt x="24578" y="0"/>
                  </a:lnTo>
                  <a:lnTo>
                    <a:pt x="24578" y="4371"/>
                  </a:lnTo>
                  <a:lnTo>
                    <a:pt x="12289" y="43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8" name="Freeform 80"/>
            <p:cNvSpPr>
              <a:spLocks noChangeArrowheads="1"/>
            </p:cNvSpPr>
            <p:nvPr/>
          </p:nvSpPr>
          <p:spPr bwMode="auto">
            <a:xfrm>
              <a:off x="383" y="3243"/>
              <a:ext cx="184" cy="152"/>
            </a:xfrm>
            <a:custGeom>
              <a:avLst/>
              <a:gdLst>
                <a:gd name="T0" fmla="*/ 454 w 816"/>
                <a:gd name="T1" fmla="*/ 269 h 676"/>
                <a:gd name="T2" fmla="*/ 370 w 816"/>
                <a:gd name="T3" fmla="*/ 73 h 676"/>
                <a:gd name="T4" fmla="*/ 364 w 816"/>
                <a:gd name="T5" fmla="*/ 59 h 676"/>
                <a:gd name="T6" fmla="*/ 423 w 816"/>
                <a:gd name="T7" fmla="*/ 31 h 676"/>
                <a:gd name="T8" fmla="*/ 442 w 816"/>
                <a:gd name="T9" fmla="*/ 11 h 676"/>
                <a:gd name="T10" fmla="*/ 428 w 816"/>
                <a:gd name="T11" fmla="*/ 0 h 676"/>
                <a:gd name="T12" fmla="*/ 302 w 816"/>
                <a:gd name="T13" fmla="*/ 3 h 676"/>
                <a:gd name="T14" fmla="*/ 193 w 816"/>
                <a:gd name="T15" fmla="*/ 0 h 676"/>
                <a:gd name="T16" fmla="*/ 174 w 816"/>
                <a:gd name="T17" fmla="*/ 20 h 676"/>
                <a:gd name="T18" fmla="*/ 199 w 816"/>
                <a:gd name="T19" fmla="*/ 31 h 676"/>
                <a:gd name="T20" fmla="*/ 272 w 816"/>
                <a:gd name="T21" fmla="*/ 62 h 676"/>
                <a:gd name="T22" fmla="*/ 389 w 816"/>
                <a:gd name="T23" fmla="*/ 339 h 676"/>
                <a:gd name="T24" fmla="*/ 179 w 816"/>
                <a:gd name="T25" fmla="*/ 563 h 676"/>
                <a:gd name="T26" fmla="*/ 168 w 816"/>
                <a:gd name="T27" fmla="*/ 574 h 676"/>
                <a:gd name="T28" fmla="*/ 22 w 816"/>
                <a:gd name="T29" fmla="*/ 644 h 676"/>
                <a:gd name="T30" fmla="*/ 0 w 816"/>
                <a:gd name="T31" fmla="*/ 664 h 676"/>
                <a:gd name="T32" fmla="*/ 14 w 816"/>
                <a:gd name="T33" fmla="*/ 675 h 676"/>
                <a:gd name="T34" fmla="*/ 106 w 816"/>
                <a:gd name="T35" fmla="*/ 672 h 676"/>
                <a:gd name="T36" fmla="*/ 216 w 816"/>
                <a:gd name="T37" fmla="*/ 675 h 676"/>
                <a:gd name="T38" fmla="*/ 235 w 816"/>
                <a:gd name="T39" fmla="*/ 655 h 676"/>
                <a:gd name="T40" fmla="*/ 221 w 816"/>
                <a:gd name="T41" fmla="*/ 644 h 676"/>
                <a:gd name="T42" fmla="*/ 182 w 816"/>
                <a:gd name="T43" fmla="*/ 613 h 676"/>
                <a:gd name="T44" fmla="*/ 210 w 816"/>
                <a:gd name="T45" fmla="*/ 568 h 676"/>
                <a:gd name="T46" fmla="*/ 311 w 816"/>
                <a:gd name="T47" fmla="*/ 462 h 676"/>
                <a:gd name="T48" fmla="*/ 398 w 816"/>
                <a:gd name="T49" fmla="*/ 367 h 676"/>
                <a:gd name="T50" fmla="*/ 498 w 816"/>
                <a:gd name="T51" fmla="*/ 602 h 676"/>
                <a:gd name="T52" fmla="*/ 504 w 816"/>
                <a:gd name="T53" fmla="*/ 616 h 676"/>
                <a:gd name="T54" fmla="*/ 445 w 816"/>
                <a:gd name="T55" fmla="*/ 644 h 676"/>
                <a:gd name="T56" fmla="*/ 426 w 816"/>
                <a:gd name="T57" fmla="*/ 664 h 676"/>
                <a:gd name="T58" fmla="*/ 442 w 816"/>
                <a:gd name="T59" fmla="*/ 675 h 676"/>
                <a:gd name="T60" fmla="*/ 566 w 816"/>
                <a:gd name="T61" fmla="*/ 672 h 676"/>
                <a:gd name="T62" fmla="*/ 675 w 816"/>
                <a:gd name="T63" fmla="*/ 675 h 676"/>
                <a:gd name="T64" fmla="*/ 694 w 816"/>
                <a:gd name="T65" fmla="*/ 655 h 676"/>
                <a:gd name="T66" fmla="*/ 678 w 816"/>
                <a:gd name="T67" fmla="*/ 644 h 676"/>
                <a:gd name="T68" fmla="*/ 591 w 816"/>
                <a:gd name="T69" fmla="*/ 602 h 676"/>
                <a:gd name="T70" fmla="*/ 465 w 816"/>
                <a:gd name="T71" fmla="*/ 297 h 676"/>
                <a:gd name="T72" fmla="*/ 666 w 816"/>
                <a:gd name="T73" fmla="*/ 81 h 676"/>
                <a:gd name="T74" fmla="*/ 792 w 816"/>
                <a:gd name="T75" fmla="*/ 31 h 676"/>
                <a:gd name="T76" fmla="*/ 815 w 816"/>
                <a:gd name="T77" fmla="*/ 11 h 676"/>
                <a:gd name="T78" fmla="*/ 801 w 816"/>
                <a:gd name="T79" fmla="*/ 0 h 676"/>
                <a:gd name="T80" fmla="*/ 708 w 816"/>
                <a:gd name="T81" fmla="*/ 3 h 676"/>
                <a:gd name="T82" fmla="*/ 599 w 816"/>
                <a:gd name="T83" fmla="*/ 0 h 676"/>
                <a:gd name="T84" fmla="*/ 580 w 816"/>
                <a:gd name="T85" fmla="*/ 20 h 676"/>
                <a:gd name="T86" fmla="*/ 591 w 816"/>
                <a:gd name="T87" fmla="*/ 31 h 676"/>
                <a:gd name="T88" fmla="*/ 630 w 816"/>
                <a:gd name="T89" fmla="*/ 62 h 676"/>
                <a:gd name="T90" fmla="*/ 613 w 816"/>
                <a:gd name="T91" fmla="*/ 98 h 676"/>
                <a:gd name="T92" fmla="*/ 454 w 816"/>
                <a:gd name="T93" fmla="*/ 2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6" h="676">
                  <a:moveTo>
                    <a:pt x="454" y="269"/>
                  </a:moveTo>
                  <a:lnTo>
                    <a:pt x="370" y="73"/>
                  </a:lnTo>
                  <a:cubicBezTo>
                    <a:pt x="367" y="64"/>
                    <a:pt x="364" y="62"/>
                    <a:pt x="364" y="59"/>
                  </a:cubicBezTo>
                  <a:cubicBezTo>
                    <a:pt x="364" y="53"/>
                    <a:pt x="381" y="34"/>
                    <a:pt x="423" y="31"/>
                  </a:cubicBezTo>
                  <a:cubicBezTo>
                    <a:pt x="431" y="31"/>
                    <a:pt x="442" y="28"/>
                    <a:pt x="442" y="11"/>
                  </a:cubicBezTo>
                  <a:cubicBezTo>
                    <a:pt x="442" y="0"/>
                    <a:pt x="431" y="0"/>
                    <a:pt x="428" y="0"/>
                  </a:cubicBezTo>
                  <a:cubicBezTo>
                    <a:pt x="386" y="0"/>
                    <a:pt x="344" y="3"/>
                    <a:pt x="302" y="3"/>
                  </a:cubicBezTo>
                  <a:cubicBezTo>
                    <a:pt x="277" y="3"/>
                    <a:pt x="218" y="0"/>
                    <a:pt x="193" y="0"/>
                  </a:cubicBezTo>
                  <a:cubicBezTo>
                    <a:pt x="188" y="0"/>
                    <a:pt x="174" y="0"/>
                    <a:pt x="174" y="20"/>
                  </a:cubicBezTo>
                  <a:cubicBezTo>
                    <a:pt x="174" y="31"/>
                    <a:pt x="185" y="31"/>
                    <a:pt x="199" y="31"/>
                  </a:cubicBezTo>
                  <a:cubicBezTo>
                    <a:pt x="258" y="31"/>
                    <a:pt x="263" y="39"/>
                    <a:pt x="272" y="62"/>
                  </a:cubicBezTo>
                  <a:lnTo>
                    <a:pt x="389" y="339"/>
                  </a:lnTo>
                  <a:lnTo>
                    <a:pt x="179" y="563"/>
                  </a:lnTo>
                  <a:lnTo>
                    <a:pt x="168" y="574"/>
                  </a:lnTo>
                  <a:cubicBezTo>
                    <a:pt x="118" y="624"/>
                    <a:pt x="73" y="641"/>
                    <a:pt x="22" y="644"/>
                  </a:cubicBezTo>
                  <a:cubicBezTo>
                    <a:pt x="8" y="644"/>
                    <a:pt x="0" y="644"/>
                    <a:pt x="0" y="664"/>
                  </a:cubicBezTo>
                  <a:cubicBezTo>
                    <a:pt x="0" y="666"/>
                    <a:pt x="0" y="675"/>
                    <a:pt x="14" y="675"/>
                  </a:cubicBezTo>
                  <a:cubicBezTo>
                    <a:pt x="42" y="675"/>
                    <a:pt x="76" y="672"/>
                    <a:pt x="106" y="672"/>
                  </a:cubicBezTo>
                  <a:cubicBezTo>
                    <a:pt x="143" y="672"/>
                    <a:pt x="182" y="675"/>
                    <a:pt x="216" y="675"/>
                  </a:cubicBezTo>
                  <a:cubicBezTo>
                    <a:pt x="221" y="675"/>
                    <a:pt x="235" y="675"/>
                    <a:pt x="235" y="655"/>
                  </a:cubicBezTo>
                  <a:cubicBezTo>
                    <a:pt x="235" y="644"/>
                    <a:pt x="224" y="644"/>
                    <a:pt x="221" y="644"/>
                  </a:cubicBezTo>
                  <a:cubicBezTo>
                    <a:pt x="213" y="644"/>
                    <a:pt x="182" y="641"/>
                    <a:pt x="182" y="613"/>
                  </a:cubicBezTo>
                  <a:cubicBezTo>
                    <a:pt x="182" y="599"/>
                    <a:pt x="199" y="582"/>
                    <a:pt x="210" y="568"/>
                  </a:cubicBezTo>
                  <a:lnTo>
                    <a:pt x="311" y="462"/>
                  </a:lnTo>
                  <a:lnTo>
                    <a:pt x="398" y="367"/>
                  </a:lnTo>
                  <a:lnTo>
                    <a:pt x="498" y="602"/>
                  </a:lnTo>
                  <a:cubicBezTo>
                    <a:pt x="504" y="613"/>
                    <a:pt x="504" y="613"/>
                    <a:pt x="504" y="616"/>
                  </a:cubicBezTo>
                  <a:cubicBezTo>
                    <a:pt x="504" y="624"/>
                    <a:pt x="484" y="641"/>
                    <a:pt x="445" y="644"/>
                  </a:cubicBezTo>
                  <a:cubicBezTo>
                    <a:pt x="437" y="644"/>
                    <a:pt x="426" y="647"/>
                    <a:pt x="426" y="664"/>
                  </a:cubicBezTo>
                  <a:cubicBezTo>
                    <a:pt x="426" y="675"/>
                    <a:pt x="437" y="675"/>
                    <a:pt x="442" y="675"/>
                  </a:cubicBezTo>
                  <a:cubicBezTo>
                    <a:pt x="470" y="675"/>
                    <a:pt x="538" y="672"/>
                    <a:pt x="566" y="672"/>
                  </a:cubicBezTo>
                  <a:cubicBezTo>
                    <a:pt x="591" y="672"/>
                    <a:pt x="650" y="675"/>
                    <a:pt x="675" y="675"/>
                  </a:cubicBezTo>
                  <a:cubicBezTo>
                    <a:pt x="683" y="675"/>
                    <a:pt x="694" y="675"/>
                    <a:pt x="694" y="655"/>
                  </a:cubicBezTo>
                  <a:cubicBezTo>
                    <a:pt x="694" y="644"/>
                    <a:pt x="683" y="644"/>
                    <a:pt x="678" y="644"/>
                  </a:cubicBezTo>
                  <a:cubicBezTo>
                    <a:pt x="610" y="644"/>
                    <a:pt x="608" y="641"/>
                    <a:pt x="591" y="602"/>
                  </a:cubicBezTo>
                  <a:cubicBezTo>
                    <a:pt x="552" y="510"/>
                    <a:pt x="487" y="356"/>
                    <a:pt x="465" y="297"/>
                  </a:cubicBezTo>
                  <a:cubicBezTo>
                    <a:pt x="532" y="227"/>
                    <a:pt x="636" y="109"/>
                    <a:pt x="666" y="81"/>
                  </a:cubicBezTo>
                  <a:cubicBezTo>
                    <a:pt x="694" y="56"/>
                    <a:pt x="734" y="34"/>
                    <a:pt x="792" y="31"/>
                  </a:cubicBezTo>
                  <a:cubicBezTo>
                    <a:pt x="804" y="31"/>
                    <a:pt x="815" y="31"/>
                    <a:pt x="815" y="11"/>
                  </a:cubicBezTo>
                  <a:cubicBezTo>
                    <a:pt x="815" y="11"/>
                    <a:pt x="815" y="0"/>
                    <a:pt x="801" y="0"/>
                  </a:cubicBezTo>
                  <a:cubicBezTo>
                    <a:pt x="770" y="0"/>
                    <a:pt x="739" y="3"/>
                    <a:pt x="708" y="3"/>
                  </a:cubicBezTo>
                  <a:cubicBezTo>
                    <a:pt x="672" y="3"/>
                    <a:pt x="633" y="0"/>
                    <a:pt x="599" y="0"/>
                  </a:cubicBezTo>
                  <a:cubicBezTo>
                    <a:pt x="594" y="0"/>
                    <a:pt x="580" y="0"/>
                    <a:pt x="580" y="20"/>
                  </a:cubicBezTo>
                  <a:cubicBezTo>
                    <a:pt x="580" y="28"/>
                    <a:pt x="585" y="31"/>
                    <a:pt x="591" y="31"/>
                  </a:cubicBezTo>
                  <a:cubicBezTo>
                    <a:pt x="599" y="31"/>
                    <a:pt x="630" y="34"/>
                    <a:pt x="630" y="62"/>
                  </a:cubicBezTo>
                  <a:cubicBezTo>
                    <a:pt x="630" y="76"/>
                    <a:pt x="619" y="87"/>
                    <a:pt x="613" y="98"/>
                  </a:cubicBezTo>
                  <a:lnTo>
                    <a:pt x="454" y="2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9" name="Freeform 81"/>
            <p:cNvSpPr>
              <a:spLocks noChangeArrowheads="1"/>
            </p:cNvSpPr>
            <p:nvPr/>
          </p:nvSpPr>
          <p:spPr bwMode="auto">
            <a:xfrm>
              <a:off x="655" y="331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0" name="Freeform 82"/>
            <p:cNvSpPr>
              <a:spLocks noChangeArrowheads="1"/>
            </p:cNvSpPr>
            <p:nvPr/>
          </p:nvSpPr>
          <p:spPr bwMode="auto">
            <a:xfrm>
              <a:off x="916" y="3032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1" name="Freeform 83"/>
            <p:cNvSpPr>
              <a:spLocks noChangeArrowheads="1"/>
            </p:cNvSpPr>
            <p:nvPr/>
          </p:nvSpPr>
          <p:spPr bwMode="auto">
            <a:xfrm>
              <a:off x="916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2" name="Freeform 84"/>
            <p:cNvSpPr>
              <a:spLocks noChangeArrowheads="1"/>
            </p:cNvSpPr>
            <p:nvPr/>
          </p:nvSpPr>
          <p:spPr bwMode="auto">
            <a:xfrm>
              <a:off x="916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3" name="Freeform 85"/>
            <p:cNvSpPr>
              <a:spLocks noChangeArrowheads="1"/>
            </p:cNvSpPr>
            <p:nvPr/>
          </p:nvSpPr>
          <p:spPr bwMode="auto">
            <a:xfrm>
              <a:off x="916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4" name="Freeform 86"/>
            <p:cNvSpPr>
              <a:spLocks noChangeArrowheads="1"/>
            </p:cNvSpPr>
            <p:nvPr/>
          </p:nvSpPr>
          <p:spPr bwMode="auto">
            <a:xfrm>
              <a:off x="916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5" name="Freeform 87"/>
            <p:cNvSpPr>
              <a:spLocks noChangeArrowheads="1"/>
            </p:cNvSpPr>
            <p:nvPr/>
          </p:nvSpPr>
          <p:spPr bwMode="auto">
            <a:xfrm>
              <a:off x="916" y="3500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6" name="Freeform 88"/>
            <p:cNvSpPr>
              <a:spLocks noChangeArrowheads="1"/>
            </p:cNvSpPr>
            <p:nvPr/>
          </p:nvSpPr>
          <p:spPr bwMode="auto">
            <a:xfrm>
              <a:off x="999" y="3048"/>
              <a:ext cx="56" cy="74"/>
            </a:xfrm>
            <a:custGeom>
              <a:avLst/>
              <a:gdLst>
                <a:gd name="T0" fmla="*/ 249 w 250"/>
                <a:gd name="T1" fmla="*/ 235 h 331"/>
                <a:gd name="T2" fmla="*/ 227 w 250"/>
                <a:gd name="T3" fmla="*/ 235 h 331"/>
                <a:gd name="T4" fmla="*/ 213 w 250"/>
                <a:gd name="T5" fmla="*/ 280 h 331"/>
                <a:gd name="T6" fmla="*/ 160 w 250"/>
                <a:gd name="T7" fmla="*/ 283 h 331"/>
                <a:gd name="T8" fmla="*/ 62 w 250"/>
                <a:gd name="T9" fmla="*/ 283 h 331"/>
                <a:gd name="T10" fmla="*/ 162 w 250"/>
                <a:gd name="T11" fmla="*/ 210 h 331"/>
                <a:gd name="T12" fmla="*/ 249 w 250"/>
                <a:gd name="T13" fmla="*/ 98 h 331"/>
                <a:gd name="T14" fmla="*/ 118 w 250"/>
                <a:gd name="T15" fmla="*/ 0 h 331"/>
                <a:gd name="T16" fmla="*/ 0 w 250"/>
                <a:gd name="T17" fmla="*/ 87 h 331"/>
                <a:gd name="T18" fmla="*/ 28 w 250"/>
                <a:gd name="T19" fmla="*/ 118 h 331"/>
                <a:gd name="T20" fmla="*/ 59 w 250"/>
                <a:gd name="T21" fmla="*/ 90 h 331"/>
                <a:gd name="T22" fmla="*/ 31 w 250"/>
                <a:gd name="T23" fmla="*/ 59 h 331"/>
                <a:gd name="T24" fmla="*/ 106 w 250"/>
                <a:gd name="T25" fmla="*/ 22 h 331"/>
                <a:gd name="T26" fmla="*/ 193 w 250"/>
                <a:gd name="T27" fmla="*/ 98 h 331"/>
                <a:gd name="T28" fmla="*/ 126 w 250"/>
                <a:gd name="T29" fmla="*/ 204 h 331"/>
                <a:gd name="T30" fmla="*/ 6 w 250"/>
                <a:gd name="T31" fmla="*/ 308 h 331"/>
                <a:gd name="T32" fmla="*/ 0 w 250"/>
                <a:gd name="T33" fmla="*/ 316 h 331"/>
                <a:gd name="T34" fmla="*/ 0 w 250"/>
                <a:gd name="T35" fmla="*/ 330 h 331"/>
                <a:gd name="T36" fmla="*/ 232 w 250"/>
                <a:gd name="T37" fmla="*/ 330 h 331"/>
                <a:gd name="T38" fmla="*/ 249 w 250"/>
                <a:gd name="T39" fmla="*/ 2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331">
                  <a:moveTo>
                    <a:pt x="249" y="235"/>
                  </a:moveTo>
                  <a:lnTo>
                    <a:pt x="227" y="235"/>
                  </a:lnTo>
                  <a:cubicBezTo>
                    <a:pt x="227" y="244"/>
                    <a:pt x="221" y="274"/>
                    <a:pt x="213" y="280"/>
                  </a:cubicBezTo>
                  <a:cubicBezTo>
                    <a:pt x="207" y="283"/>
                    <a:pt x="168" y="283"/>
                    <a:pt x="160" y="283"/>
                  </a:cubicBezTo>
                  <a:lnTo>
                    <a:pt x="62" y="283"/>
                  </a:lnTo>
                  <a:cubicBezTo>
                    <a:pt x="95" y="258"/>
                    <a:pt x="132" y="230"/>
                    <a:pt x="162" y="210"/>
                  </a:cubicBezTo>
                  <a:cubicBezTo>
                    <a:pt x="207" y="179"/>
                    <a:pt x="249" y="151"/>
                    <a:pt x="249" y="98"/>
                  </a:cubicBezTo>
                  <a:cubicBezTo>
                    <a:pt x="249" y="36"/>
                    <a:pt x="188" y="0"/>
                    <a:pt x="118" y="0"/>
                  </a:cubicBezTo>
                  <a:cubicBezTo>
                    <a:pt x="50" y="0"/>
                    <a:pt x="0" y="39"/>
                    <a:pt x="0" y="87"/>
                  </a:cubicBezTo>
                  <a:cubicBezTo>
                    <a:pt x="0" y="112"/>
                    <a:pt x="22" y="118"/>
                    <a:pt x="28" y="118"/>
                  </a:cubicBezTo>
                  <a:cubicBezTo>
                    <a:pt x="42" y="118"/>
                    <a:pt x="59" y="109"/>
                    <a:pt x="59" y="90"/>
                  </a:cubicBezTo>
                  <a:cubicBezTo>
                    <a:pt x="59" y="70"/>
                    <a:pt x="45" y="62"/>
                    <a:pt x="31" y="59"/>
                  </a:cubicBezTo>
                  <a:cubicBezTo>
                    <a:pt x="45" y="36"/>
                    <a:pt x="73" y="22"/>
                    <a:pt x="106" y="22"/>
                  </a:cubicBezTo>
                  <a:cubicBezTo>
                    <a:pt x="154" y="22"/>
                    <a:pt x="193" y="50"/>
                    <a:pt x="193" y="98"/>
                  </a:cubicBezTo>
                  <a:cubicBezTo>
                    <a:pt x="193" y="140"/>
                    <a:pt x="165" y="174"/>
                    <a:pt x="126" y="204"/>
                  </a:cubicBezTo>
                  <a:lnTo>
                    <a:pt x="6" y="308"/>
                  </a:lnTo>
                  <a:cubicBezTo>
                    <a:pt x="0" y="311"/>
                    <a:pt x="0" y="311"/>
                    <a:pt x="0" y="316"/>
                  </a:cubicBezTo>
                  <a:lnTo>
                    <a:pt x="0" y="330"/>
                  </a:lnTo>
                  <a:lnTo>
                    <a:pt x="232" y="330"/>
                  </a:lnTo>
                  <a:lnTo>
                    <a:pt x="249" y="2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7" name="Freeform 89"/>
            <p:cNvSpPr>
              <a:spLocks noChangeArrowheads="1"/>
            </p:cNvSpPr>
            <p:nvPr/>
          </p:nvSpPr>
          <p:spPr bwMode="auto">
            <a:xfrm>
              <a:off x="1304" y="3048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8" name="Freeform 90"/>
            <p:cNvSpPr>
              <a:spLocks noChangeArrowheads="1"/>
            </p:cNvSpPr>
            <p:nvPr/>
          </p:nvSpPr>
          <p:spPr bwMode="auto">
            <a:xfrm>
              <a:off x="1596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9" name="Freeform 91"/>
            <p:cNvSpPr>
              <a:spLocks noChangeArrowheads="1"/>
            </p:cNvSpPr>
            <p:nvPr/>
          </p:nvSpPr>
          <p:spPr bwMode="auto">
            <a:xfrm>
              <a:off x="1895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0" name="Freeform 92"/>
            <p:cNvSpPr>
              <a:spLocks noChangeArrowheads="1"/>
            </p:cNvSpPr>
            <p:nvPr/>
          </p:nvSpPr>
          <p:spPr bwMode="auto">
            <a:xfrm>
              <a:off x="998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1" name="Freeform 93"/>
            <p:cNvSpPr>
              <a:spLocks noChangeArrowheads="1"/>
            </p:cNvSpPr>
            <p:nvPr/>
          </p:nvSpPr>
          <p:spPr bwMode="auto">
            <a:xfrm>
              <a:off x="1304" y="318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2" name="Freeform 94"/>
            <p:cNvSpPr>
              <a:spLocks noChangeArrowheads="1"/>
            </p:cNvSpPr>
            <p:nvPr/>
          </p:nvSpPr>
          <p:spPr bwMode="auto">
            <a:xfrm>
              <a:off x="1596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3" name="Freeform 95"/>
            <p:cNvSpPr>
              <a:spLocks noChangeArrowheads="1"/>
            </p:cNvSpPr>
            <p:nvPr/>
          </p:nvSpPr>
          <p:spPr bwMode="auto">
            <a:xfrm>
              <a:off x="1895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4" name="Freeform 96"/>
            <p:cNvSpPr>
              <a:spLocks noChangeArrowheads="1"/>
            </p:cNvSpPr>
            <p:nvPr/>
          </p:nvSpPr>
          <p:spPr bwMode="auto">
            <a:xfrm>
              <a:off x="998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5" name="Freeform 97"/>
            <p:cNvSpPr>
              <a:spLocks noChangeArrowheads="1"/>
            </p:cNvSpPr>
            <p:nvPr/>
          </p:nvSpPr>
          <p:spPr bwMode="auto">
            <a:xfrm>
              <a:off x="1297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6" name="Freeform 98"/>
            <p:cNvSpPr>
              <a:spLocks noChangeArrowheads="1"/>
            </p:cNvSpPr>
            <p:nvPr/>
          </p:nvSpPr>
          <p:spPr bwMode="auto">
            <a:xfrm>
              <a:off x="1603" y="331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7" name="Freeform 99"/>
            <p:cNvSpPr>
              <a:spLocks noChangeArrowheads="1"/>
            </p:cNvSpPr>
            <p:nvPr/>
          </p:nvSpPr>
          <p:spPr bwMode="auto">
            <a:xfrm>
              <a:off x="1895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8" name="Freeform 100"/>
            <p:cNvSpPr>
              <a:spLocks noChangeArrowheads="1"/>
            </p:cNvSpPr>
            <p:nvPr/>
          </p:nvSpPr>
          <p:spPr bwMode="auto">
            <a:xfrm>
              <a:off x="998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9" name="Freeform 101"/>
            <p:cNvSpPr>
              <a:spLocks noChangeArrowheads="1"/>
            </p:cNvSpPr>
            <p:nvPr/>
          </p:nvSpPr>
          <p:spPr bwMode="auto">
            <a:xfrm>
              <a:off x="1297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0" name="Freeform 102"/>
            <p:cNvSpPr>
              <a:spLocks noChangeArrowheads="1"/>
            </p:cNvSpPr>
            <p:nvPr/>
          </p:nvSpPr>
          <p:spPr bwMode="auto">
            <a:xfrm>
              <a:off x="1596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1" name="Freeform 103"/>
            <p:cNvSpPr>
              <a:spLocks noChangeArrowheads="1"/>
            </p:cNvSpPr>
            <p:nvPr/>
          </p:nvSpPr>
          <p:spPr bwMode="auto">
            <a:xfrm>
              <a:off x="1902" y="344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2" name="Freeform 104"/>
            <p:cNvSpPr>
              <a:spLocks noChangeArrowheads="1"/>
            </p:cNvSpPr>
            <p:nvPr/>
          </p:nvSpPr>
          <p:spPr bwMode="auto">
            <a:xfrm>
              <a:off x="878" y="3563"/>
              <a:ext cx="1196" cy="9"/>
            </a:xfrm>
            <a:custGeom>
              <a:avLst/>
              <a:gdLst>
                <a:gd name="T0" fmla="*/ 2640 w 5279"/>
                <a:gd name="T1" fmla="*/ 42 h 43"/>
                <a:gd name="T2" fmla="*/ 0 w 5279"/>
                <a:gd name="T3" fmla="*/ 42 h 43"/>
                <a:gd name="T4" fmla="*/ 0 w 5279"/>
                <a:gd name="T5" fmla="*/ 0 h 43"/>
                <a:gd name="T6" fmla="*/ 5278 w 5279"/>
                <a:gd name="T7" fmla="*/ 0 h 43"/>
                <a:gd name="T8" fmla="*/ 5278 w 5279"/>
                <a:gd name="T9" fmla="*/ 42 h 43"/>
                <a:gd name="T10" fmla="*/ 2640 w 5279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79" h="43">
                  <a:moveTo>
                    <a:pt x="2640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5278" y="0"/>
                  </a:lnTo>
                  <a:lnTo>
                    <a:pt x="5278" y="42"/>
                  </a:lnTo>
                  <a:lnTo>
                    <a:pt x="2640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3" name="Freeform 105"/>
            <p:cNvSpPr>
              <a:spLocks noChangeArrowheads="1"/>
            </p:cNvSpPr>
            <p:nvPr/>
          </p:nvSpPr>
          <p:spPr bwMode="auto">
            <a:xfrm>
              <a:off x="998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4" name="Freeform 106"/>
            <p:cNvSpPr>
              <a:spLocks noChangeArrowheads="1"/>
            </p:cNvSpPr>
            <p:nvPr/>
          </p:nvSpPr>
          <p:spPr bwMode="auto">
            <a:xfrm>
              <a:off x="1297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5" name="Freeform 107"/>
            <p:cNvSpPr>
              <a:spLocks noChangeArrowheads="1"/>
            </p:cNvSpPr>
            <p:nvPr/>
          </p:nvSpPr>
          <p:spPr bwMode="auto">
            <a:xfrm>
              <a:off x="1603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6" name="Freeform 108"/>
            <p:cNvSpPr>
              <a:spLocks noChangeArrowheads="1"/>
            </p:cNvSpPr>
            <p:nvPr/>
          </p:nvSpPr>
          <p:spPr bwMode="auto">
            <a:xfrm>
              <a:off x="1902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7" name="Freeform 109"/>
            <p:cNvSpPr>
              <a:spLocks noChangeArrowheads="1"/>
            </p:cNvSpPr>
            <p:nvPr/>
          </p:nvSpPr>
          <p:spPr bwMode="auto">
            <a:xfrm>
              <a:off x="1968" y="3032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8" name="Freeform 110"/>
            <p:cNvSpPr>
              <a:spLocks noChangeArrowheads="1"/>
            </p:cNvSpPr>
            <p:nvPr/>
          </p:nvSpPr>
          <p:spPr bwMode="auto">
            <a:xfrm>
              <a:off x="2023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59" name="Freeform 111"/>
            <p:cNvSpPr>
              <a:spLocks noChangeArrowheads="1"/>
            </p:cNvSpPr>
            <p:nvPr/>
          </p:nvSpPr>
          <p:spPr bwMode="auto">
            <a:xfrm>
              <a:off x="2023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0" name="Freeform 112"/>
            <p:cNvSpPr>
              <a:spLocks noChangeArrowheads="1"/>
            </p:cNvSpPr>
            <p:nvPr/>
          </p:nvSpPr>
          <p:spPr bwMode="auto">
            <a:xfrm>
              <a:off x="2023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1" name="Freeform 113"/>
            <p:cNvSpPr>
              <a:spLocks noChangeArrowheads="1"/>
            </p:cNvSpPr>
            <p:nvPr/>
          </p:nvSpPr>
          <p:spPr bwMode="auto">
            <a:xfrm>
              <a:off x="2023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2" name="Freeform 114"/>
            <p:cNvSpPr>
              <a:spLocks noChangeArrowheads="1"/>
            </p:cNvSpPr>
            <p:nvPr/>
          </p:nvSpPr>
          <p:spPr bwMode="auto">
            <a:xfrm>
              <a:off x="1968" y="3500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3" name="Freeform 115"/>
            <p:cNvSpPr>
              <a:spLocks noChangeArrowheads="1"/>
            </p:cNvSpPr>
            <p:nvPr/>
          </p:nvSpPr>
          <p:spPr bwMode="auto">
            <a:xfrm>
              <a:off x="876" y="3747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4" name="Freeform 116"/>
            <p:cNvSpPr>
              <a:spLocks noChangeArrowheads="1"/>
            </p:cNvSpPr>
            <p:nvPr/>
          </p:nvSpPr>
          <p:spPr bwMode="auto">
            <a:xfrm>
              <a:off x="932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5" name="Freeform 117"/>
            <p:cNvSpPr>
              <a:spLocks noChangeArrowheads="1"/>
            </p:cNvSpPr>
            <p:nvPr/>
          </p:nvSpPr>
          <p:spPr bwMode="auto">
            <a:xfrm>
              <a:off x="1423" y="3773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6" name="Freeform 118"/>
            <p:cNvSpPr>
              <a:spLocks noChangeArrowheads="1"/>
            </p:cNvSpPr>
            <p:nvPr/>
          </p:nvSpPr>
          <p:spPr bwMode="auto">
            <a:xfrm>
              <a:off x="1474" y="3773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7" name="Freeform 119"/>
            <p:cNvSpPr>
              <a:spLocks noChangeArrowheads="1"/>
            </p:cNvSpPr>
            <p:nvPr/>
          </p:nvSpPr>
          <p:spPr bwMode="auto">
            <a:xfrm>
              <a:off x="1530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8" name="Freeform 120"/>
            <p:cNvSpPr>
              <a:spLocks noChangeArrowheads="1"/>
            </p:cNvSpPr>
            <p:nvPr/>
          </p:nvSpPr>
          <p:spPr bwMode="auto">
            <a:xfrm>
              <a:off x="2021" y="3747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69" name="Freeform 121"/>
            <p:cNvSpPr>
              <a:spLocks noChangeArrowheads="1"/>
            </p:cNvSpPr>
            <p:nvPr/>
          </p:nvSpPr>
          <p:spPr bwMode="auto">
            <a:xfrm>
              <a:off x="1374" y="3889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0" name="Freeform 122"/>
            <p:cNvSpPr>
              <a:spLocks noChangeArrowheads="1"/>
            </p:cNvSpPr>
            <p:nvPr/>
          </p:nvSpPr>
          <p:spPr bwMode="auto">
            <a:xfrm>
              <a:off x="1516" y="394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1" name="Freeform 123"/>
            <p:cNvSpPr>
              <a:spLocks noChangeArrowheads="1"/>
            </p:cNvSpPr>
            <p:nvPr/>
          </p:nvSpPr>
          <p:spPr bwMode="auto">
            <a:xfrm>
              <a:off x="2124" y="3243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2" name="Freeform 124"/>
            <p:cNvSpPr>
              <a:spLocks noChangeArrowheads="1"/>
            </p:cNvSpPr>
            <p:nvPr/>
          </p:nvSpPr>
          <p:spPr bwMode="auto">
            <a:xfrm>
              <a:off x="2427" y="331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3" name="Freeform 125"/>
            <p:cNvSpPr>
              <a:spLocks noChangeArrowheads="1"/>
            </p:cNvSpPr>
            <p:nvPr/>
          </p:nvSpPr>
          <p:spPr bwMode="auto">
            <a:xfrm>
              <a:off x="2688" y="3032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4" name="Freeform 126"/>
            <p:cNvSpPr>
              <a:spLocks noChangeArrowheads="1"/>
            </p:cNvSpPr>
            <p:nvPr/>
          </p:nvSpPr>
          <p:spPr bwMode="auto">
            <a:xfrm>
              <a:off x="2688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5" name="Freeform 127"/>
            <p:cNvSpPr>
              <a:spLocks noChangeArrowheads="1"/>
            </p:cNvSpPr>
            <p:nvPr/>
          </p:nvSpPr>
          <p:spPr bwMode="auto">
            <a:xfrm>
              <a:off x="2688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6" name="Freeform 128"/>
            <p:cNvSpPr>
              <a:spLocks noChangeArrowheads="1"/>
            </p:cNvSpPr>
            <p:nvPr/>
          </p:nvSpPr>
          <p:spPr bwMode="auto">
            <a:xfrm>
              <a:off x="2688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7" name="Freeform 129"/>
            <p:cNvSpPr>
              <a:spLocks noChangeArrowheads="1"/>
            </p:cNvSpPr>
            <p:nvPr/>
          </p:nvSpPr>
          <p:spPr bwMode="auto">
            <a:xfrm>
              <a:off x="2688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8" name="Freeform 130"/>
            <p:cNvSpPr>
              <a:spLocks noChangeArrowheads="1"/>
            </p:cNvSpPr>
            <p:nvPr/>
          </p:nvSpPr>
          <p:spPr bwMode="auto">
            <a:xfrm>
              <a:off x="2688" y="3500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79" name="Freeform 131"/>
            <p:cNvSpPr>
              <a:spLocks noChangeArrowheads="1"/>
            </p:cNvSpPr>
            <p:nvPr/>
          </p:nvSpPr>
          <p:spPr bwMode="auto">
            <a:xfrm>
              <a:off x="2779" y="3048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0" name="Freeform 132"/>
            <p:cNvSpPr>
              <a:spLocks noChangeArrowheads="1"/>
            </p:cNvSpPr>
            <p:nvPr/>
          </p:nvSpPr>
          <p:spPr bwMode="auto">
            <a:xfrm>
              <a:off x="3070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1" name="Freeform 133"/>
            <p:cNvSpPr>
              <a:spLocks noChangeArrowheads="1"/>
            </p:cNvSpPr>
            <p:nvPr/>
          </p:nvSpPr>
          <p:spPr bwMode="auto">
            <a:xfrm>
              <a:off x="3377" y="3048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2" name="Freeform 134"/>
            <p:cNvSpPr>
              <a:spLocks noChangeArrowheads="1"/>
            </p:cNvSpPr>
            <p:nvPr/>
          </p:nvSpPr>
          <p:spPr bwMode="auto">
            <a:xfrm>
              <a:off x="3676" y="3048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3" name="Freeform 135"/>
            <p:cNvSpPr>
              <a:spLocks noChangeArrowheads="1"/>
            </p:cNvSpPr>
            <p:nvPr/>
          </p:nvSpPr>
          <p:spPr bwMode="auto">
            <a:xfrm>
              <a:off x="2771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4" name="Freeform 136"/>
            <p:cNvSpPr>
              <a:spLocks noChangeArrowheads="1"/>
            </p:cNvSpPr>
            <p:nvPr/>
          </p:nvSpPr>
          <p:spPr bwMode="auto">
            <a:xfrm>
              <a:off x="3078" y="318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5" name="Freeform 137"/>
            <p:cNvSpPr>
              <a:spLocks noChangeArrowheads="1"/>
            </p:cNvSpPr>
            <p:nvPr/>
          </p:nvSpPr>
          <p:spPr bwMode="auto">
            <a:xfrm>
              <a:off x="3370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6" name="Freeform 138"/>
            <p:cNvSpPr>
              <a:spLocks noChangeArrowheads="1"/>
            </p:cNvSpPr>
            <p:nvPr/>
          </p:nvSpPr>
          <p:spPr bwMode="auto">
            <a:xfrm>
              <a:off x="3669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7" name="Freeform 139"/>
            <p:cNvSpPr>
              <a:spLocks noChangeArrowheads="1"/>
            </p:cNvSpPr>
            <p:nvPr/>
          </p:nvSpPr>
          <p:spPr bwMode="auto">
            <a:xfrm>
              <a:off x="2771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8" name="Freeform 140"/>
            <p:cNvSpPr>
              <a:spLocks noChangeArrowheads="1"/>
            </p:cNvSpPr>
            <p:nvPr/>
          </p:nvSpPr>
          <p:spPr bwMode="auto">
            <a:xfrm>
              <a:off x="3070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9" name="Freeform 141"/>
            <p:cNvSpPr>
              <a:spLocks noChangeArrowheads="1"/>
            </p:cNvSpPr>
            <p:nvPr/>
          </p:nvSpPr>
          <p:spPr bwMode="auto">
            <a:xfrm>
              <a:off x="3377" y="331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0" name="Freeform 142"/>
            <p:cNvSpPr>
              <a:spLocks noChangeArrowheads="1"/>
            </p:cNvSpPr>
            <p:nvPr/>
          </p:nvSpPr>
          <p:spPr bwMode="auto">
            <a:xfrm>
              <a:off x="3669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1" name="Freeform 143"/>
            <p:cNvSpPr>
              <a:spLocks noChangeArrowheads="1"/>
            </p:cNvSpPr>
            <p:nvPr/>
          </p:nvSpPr>
          <p:spPr bwMode="auto">
            <a:xfrm>
              <a:off x="2771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2" name="Freeform 144"/>
            <p:cNvSpPr>
              <a:spLocks noChangeArrowheads="1"/>
            </p:cNvSpPr>
            <p:nvPr/>
          </p:nvSpPr>
          <p:spPr bwMode="auto">
            <a:xfrm>
              <a:off x="3070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3" name="Freeform 145"/>
            <p:cNvSpPr>
              <a:spLocks noChangeArrowheads="1"/>
            </p:cNvSpPr>
            <p:nvPr/>
          </p:nvSpPr>
          <p:spPr bwMode="auto">
            <a:xfrm>
              <a:off x="3370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4" name="Freeform 146"/>
            <p:cNvSpPr>
              <a:spLocks noChangeArrowheads="1"/>
            </p:cNvSpPr>
            <p:nvPr/>
          </p:nvSpPr>
          <p:spPr bwMode="auto">
            <a:xfrm>
              <a:off x="3676" y="344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5" name="Freeform 147"/>
            <p:cNvSpPr>
              <a:spLocks noChangeArrowheads="1"/>
            </p:cNvSpPr>
            <p:nvPr/>
          </p:nvSpPr>
          <p:spPr bwMode="auto">
            <a:xfrm>
              <a:off x="2651" y="3563"/>
              <a:ext cx="1196" cy="9"/>
            </a:xfrm>
            <a:custGeom>
              <a:avLst/>
              <a:gdLst>
                <a:gd name="T0" fmla="*/ 2640 w 5279"/>
                <a:gd name="T1" fmla="*/ 42 h 43"/>
                <a:gd name="T2" fmla="*/ 0 w 5279"/>
                <a:gd name="T3" fmla="*/ 42 h 43"/>
                <a:gd name="T4" fmla="*/ 0 w 5279"/>
                <a:gd name="T5" fmla="*/ 0 h 43"/>
                <a:gd name="T6" fmla="*/ 5278 w 5279"/>
                <a:gd name="T7" fmla="*/ 0 h 43"/>
                <a:gd name="T8" fmla="*/ 5278 w 5279"/>
                <a:gd name="T9" fmla="*/ 42 h 43"/>
                <a:gd name="T10" fmla="*/ 2640 w 5279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79" h="43">
                  <a:moveTo>
                    <a:pt x="2640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5278" y="0"/>
                  </a:lnTo>
                  <a:lnTo>
                    <a:pt x="5278" y="42"/>
                  </a:lnTo>
                  <a:lnTo>
                    <a:pt x="2640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6" name="Freeform 148"/>
            <p:cNvSpPr>
              <a:spLocks noChangeArrowheads="1"/>
            </p:cNvSpPr>
            <p:nvPr/>
          </p:nvSpPr>
          <p:spPr bwMode="auto">
            <a:xfrm>
              <a:off x="2771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7" name="Freeform 149"/>
            <p:cNvSpPr>
              <a:spLocks noChangeArrowheads="1"/>
            </p:cNvSpPr>
            <p:nvPr/>
          </p:nvSpPr>
          <p:spPr bwMode="auto">
            <a:xfrm>
              <a:off x="3070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8" name="Freeform 150"/>
            <p:cNvSpPr>
              <a:spLocks noChangeArrowheads="1"/>
            </p:cNvSpPr>
            <p:nvPr/>
          </p:nvSpPr>
          <p:spPr bwMode="auto">
            <a:xfrm>
              <a:off x="3377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99" name="Freeform 151"/>
            <p:cNvSpPr>
              <a:spLocks noChangeArrowheads="1"/>
            </p:cNvSpPr>
            <p:nvPr/>
          </p:nvSpPr>
          <p:spPr bwMode="auto">
            <a:xfrm>
              <a:off x="3676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0" name="Freeform 152"/>
            <p:cNvSpPr>
              <a:spLocks noChangeArrowheads="1"/>
            </p:cNvSpPr>
            <p:nvPr/>
          </p:nvSpPr>
          <p:spPr bwMode="auto">
            <a:xfrm>
              <a:off x="3741" y="3032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1" name="Freeform 153"/>
            <p:cNvSpPr>
              <a:spLocks noChangeArrowheads="1"/>
            </p:cNvSpPr>
            <p:nvPr/>
          </p:nvSpPr>
          <p:spPr bwMode="auto">
            <a:xfrm>
              <a:off x="3796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2" name="Freeform 154"/>
            <p:cNvSpPr>
              <a:spLocks noChangeArrowheads="1"/>
            </p:cNvSpPr>
            <p:nvPr/>
          </p:nvSpPr>
          <p:spPr bwMode="auto">
            <a:xfrm>
              <a:off x="3796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3" name="Freeform 155"/>
            <p:cNvSpPr>
              <a:spLocks noChangeArrowheads="1"/>
            </p:cNvSpPr>
            <p:nvPr/>
          </p:nvSpPr>
          <p:spPr bwMode="auto">
            <a:xfrm>
              <a:off x="3796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4" name="Freeform 156"/>
            <p:cNvSpPr>
              <a:spLocks noChangeArrowheads="1"/>
            </p:cNvSpPr>
            <p:nvPr/>
          </p:nvSpPr>
          <p:spPr bwMode="auto">
            <a:xfrm>
              <a:off x="3796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5" name="Freeform 157"/>
            <p:cNvSpPr>
              <a:spLocks noChangeArrowheads="1"/>
            </p:cNvSpPr>
            <p:nvPr/>
          </p:nvSpPr>
          <p:spPr bwMode="auto">
            <a:xfrm>
              <a:off x="3741" y="3500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6" name="Freeform 158"/>
            <p:cNvSpPr>
              <a:spLocks noChangeArrowheads="1"/>
            </p:cNvSpPr>
            <p:nvPr/>
          </p:nvSpPr>
          <p:spPr bwMode="auto">
            <a:xfrm>
              <a:off x="2650" y="3747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7" name="Freeform 159"/>
            <p:cNvSpPr>
              <a:spLocks noChangeArrowheads="1"/>
            </p:cNvSpPr>
            <p:nvPr/>
          </p:nvSpPr>
          <p:spPr bwMode="auto">
            <a:xfrm>
              <a:off x="2704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8" name="Freeform 160"/>
            <p:cNvSpPr>
              <a:spLocks noChangeArrowheads="1"/>
            </p:cNvSpPr>
            <p:nvPr/>
          </p:nvSpPr>
          <p:spPr bwMode="auto">
            <a:xfrm>
              <a:off x="3196" y="3773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09" name="Freeform 161"/>
            <p:cNvSpPr>
              <a:spLocks noChangeArrowheads="1"/>
            </p:cNvSpPr>
            <p:nvPr/>
          </p:nvSpPr>
          <p:spPr bwMode="auto">
            <a:xfrm>
              <a:off x="3248" y="3773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0" name="Freeform 162"/>
            <p:cNvSpPr>
              <a:spLocks noChangeArrowheads="1"/>
            </p:cNvSpPr>
            <p:nvPr/>
          </p:nvSpPr>
          <p:spPr bwMode="auto">
            <a:xfrm>
              <a:off x="3303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1" name="Freeform 163"/>
            <p:cNvSpPr>
              <a:spLocks noChangeArrowheads="1"/>
            </p:cNvSpPr>
            <p:nvPr/>
          </p:nvSpPr>
          <p:spPr bwMode="auto">
            <a:xfrm>
              <a:off x="3794" y="3747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2" name="Freeform 164"/>
            <p:cNvSpPr>
              <a:spLocks noChangeArrowheads="1"/>
            </p:cNvSpPr>
            <p:nvPr/>
          </p:nvSpPr>
          <p:spPr bwMode="auto">
            <a:xfrm>
              <a:off x="3147" y="3889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3" name="Freeform 165"/>
            <p:cNvSpPr>
              <a:spLocks noChangeArrowheads="1"/>
            </p:cNvSpPr>
            <p:nvPr/>
          </p:nvSpPr>
          <p:spPr bwMode="auto">
            <a:xfrm>
              <a:off x="3283" y="3949"/>
              <a:ext cx="56" cy="74"/>
            </a:xfrm>
            <a:custGeom>
              <a:avLst/>
              <a:gdLst>
                <a:gd name="T0" fmla="*/ 249 w 250"/>
                <a:gd name="T1" fmla="*/ 235 h 331"/>
                <a:gd name="T2" fmla="*/ 227 w 250"/>
                <a:gd name="T3" fmla="*/ 235 h 331"/>
                <a:gd name="T4" fmla="*/ 213 w 250"/>
                <a:gd name="T5" fmla="*/ 280 h 331"/>
                <a:gd name="T6" fmla="*/ 160 w 250"/>
                <a:gd name="T7" fmla="*/ 283 h 331"/>
                <a:gd name="T8" fmla="*/ 62 w 250"/>
                <a:gd name="T9" fmla="*/ 283 h 331"/>
                <a:gd name="T10" fmla="*/ 162 w 250"/>
                <a:gd name="T11" fmla="*/ 210 h 331"/>
                <a:gd name="T12" fmla="*/ 249 w 250"/>
                <a:gd name="T13" fmla="*/ 98 h 331"/>
                <a:gd name="T14" fmla="*/ 118 w 250"/>
                <a:gd name="T15" fmla="*/ 0 h 331"/>
                <a:gd name="T16" fmla="*/ 0 w 250"/>
                <a:gd name="T17" fmla="*/ 87 h 331"/>
                <a:gd name="T18" fmla="*/ 28 w 250"/>
                <a:gd name="T19" fmla="*/ 118 h 331"/>
                <a:gd name="T20" fmla="*/ 59 w 250"/>
                <a:gd name="T21" fmla="*/ 90 h 331"/>
                <a:gd name="T22" fmla="*/ 31 w 250"/>
                <a:gd name="T23" fmla="*/ 59 h 331"/>
                <a:gd name="T24" fmla="*/ 106 w 250"/>
                <a:gd name="T25" fmla="*/ 22 h 331"/>
                <a:gd name="T26" fmla="*/ 193 w 250"/>
                <a:gd name="T27" fmla="*/ 98 h 331"/>
                <a:gd name="T28" fmla="*/ 126 w 250"/>
                <a:gd name="T29" fmla="*/ 204 h 331"/>
                <a:gd name="T30" fmla="*/ 6 w 250"/>
                <a:gd name="T31" fmla="*/ 308 h 331"/>
                <a:gd name="T32" fmla="*/ 0 w 250"/>
                <a:gd name="T33" fmla="*/ 316 h 331"/>
                <a:gd name="T34" fmla="*/ 0 w 250"/>
                <a:gd name="T35" fmla="*/ 330 h 331"/>
                <a:gd name="T36" fmla="*/ 232 w 250"/>
                <a:gd name="T37" fmla="*/ 330 h 331"/>
                <a:gd name="T38" fmla="*/ 249 w 250"/>
                <a:gd name="T39" fmla="*/ 23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331">
                  <a:moveTo>
                    <a:pt x="249" y="235"/>
                  </a:moveTo>
                  <a:lnTo>
                    <a:pt x="227" y="235"/>
                  </a:lnTo>
                  <a:cubicBezTo>
                    <a:pt x="227" y="244"/>
                    <a:pt x="221" y="274"/>
                    <a:pt x="213" y="280"/>
                  </a:cubicBezTo>
                  <a:cubicBezTo>
                    <a:pt x="207" y="283"/>
                    <a:pt x="168" y="283"/>
                    <a:pt x="160" y="283"/>
                  </a:cubicBezTo>
                  <a:lnTo>
                    <a:pt x="62" y="283"/>
                  </a:lnTo>
                  <a:cubicBezTo>
                    <a:pt x="95" y="258"/>
                    <a:pt x="132" y="230"/>
                    <a:pt x="162" y="210"/>
                  </a:cubicBezTo>
                  <a:cubicBezTo>
                    <a:pt x="207" y="179"/>
                    <a:pt x="249" y="151"/>
                    <a:pt x="249" y="98"/>
                  </a:cubicBezTo>
                  <a:cubicBezTo>
                    <a:pt x="249" y="36"/>
                    <a:pt x="188" y="0"/>
                    <a:pt x="118" y="0"/>
                  </a:cubicBezTo>
                  <a:cubicBezTo>
                    <a:pt x="50" y="0"/>
                    <a:pt x="0" y="39"/>
                    <a:pt x="0" y="87"/>
                  </a:cubicBezTo>
                  <a:cubicBezTo>
                    <a:pt x="0" y="112"/>
                    <a:pt x="22" y="118"/>
                    <a:pt x="28" y="118"/>
                  </a:cubicBezTo>
                  <a:cubicBezTo>
                    <a:pt x="42" y="118"/>
                    <a:pt x="59" y="109"/>
                    <a:pt x="59" y="90"/>
                  </a:cubicBezTo>
                  <a:cubicBezTo>
                    <a:pt x="59" y="70"/>
                    <a:pt x="45" y="62"/>
                    <a:pt x="31" y="59"/>
                  </a:cubicBezTo>
                  <a:cubicBezTo>
                    <a:pt x="45" y="36"/>
                    <a:pt x="73" y="22"/>
                    <a:pt x="106" y="22"/>
                  </a:cubicBezTo>
                  <a:cubicBezTo>
                    <a:pt x="154" y="22"/>
                    <a:pt x="193" y="50"/>
                    <a:pt x="193" y="98"/>
                  </a:cubicBezTo>
                  <a:cubicBezTo>
                    <a:pt x="193" y="140"/>
                    <a:pt x="165" y="174"/>
                    <a:pt x="126" y="204"/>
                  </a:cubicBezTo>
                  <a:lnTo>
                    <a:pt x="6" y="308"/>
                  </a:lnTo>
                  <a:cubicBezTo>
                    <a:pt x="0" y="311"/>
                    <a:pt x="0" y="311"/>
                    <a:pt x="0" y="316"/>
                  </a:cubicBezTo>
                  <a:lnTo>
                    <a:pt x="0" y="330"/>
                  </a:lnTo>
                  <a:lnTo>
                    <a:pt x="232" y="330"/>
                  </a:lnTo>
                  <a:lnTo>
                    <a:pt x="249" y="2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4" name="Freeform 166"/>
            <p:cNvSpPr>
              <a:spLocks noChangeArrowheads="1"/>
            </p:cNvSpPr>
            <p:nvPr/>
          </p:nvSpPr>
          <p:spPr bwMode="auto">
            <a:xfrm>
              <a:off x="3897" y="3243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5" name="Freeform 167"/>
            <p:cNvSpPr>
              <a:spLocks noChangeArrowheads="1"/>
            </p:cNvSpPr>
            <p:nvPr/>
          </p:nvSpPr>
          <p:spPr bwMode="auto">
            <a:xfrm>
              <a:off x="4201" y="3313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6" name="Freeform 168"/>
            <p:cNvSpPr>
              <a:spLocks noChangeArrowheads="1"/>
            </p:cNvSpPr>
            <p:nvPr/>
          </p:nvSpPr>
          <p:spPr bwMode="auto">
            <a:xfrm>
              <a:off x="4462" y="3032"/>
              <a:ext cx="68" cy="202"/>
            </a:xfrm>
            <a:custGeom>
              <a:avLst/>
              <a:gdLst>
                <a:gd name="T0" fmla="*/ 62 w 303"/>
                <a:gd name="T1" fmla="*/ 731 h 894"/>
                <a:gd name="T2" fmla="*/ 67 w 303"/>
                <a:gd name="T3" fmla="*/ 636 h 894"/>
                <a:gd name="T4" fmla="*/ 202 w 303"/>
                <a:gd name="T5" fmla="*/ 157 h 894"/>
                <a:gd name="T6" fmla="*/ 302 w 303"/>
                <a:gd name="T7" fmla="*/ 11 h 894"/>
                <a:gd name="T8" fmla="*/ 302 w 303"/>
                <a:gd name="T9" fmla="*/ 6 h 894"/>
                <a:gd name="T10" fmla="*/ 288 w 303"/>
                <a:gd name="T11" fmla="*/ 0 h 894"/>
                <a:gd name="T12" fmla="*/ 280 w 303"/>
                <a:gd name="T13" fmla="*/ 0 h 894"/>
                <a:gd name="T14" fmla="*/ 137 w 303"/>
                <a:gd name="T15" fmla="*/ 202 h 894"/>
                <a:gd name="T16" fmla="*/ 11 w 303"/>
                <a:gd name="T17" fmla="*/ 664 h 894"/>
                <a:gd name="T18" fmla="*/ 0 w 303"/>
                <a:gd name="T19" fmla="*/ 871 h 894"/>
                <a:gd name="T20" fmla="*/ 0 w 303"/>
                <a:gd name="T21" fmla="*/ 888 h 894"/>
                <a:gd name="T22" fmla="*/ 14 w 303"/>
                <a:gd name="T23" fmla="*/ 893 h 894"/>
                <a:gd name="T24" fmla="*/ 42 w 303"/>
                <a:gd name="T25" fmla="*/ 893 h 894"/>
                <a:gd name="T26" fmla="*/ 56 w 303"/>
                <a:gd name="T27" fmla="*/ 879 h 894"/>
                <a:gd name="T28" fmla="*/ 56 w 303"/>
                <a:gd name="T29" fmla="*/ 860 h 894"/>
                <a:gd name="T30" fmla="*/ 59 w 303"/>
                <a:gd name="T31" fmla="*/ 809 h 894"/>
                <a:gd name="T32" fmla="*/ 62 w 303"/>
                <a:gd name="T33" fmla="*/ 731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894">
                  <a:moveTo>
                    <a:pt x="62" y="731"/>
                  </a:moveTo>
                  <a:cubicBezTo>
                    <a:pt x="62" y="700"/>
                    <a:pt x="64" y="669"/>
                    <a:pt x="67" y="636"/>
                  </a:cubicBezTo>
                  <a:cubicBezTo>
                    <a:pt x="87" y="470"/>
                    <a:pt x="123" y="305"/>
                    <a:pt x="202" y="157"/>
                  </a:cubicBezTo>
                  <a:cubicBezTo>
                    <a:pt x="241" y="84"/>
                    <a:pt x="280" y="36"/>
                    <a:pt x="302" y="11"/>
                  </a:cubicBezTo>
                  <a:cubicBezTo>
                    <a:pt x="302" y="8"/>
                    <a:pt x="302" y="8"/>
                    <a:pt x="302" y="6"/>
                  </a:cubicBezTo>
                  <a:cubicBezTo>
                    <a:pt x="302" y="0"/>
                    <a:pt x="297" y="0"/>
                    <a:pt x="288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74" y="3"/>
                    <a:pt x="196" y="87"/>
                    <a:pt x="137" y="202"/>
                  </a:cubicBezTo>
                  <a:cubicBezTo>
                    <a:pt x="70" y="333"/>
                    <a:pt x="31" y="476"/>
                    <a:pt x="11" y="664"/>
                  </a:cubicBezTo>
                  <a:cubicBezTo>
                    <a:pt x="6" y="720"/>
                    <a:pt x="0" y="804"/>
                    <a:pt x="0" y="871"/>
                  </a:cubicBezTo>
                  <a:lnTo>
                    <a:pt x="0" y="888"/>
                  </a:lnTo>
                  <a:cubicBezTo>
                    <a:pt x="0" y="893"/>
                    <a:pt x="6" y="893"/>
                    <a:pt x="14" y="893"/>
                  </a:cubicBezTo>
                  <a:lnTo>
                    <a:pt x="42" y="893"/>
                  </a:lnTo>
                  <a:cubicBezTo>
                    <a:pt x="56" y="893"/>
                    <a:pt x="56" y="893"/>
                    <a:pt x="56" y="879"/>
                  </a:cubicBezTo>
                  <a:lnTo>
                    <a:pt x="56" y="860"/>
                  </a:lnTo>
                  <a:cubicBezTo>
                    <a:pt x="56" y="843"/>
                    <a:pt x="59" y="823"/>
                    <a:pt x="59" y="809"/>
                  </a:cubicBezTo>
                  <a:lnTo>
                    <a:pt x="62" y="73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7" name="Freeform 169"/>
            <p:cNvSpPr>
              <a:spLocks noChangeArrowheads="1"/>
            </p:cNvSpPr>
            <p:nvPr/>
          </p:nvSpPr>
          <p:spPr bwMode="auto">
            <a:xfrm>
              <a:off x="4462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8" name="Freeform 170"/>
            <p:cNvSpPr>
              <a:spLocks noChangeArrowheads="1"/>
            </p:cNvSpPr>
            <p:nvPr/>
          </p:nvSpPr>
          <p:spPr bwMode="auto">
            <a:xfrm>
              <a:off x="4462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19" name="Freeform 171"/>
            <p:cNvSpPr>
              <a:spLocks noChangeArrowheads="1"/>
            </p:cNvSpPr>
            <p:nvPr/>
          </p:nvSpPr>
          <p:spPr bwMode="auto">
            <a:xfrm>
              <a:off x="4462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0" name="Freeform 172"/>
            <p:cNvSpPr>
              <a:spLocks noChangeArrowheads="1"/>
            </p:cNvSpPr>
            <p:nvPr/>
          </p:nvSpPr>
          <p:spPr bwMode="auto">
            <a:xfrm>
              <a:off x="4462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1" name="Freeform 173"/>
            <p:cNvSpPr>
              <a:spLocks noChangeArrowheads="1"/>
            </p:cNvSpPr>
            <p:nvPr/>
          </p:nvSpPr>
          <p:spPr bwMode="auto">
            <a:xfrm>
              <a:off x="4462" y="3500"/>
              <a:ext cx="68" cy="202"/>
            </a:xfrm>
            <a:custGeom>
              <a:avLst/>
              <a:gdLst>
                <a:gd name="T0" fmla="*/ 56 w 303"/>
                <a:gd name="T1" fmla="*/ 14 h 894"/>
                <a:gd name="T2" fmla="*/ 42 w 303"/>
                <a:gd name="T3" fmla="*/ 0 h 894"/>
                <a:gd name="T4" fmla="*/ 14 w 303"/>
                <a:gd name="T5" fmla="*/ 0 h 894"/>
                <a:gd name="T6" fmla="*/ 0 w 303"/>
                <a:gd name="T7" fmla="*/ 6 h 894"/>
                <a:gd name="T8" fmla="*/ 0 w 303"/>
                <a:gd name="T9" fmla="*/ 25 h 894"/>
                <a:gd name="T10" fmla="*/ 17 w 303"/>
                <a:gd name="T11" fmla="*/ 288 h 894"/>
                <a:gd name="T12" fmla="*/ 129 w 303"/>
                <a:gd name="T13" fmla="*/ 678 h 894"/>
                <a:gd name="T14" fmla="*/ 272 w 303"/>
                <a:gd name="T15" fmla="*/ 888 h 894"/>
                <a:gd name="T16" fmla="*/ 288 w 303"/>
                <a:gd name="T17" fmla="*/ 893 h 894"/>
                <a:gd name="T18" fmla="*/ 302 w 303"/>
                <a:gd name="T19" fmla="*/ 888 h 894"/>
                <a:gd name="T20" fmla="*/ 302 w 303"/>
                <a:gd name="T21" fmla="*/ 882 h 894"/>
                <a:gd name="T22" fmla="*/ 81 w 303"/>
                <a:gd name="T23" fmla="*/ 361 h 894"/>
                <a:gd name="T24" fmla="*/ 64 w 303"/>
                <a:gd name="T25" fmla="*/ 210 h 894"/>
                <a:gd name="T26" fmla="*/ 56 w 303"/>
                <a:gd name="T27" fmla="*/ 36 h 894"/>
                <a:gd name="T28" fmla="*/ 56 w 303"/>
                <a:gd name="T29" fmla="*/ 14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56" y="14"/>
                  </a:moveTo>
                  <a:cubicBezTo>
                    <a:pt x="56" y="0"/>
                    <a:pt x="56" y="0"/>
                    <a:pt x="42" y="0"/>
                  </a:cubicBezTo>
                  <a:lnTo>
                    <a:pt x="14" y="0"/>
                  </a:lnTo>
                  <a:cubicBezTo>
                    <a:pt x="6" y="0"/>
                    <a:pt x="0" y="0"/>
                    <a:pt x="0" y="6"/>
                  </a:cubicBezTo>
                  <a:lnTo>
                    <a:pt x="0" y="25"/>
                  </a:lnTo>
                  <a:cubicBezTo>
                    <a:pt x="0" y="101"/>
                    <a:pt x="6" y="213"/>
                    <a:pt x="17" y="288"/>
                  </a:cubicBezTo>
                  <a:cubicBezTo>
                    <a:pt x="36" y="423"/>
                    <a:pt x="67" y="554"/>
                    <a:pt x="129" y="678"/>
                  </a:cubicBezTo>
                  <a:cubicBezTo>
                    <a:pt x="196" y="806"/>
                    <a:pt x="263" y="876"/>
                    <a:pt x="272" y="888"/>
                  </a:cubicBezTo>
                  <a:cubicBezTo>
                    <a:pt x="280" y="893"/>
                    <a:pt x="280" y="893"/>
                    <a:pt x="288" y="893"/>
                  </a:cubicBezTo>
                  <a:cubicBezTo>
                    <a:pt x="297" y="893"/>
                    <a:pt x="302" y="893"/>
                    <a:pt x="302" y="888"/>
                  </a:cubicBezTo>
                  <a:cubicBezTo>
                    <a:pt x="302" y="888"/>
                    <a:pt x="302" y="885"/>
                    <a:pt x="302" y="882"/>
                  </a:cubicBezTo>
                  <a:cubicBezTo>
                    <a:pt x="188" y="742"/>
                    <a:pt x="118" y="582"/>
                    <a:pt x="81" y="361"/>
                  </a:cubicBezTo>
                  <a:cubicBezTo>
                    <a:pt x="73" y="311"/>
                    <a:pt x="67" y="260"/>
                    <a:pt x="64" y="210"/>
                  </a:cubicBezTo>
                  <a:cubicBezTo>
                    <a:pt x="59" y="151"/>
                    <a:pt x="56" y="92"/>
                    <a:pt x="56" y="36"/>
                  </a:cubicBezTo>
                  <a:lnTo>
                    <a:pt x="5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2" name="Freeform 174"/>
            <p:cNvSpPr>
              <a:spLocks noChangeArrowheads="1"/>
            </p:cNvSpPr>
            <p:nvPr/>
          </p:nvSpPr>
          <p:spPr bwMode="auto">
            <a:xfrm>
              <a:off x="4551" y="3048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3" name="Freeform 175"/>
            <p:cNvSpPr>
              <a:spLocks noChangeArrowheads="1"/>
            </p:cNvSpPr>
            <p:nvPr/>
          </p:nvSpPr>
          <p:spPr bwMode="auto">
            <a:xfrm>
              <a:off x="4843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4" name="Freeform 176"/>
            <p:cNvSpPr>
              <a:spLocks noChangeArrowheads="1"/>
            </p:cNvSpPr>
            <p:nvPr/>
          </p:nvSpPr>
          <p:spPr bwMode="auto">
            <a:xfrm>
              <a:off x="5143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5" name="Freeform 177"/>
            <p:cNvSpPr>
              <a:spLocks noChangeArrowheads="1"/>
            </p:cNvSpPr>
            <p:nvPr/>
          </p:nvSpPr>
          <p:spPr bwMode="auto">
            <a:xfrm>
              <a:off x="5442" y="3048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6" name="Freeform 178"/>
            <p:cNvSpPr>
              <a:spLocks noChangeArrowheads="1"/>
            </p:cNvSpPr>
            <p:nvPr/>
          </p:nvSpPr>
          <p:spPr bwMode="auto">
            <a:xfrm>
              <a:off x="4544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7" name="Freeform 179"/>
            <p:cNvSpPr>
              <a:spLocks noChangeArrowheads="1"/>
            </p:cNvSpPr>
            <p:nvPr/>
          </p:nvSpPr>
          <p:spPr bwMode="auto">
            <a:xfrm>
              <a:off x="4850" y="3181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8" name="Freeform 180"/>
            <p:cNvSpPr>
              <a:spLocks noChangeArrowheads="1"/>
            </p:cNvSpPr>
            <p:nvPr/>
          </p:nvSpPr>
          <p:spPr bwMode="auto">
            <a:xfrm>
              <a:off x="5143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29" name="Freeform 181"/>
            <p:cNvSpPr>
              <a:spLocks noChangeArrowheads="1"/>
            </p:cNvSpPr>
            <p:nvPr/>
          </p:nvSpPr>
          <p:spPr bwMode="auto">
            <a:xfrm>
              <a:off x="5442" y="3181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0" name="Freeform 182"/>
            <p:cNvSpPr>
              <a:spLocks noChangeArrowheads="1"/>
            </p:cNvSpPr>
            <p:nvPr/>
          </p:nvSpPr>
          <p:spPr bwMode="auto">
            <a:xfrm>
              <a:off x="4544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1" name="Freeform 183"/>
            <p:cNvSpPr>
              <a:spLocks noChangeArrowheads="1"/>
            </p:cNvSpPr>
            <p:nvPr/>
          </p:nvSpPr>
          <p:spPr bwMode="auto">
            <a:xfrm>
              <a:off x="4843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2" name="Freeform 184"/>
            <p:cNvSpPr>
              <a:spLocks noChangeArrowheads="1"/>
            </p:cNvSpPr>
            <p:nvPr/>
          </p:nvSpPr>
          <p:spPr bwMode="auto">
            <a:xfrm>
              <a:off x="5150" y="3315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3" name="Freeform 185"/>
            <p:cNvSpPr>
              <a:spLocks noChangeArrowheads="1"/>
            </p:cNvSpPr>
            <p:nvPr/>
          </p:nvSpPr>
          <p:spPr bwMode="auto">
            <a:xfrm>
              <a:off x="5442" y="3315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4" name="Freeform 186"/>
            <p:cNvSpPr>
              <a:spLocks noChangeArrowheads="1"/>
            </p:cNvSpPr>
            <p:nvPr/>
          </p:nvSpPr>
          <p:spPr bwMode="auto">
            <a:xfrm>
              <a:off x="4544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5" name="Freeform 187"/>
            <p:cNvSpPr>
              <a:spLocks noChangeArrowheads="1"/>
            </p:cNvSpPr>
            <p:nvPr/>
          </p:nvSpPr>
          <p:spPr bwMode="auto">
            <a:xfrm>
              <a:off x="4843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6" name="Freeform 188"/>
            <p:cNvSpPr>
              <a:spLocks noChangeArrowheads="1"/>
            </p:cNvSpPr>
            <p:nvPr/>
          </p:nvSpPr>
          <p:spPr bwMode="auto">
            <a:xfrm>
              <a:off x="5143" y="3449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7" name="Freeform 189"/>
            <p:cNvSpPr>
              <a:spLocks noChangeArrowheads="1"/>
            </p:cNvSpPr>
            <p:nvPr/>
          </p:nvSpPr>
          <p:spPr bwMode="auto">
            <a:xfrm>
              <a:off x="5448" y="3449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8" name="Freeform 190"/>
            <p:cNvSpPr>
              <a:spLocks noChangeArrowheads="1"/>
            </p:cNvSpPr>
            <p:nvPr/>
          </p:nvSpPr>
          <p:spPr bwMode="auto">
            <a:xfrm>
              <a:off x="4424" y="3563"/>
              <a:ext cx="1196" cy="9"/>
            </a:xfrm>
            <a:custGeom>
              <a:avLst/>
              <a:gdLst>
                <a:gd name="T0" fmla="*/ 2640 w 5279"/>
                <a:gd name="T1" fmla="*/ 42 h 43"/>
                <a:gd name="T2" fmla="*/ 0 w 5279"/>
                <a:gd name="T3" fmla="*/ 42 h 43"/>
                <a:gd name="T4" fmla="*/ 0 w 5279"/>
                <a:gd name="T5" fmla="*/ 0 h 43"/>
                <a:gd name="T6" fmla="*/ 5278 w 5279"/>
                <a:gd name="T7" fmla="*/ 0 h 43"/>
                <a:gd name="T8" fmla="*/ 5278 w 5279"/>
                <a:gd name="T9" fmla="*/ 42 h 43"/>
                <a:gd name="T10" fmla="*/ 2640 w 5279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79" h="43">
                  <a:moveTo>
                    <a:pt x="2640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5278" y="0"/>
                  </a:lnTo>
                  <a:lnTo>
                    <a:pt x="5278" y="42"/>
                  </a:lnTo>
                  <a:lnTo>
                    <a:pt x="2640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39" name="Freeform 191"/>
            <p:cNvSpPr>
              <a:spLocks noChangeArrowheads="1"/>
            </p:cNvSpPr>
            <p:nvPr/>
          </p:nvSpPr>
          <p:spPr bwMode="auto">
            <a:xfrm>
              <a:off x="4544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0" name="Freeform 192"/>
            <p:cNvSpPr>
              <a:spLocks noChangeArrowheads="1"/>
            </p:cNvSpPr>
            <p:nvPr/>
          </p:nvSpPr>
          <p:spPr bwMode="auto">
            <a:xfrm>
              <a:off x="4843" y="3592"/>
              <a:ext cx="58" cy="77"/>
            </a:xfrm>
            <a:custGeom>
              <a:avLst/>
              <a:gdLst>
                <a:gd name="T0" fmla="*/ 260 w 261"/>
                <a:gd name="T1" fmla="*/ 171 h 343"/>
                <a:gd name="T2" fmla="*/ 129 w 261"/>
                <a:gd name="T3" fmla="*/ 0 h 343"/>
                <a:gd name="T4" fmla="*/ 0 w 261"/>
                <a:gd name="T5" fmla="*/ 171 h 343"/>
                <a:gd name="T6" fmla="*/ 129 w 261"/>
                <a:gd name="T7" fmla="*/ 342 h 343"/>
                <a:gd name="T8" fmla="*/ 260 w 261"/>
                <a:gd name="T9" fmla="*/ 171 h 343"/>
                <a:gd name="T10" fmla="*/ 129 w 261"/>
                <a:gd name="T11" fmla="*/ 325 h 343"/>
                <a:gd name="T12" fmla="*/ 56 w 261"/>
                <a:gd name="T13" fmla="*/ 269 h 343"/>
                <a:gd name="T14" fmla="*/ 50 w 261"/>
                <a:gd name="T15" fmla="*/ 165 h 343"/>
                <a:gd name="T16" fmla="*/ 59 w 261"/>
                <a:gd name="T17" fmla="*/ 67 h 343"/>
                <a:gd name="T18" fmla="*/ 129 w 261"/>
                <a:gd name="T19" fmla="*/ 17 h 343"/>
                <a:gd name="T20" fmla="*/ 202 w 261"/>
                <a:gd name="T21" fmla="*/ 70 h 343"/>
                <a:gd name="T22" fmla="*/ 210 w 261"/>
                <a:gd name="T23" fmla="*/ 165 h 343"/>
                <a:gd name="T24" fmla="*/ 202 w 261"/>
                <a:gd name="T25" fmla="*/ 269 h 343"/>
                <a:gd name="T26" fmla="*/ 129 w 261"/>
                <a:gd name="T27" fmla="*/ 32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1" h="343">
                  <a:moveTo>
                    <a:pt x="260" y="171"/>
                  </a:moveTo>
                  <a:cubicBezTo>
                    <a:pt x="260" y="137"/>
                    <a:pt x="260" y="0"/>
                    <a:pt x="129" y="0"/>
                  </a:cubicBezTo>
                  <a:cubicBezTo>
                    <a:pt x="0" y="0"/>
                    <a:pt x="0" y="137"/>
                    <a:pt x="0" y="171"/>
                  </a:cubicBezTo>
                  <a:cubicBezTo>
                    <a:pt x="0" y="207"/>
                    <a:pt x="0" y="342"/>
                    <a:pt x="129" y="342"/>
                  </a:cubicBezTo>
                  <a:cubicBezTo>
                    <a:pt x="260" y="342"/>
                    <a:pt x="260" y="207"/>
                    <a:pt x="260" y="171"/>
                  </a:cubicBezTo>
                  <a:close/>
                  <a:moveTo>
                    <a:pt x="129" y="325"/>
                  </a:moveTo>
                  <a:cubicBezTo>
                    <a:pt x="112" y="325"/>
                    <a:pt x="70" y="319"/>
                    <a:pt x="56" y="269"/>
                  </a:cubicBezTo>
                  <a:cubicBezTo>
                    <a:pt x="50" y="241"/>
                    <a:pt x="50" y="207"/>
                    <a:pt x="50" y="165"/>
                  </a:cubicBezTo>
                  <a:cubicBezTo>
                    <a:pt x="50" y="129"/>
                    <a:pt x="50" y="95"/>
                    <a:pt x="59" y="67"/>
                  </a:cubicBezTo>
                  <a:cubicBezTo>
                    <a:pt x="70" y="25"/>
                    <a:pt x="109" y="17"/>
                    <a:pt x="129" y="17"/>
                  </a:cubicBezTo>
                  <a:cubicBezTo>
                    <a:pt x="168" y="17"/>
                    <a:pt x="193" y="36"/>
                    <a:pt x="202" y="70"/>
                  </a:cubicBezTo>
                  <a:cubicBezTo>
                    <a:pt x="210" y="95"/>
                    <a:pt x="210" y="137"/>
                    <a:pt x="210" y="165"/>
                  </a:cubicBezTo>
                  <a:cubicBezTo>
                    <a:pt x="210" y="199"/>
                    <a:pt x="210" y="241"/>
                    <a:pt x="202" y="269"/>
                  </a:cubicBezTo>
                  <a:cubicBezTo>
                    <a:pt x="190" y="316"/>
                    <a:pt x="148" y="325"/>
                    <a:pt x="129" y="3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1" name="Freeform 193"/>
            <p:cNvSpPr>
              <a:spLocks noChangeArrowheads="1"/>
            </p:cNvSpPr>
            <p:nvPr/>
          </p:nvSpPr>
          <p:spPr bwMode="auto">
            <a:xfrm>
              <a:off x="5150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2" name="Freeform 194"/>
            <p:cNvSpPr>
              <a:spLocks noChangeArrowheads="1"/>
            </p:cNvSpPr>
            <p:nvPr/>
          </p:nvSpPr>
          <p:spPr bwMode="auto">
            <a:xfrm>
              <a:off x="5448" y="3592"/>
              <a:ext cx="45" cy="74"/>
            </a:xfrm>
            <a:custGeom>
              <a:avLst/>
              <a:gdLst>
                <a:gd name="T0" fmla="*/ 126 w 205"/>
                <a:gd name="T1" fmla="*/ 14 h 331"/>
                <a:gd name="T2" fmla="*/ 109 w 205"/>
                <a:gd name="T3" fmla="*/ 0 h 331"/>
                <a:gd name="T4" fmla="*/ 8 w 205"/>
                <a:gd name="T5" fmla="*/ 31 h 331"/>
                <a:gd name="T6" fmla="*/ 0 w 205"/>
                <a:gd name="T7" fmla="*/ 31 h 331"/>
                <a:gd name="T8" fmla="*/ 0 w 205"/>
                <a:gd name="T9" fmla="*/ 53 h 331"/>
                <a:gd name="T10" fmla="*/ 8 w 205"/>
                <a:gd name="T11" fmla="*/ 53 h 331"/>
                <a:gd name="T12" fmla="*/ 81 w 205"/>
                <a:gd name="T13" fmla="*/ 39 h 331"/>
                <a:gd name="T14" fmla="*/ 81 w 205"/>
                <a:gd name="T15" fmla="*/ 288 h 331"/>
                <a:gd name="T16" fmla="*/ 28 w 205"/>
                <a:gd name="T17" fmla="*/ 308 h 331"/>
                <a:gd name="T18" fmla="*/ 3 w 205"/>
                <a:gd name="T19" fmla="*/ 308 h 331"/>
                <a:gd name="T20" fmla="*/ 3 w 205"/>
                <a:gd name="T21" fmla="*/ 330 h 331"/>
                <a:gd name="T22" fmla="*/ 104 w 205"/>
                <a:gd name="T23" fmla="*/ 328 h 331"/>
                <a:gd name="T24" fmla="*/ 204 w 205"/>
                <a:gd name="T25" fmla="*/ 330 h 331"/>
                <a:gd name="T26" fmla="*/ 204 w 205"/>
                <a:gd name="T27" fmla="*/ 308 h 331"/>
                <a:gd name="T28" fmla="*/ 179 w 205"/>
                <a:gd name="T29" fmla="*/ 308 h 331"/>
                <a:gd name="T30" fmla="*/ 126 w 205"/>
                <a:gd name="T31" fmla="*/ 288 h 331"/>
                <a:gd name="T32" fmla="*/ 126 w 205"/>
                <a:gd name="T33" fmla="*/ 1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331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lnTo>
                    <a:pt x="126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3" name="Freeform 195"/>
            <p:cNvSpPr>
              <a:spLocks noChangeArrowheads="1"/>
            </p:cNvSpPr>
            <p:nvPr/>
          </p:nvSpPr>
          <p:spPr bwMode="auto">
            <a:xfrm>
              <a:off x="5515" y="3032"/>
              <a:ext cx="68" cy="202"/>
            </a:xfrm>
            <a:custGeom>
              <a:avLst/>
              <a:gdLst>
                <a:gd name="T0" fmla="*/ 300 w 303"/>
                <a:gd name="T1" fmla="*/ 750 h 894"/>
                <a:gd name="T2" fmla="*/ 221 w 303"/>
                <a:gd name="T3" fmla="*/ 328 h 894"/>
                <a:gd name="T4" fmla="*/ 31 w 303"/>
                <a:gd name="T5" fmla="*/ 8 h 894"/>
                <a:gd name="T6" fmla="*/ 14 w 303"/>
                <a:gd name="T7" fmla="*/ 0 h 894"/>
                <a:gd name="T8" fmla="*/ 0 w 303"/>
                <a:gd name="T9" fmla="*/ 6 h 894"/>
                <a:gd name="T10" fmla="*/ 3 w 303"/>
                <a:gd name="T11" fmla="*/ 11 h 894"/>
                <a:gd name="T12" fmla="*/ 176 w 303"/>
                <a:gd name="T13" fmla="*/ 339 h 894"/>
                <a:gd name="T14" fmla="*/ 238 w 303"/>
                <a:gd name="T15" fmla="*/ 669 h 894"/>
                <a:gd name="T16" fmla="*/ 246 w 303"/>
                <a:gd name="T17" fmla="*/ 860 h 894"/>
                <a:gd name="T18" fmla="*/ 246 w 303"/>
                <a:gd name="T19" fmla="*/ 879 h 894"/>
                <a:gd name="T20" fmla="*/ 260 w 303"/>
                <a:gd name="T21" fmla="*/ 893 h 894"/>
                <a:gd name="T22" fmla="*/ 288 w 303"/>
                <a:gd name="T23" fmla="*/ 893 h 894"/>
                <a:gd name="T24" fmla="*/ 302 w 303"/>
                <a:gd name="T25" fmla="*/ 888 h 894"/>
                <a:gd name="T26" fmla="*/ 302 w 303"/>
                <a:gd name="T27" fmla="*/ 871 h 894"/>
                <a:gd name="T28" fmla="*/ 302 w 303"/>
                <a:gd name="T29" fmla="*/ 815 h 894"/>
                <a:gd name="T30" fmla="*/ 300 w 303"/>
                <a:gd name="T31" fmla="*/ 75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3" h="894">
                  <a:moveTo>
                    <a:pt x="300" y="750"/>
                  </a:moveTo>
                  <a:cubicBezTo>
                    <a:pt x="300" y="739"/>
                    <a:pt x="291" y="524"/>
                    <a:pt x="221" y="328"/>
                  </a:cubicBezTo>
                  <a:cubicBezTo>
                    <a:pt x="182" y="218"/>
                    <a:pt x="123" y="106"/>
                    <a:pt x="31" y="8"/>
                  </a:cubicBezTo>
                  <a:cubicBezTo>
                    <a:pt x="25" y="0"/>
                    <a:pt x="22" y="0"/>
                    <a:pt x="14" y="0"/>
                  </a:cubicBezTo>
                  <a:cubicBezTo>
                    <a:pt x="6" y="0"/>
                    <a:pt x="0" y="0"/>
                    <a:pt x="0" y="6"/>
                  </a:cubicBezTo>
                  <a:cubicBezTo>
                    <a:pt x="0" y="8"/>
                    <a:pt x="0" y="11"/>
                    <a:pt x="3" y="11"/>
                  </a:cubicBezTo>
                  <a:cubicBezTo>
                    <a:pt x="92" y="123"/>
                    <a:pt x="146" y="235"/>
                    <a:pt x="176" y="339"/>
                  </a:cubicBezTo>
                  <a:cubicBezTo>
                    <a:pt x="190" y="386"/>
                    <a:pt x="224" y="493"/>
                    <a:pt x="238" y="669"/>
                  </a:cubicBezTo>
                  <a:cubicBezTo>
                    <a:pt x="244" y="731"/>
                    <a:pt x="246" y="798"/>
                    <a:pt x="246" y="860"/>
                  </a:cubicBezTo>
                  <a:lnTo>
                    <a:pt x="246" y="879"/>
                  </a:lnTo>
                  <a:cubicBezTo>
                    <a:pt x="246" y="893"/>
                    <a:pt x="246" y="893"/>
                    <a:pt x="260" y="893"/>
                  </a:cubicBezTo>
                  <a:lnTo>
                    <a:pt x="288" y="893"/>
                  </a:lnTo>
                  <a:cubicBezTo>
                    <a:pt x="300" y="893"/>
                    <a:pt x="302" y="893"/>
                    <a:pt x="302" y="888"/>
                  </a:cubicBezTo>
                  <a:lnTo>
                    <a:pt x="302" y="871"/>
                  </a:lnTo>
                  <a:cubicBezTo>
                    <a:pt x="302" y="851"/>
                    <a:pt x="302" y="834"/>
                    <a:pt x="302" y="815"/>
                  </a:cubicBezTo>
                  <a:lnTo>
                    <a:pt x="300" y="7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4" name="Freeform 196"/>
            <p:cNvSpPr>
              <a:spLocks noChangeArrowheads="1"/>
            </p:cNvSpPr>
            <p:nvPr/>
          </p:nvSpPr>
          <p:spPr bwMode="auto">
            <a:xfrm>
              <a:off x="5570" y="3232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5" name="Freeform 197"/>
            <p:cNvSpPr>
              <a:spLocks noChangeArrowheads="1"/>
            </p:cNvSpPr>
            <p:nvPr/>
          </p:nvSpPr>
          <p:spPr bwMode="auto">
            <a:xfrm>
              <a:off x="5570" y="3299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6" name="Freeform 198"/>
            <p:cNvSpPr>
              <a:spLocks noChangeArrowheads="1"/>
            </p:cNvSpPr>
            <p:nvPr/>
          </p:nvSpPr>
          <p:spPr bwMode="auto">
            <a:xfrm>
              <a:off x="5570" y="3366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7" name="Freeform 199"/>
            <p:cNvSpPr>
              <a:spLocks noChangeArrowheads="1"/>
            </p:cNvSpPr>
            <p:nvPr/>
          </p:nvSpPr>
          <p:spPr bwMode="auto">
            <a:xfrm>
              <a:off x="5570" y="3433"/>
              <a:ext cx="13" cy="70"/>
            </a:xfrm>
            <a:custGeom>
              <a:avLst/>
              <a:gdLst>
                <a:gd name="T0" fmla="*/ 59 w 60"/>
                <a:gd name="T1" fmla="*/ 14 h 312"/>
                <a:gd name="T2" fmla="*/ 45 w 60"/>
                <a:gd name="T3" fmla="*/ 0 h 312"/>
                <a:gd name="T4" fmla="*/ 14 w 60"/>
                <a:gd name="T5" fmla="*/ 0 h 312"/>
                <a:gd name="T6" fmla="*/ 0 w 60"/>
                <a:gd name="T7" fmla="*/ 14 h 312"/>
                <a:gd name="T8" fmla="*/ 0 w 60"/>
                <a:gd name="T9" fmla="*/ 297 h 312"/>
                <a:gd name="T10" fmla="*/ 14 w 60"/>
                <a:gd name="T11" fmla="*/ 311 h 312"/>
                <a:gd name="T12" fmla="*/ 45 w 60"/>
                <a:gd name="T13" fmla="*/ 311 h 312"/>
                <a:gd name="T14" fmla="*/ 59 w 60"/>
                <a:gd name="T15" fmla="*/ 297 h 312"/>
                <a:gd name="T16" fmla="*/ 59 w 60"/>
                <a:gd name="T17" fmla="*/ 1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2">
                  <a:moveTo>
                    <a:pt x="59" y="14"/>
                  </a:moveTo>
                  <a:cubicBezTo>
                    <a:pt x="59" y="0"/>
                    <a:pt x="59" y="0"/>
                    <a:pt x="45" y="0"/>
                  </a:cubicBezTo>
                  <a:lnTo>
                    <a:pt x="14" y="0"/>
                  </a:lnTo>
                  <a:cubicBezTo>
                    <a:pt x="0" y="0"/>
                    <a:pt x="0" y="0"/>
                    <a:pt x="0" y="14"/>
                  </a:cubicBezTo>
                  <a:lnTo>
                    <a:pt x="0" y="297"/>
                  </a:lnTo>
                  <a:cubicBezTo>
                    <a:pt x="0" y="308"/>
                    <a:pt x="0" y="311"/>
                    <a:pt x="14" y="311"/>
                  </a:cubicBezTo>
                  <a:lnTo>
                    <a:pt x="45" y="311"/>
                  </a:lnTo>
                  <a:cubicBezTo>
                    <a:pt x="59" y="311"/>
                    <a:pt x="59" y="308"/>
                    <a:pt x="59" y="297"/>
                  </a:cubicBezTo>
                  <a:lnTo>
                    <a:pt x="59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8" name="Freeform 200"/>
            <p:cNvSpPr>
              <a:spLocks noChangeArrowheads="1"/>
            </p:cNvSpPr>
            <p:nvPr/>
          </p:nvSpPr>
          <p:spPr bwMode="auto">
            <a:xfrm>
              <a:off x="5515" y="3500"/>
              <a:ext cx="68" cy="202"/>
            </a:xfrm>
            <a:custGeom>
              <a:avLst/>
              <a:gdLst>
                <a:gd name="T0" fmla="*/ 260 w 303"/>
                <a:gd name="T1" fmla="*/ 0 h 894"/>
                <a:gd name="T2" fmla="*/ 246 w 303"/>
                <a:gd name="T3" fmla="*/ 14 h 894"/>
                <a:gd name="T4" fmla="*/ 246 w 303"/>
                <a:gd name="T5" fmla="*/ 36 h 894"/>
                <a:gd name="T6" fmla="*/ 232 w 303"/>
                <a:gd name="T7" fmla="*/ 280 h 894"/>
                <a:gd name="T8" fmla="*/ 123 w 303"/>
                <a:gd name="T9" fmla="*/ 692 h 894"/>
                <a:gd name="T10" fmla="*/ 3 w 303"/>
                <a:gd name="T11" fmla="*/ 882 h 894"/>
                <a:gd name="T12" fmla="*/ 0 w 303"/>
                <a:gd name="T13" fmla="*/ 888 h 894"/>
                <a:gd name="T14" fmla="*/ 14 w 303"/>
                <a:gd name="T15" fmla="*/ 893 h 894"/>
                <a:gd name="T16" fmla="*/ 25 w 303"/>
                <a:gd name="T17" fmla="*/ 893 h 894"/>
                <a:gd name="T18" fmla="*/ 165 w 303"/>
                <a:gd name="T19" fmla="*/ 692 h 894"/>
                <a:gd name="T20" fmla="*/ 291 w 303"/>
                <a:gd name="T21" fmla="*/ 230 h 894"/>
                <a:gd name="T22" fmla="*/ 302 w 303"/>
                <a:gd name="T23" fmla="*/ 25 h 894"/>
                <a:gd name="T24" fmla="*/ 302 w 303"/>
                <a:gd name="T25" fmla="*/ 6 h 894"/>
                <a:gd name="T26" fmla="*/ 288 w 303"/>
                <a:gd name="T27" fmla="*/ 0 h 894"/>
                <a:gd name="T28" fmla="*/ 260 w 303"/>
                <a:gd name="T2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894">
                  <a:moveTo>
                    <a:pt x="260" y="0"/>
                  </a:moveTo>
                  <a:cubicBezTo>
                    <a:pt x="246" y="0"/>
                    <a:pt x="246" y="0"/>
                    <a:pt x="246" y="14"/>
                  </a:cubicBezTo>
                  <a:lnTo>
                    <a:pt x="246" y="36"/>
                  </a:lnTo>
                  <a:cubicBezTo>
                    <a:pt x="246" y="115"/>
                    <a:pt x="238" y="213"/>
                    <a:pt x="232" y="280"/>
                  </a:cubicBezTo>
                  <a:cubicBezTo>
                    <a:pt x="218" y="414"/>
                    <a:pt x="185" y="560"/>
                    <a:pt x="123" y="692"/>
                  </a:cubicBezTo>
                  <a:cubicBezTo>
                    <a:pt x="90" y="762"/>
                    <a:pt x="50" y="823"/>
                    <a:pt x="3" y="882"/>
                  </a:cubicBezTo>
                  <a:cubicBezTo>
                    <a:pt x="0" y="885"/>
                    <a:pt x="0" y="888"/>
                    <a:pt x="0" y="888"/>
                  </a:cubicBezTo>
                  <a:cubicBezTo>
                    <a:pt x="0" y="893"/>
                    <a:pt x="6" y="893"/>
                    <a:pt x="14" y="893"/>
                  </a:cubicBezTo>
                  <a:cubicBezTo>
                    <a:pt x="22" y="893"/>
                    <a:pt x="22" y="893"/>
                    <a:pt x="25" y="893"/>
                  </a:cubicBezTo>
                  <a:cubicBezTo>
                    <a:pt x="28" y="890"/>
                    <a:pt x="109" y="806"/>
                    <a:pt x="165" y="692"/>
                  </a:cubicBezTo>
                  <a:cubicBezTo>
                    <a:pt x="232" y="560"/>
                    <a:pt x="274" y="417"/>
                    <a:pt x="291" y="230"/>
                  </a:cubicBezTo>
                  <a:cubicBezTo>
                    <a:pt x="297" y="174"/>
                    <a:pt x="302" y="92"/>
                    <a:pt x="302" y="25"/>
                  </a:cubicBezTo>
                  <a:lnTo>
                    <a:pt x="302" y="6"/>
                  </a:lnTo>
                  <a:cubicBezTo>
                    <a:pt x="302" y="0"/>
                    <a:pt x="297" y="0"/>
                    <a:pt x="288" y="0"/>
                  </a:cubicBezTo>
                  <a:lnTo>
                    <a:pt x="26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49" name="Freeform 201"/>
            <p:cNvSpPr>
              <a:spLocks noChangeArrowheads="1"/>
            </p:cNvSpPr>
            <p:nvPr/>
          </p:nvSpPr>
          <p:spPr bwMode="auto">
            <a:xfrm>
              <a:off x="4423" y="3747"/>
              <a:ext cx="55" cy="42"/>
            </a:xfrm>
            <a:custGeom>
              <a:avLst/>
              <a:gdLst>
                <a:gd name="T0" fmla="*/ 244 w 245"/>
                <a:gd name="T1" fmla="*/ 129 h 189"/>
                <a:gd name="T2" fmla="*/ 235 w 245"/>
                <a:gd name="T3" fmla="*/ 115 h 189"/>
                <a:gd name="T4" fmla="*/ 28 w 245"/>
                <a:gd name="T5" fmla="*/ 6 h 189"/>
                <a:gd name="T6" fmla="*/ 14 w 245"/>
                <a:gd name="T7" fmla="*/ 0 h 189"/>
                <a:gd name="T8" fmla="*/ 0 w 245"/>
                <a:gd name="T9" fmla="*/ 14 h 189"/>
                <a:gd name="T10" fmla="*/ 0 w 245"/>
                <a:gd name="T11" fmla="*/ 25 h 189"/>
                <a:gd name="T12" fmla="*/ 232 w 245"/>
                <a:gd name="T13" fmla="*/ 188 h 189"/>
                <a:gd name="T14" fmla="*/ 244 w 245"/>
                <a:gd name="T15" fmla="*/ 174 h 189"/>
                <a:gd name="T16" fmla="*/ 244 w 245"/>
                <a:gd name="T17" fmla="*/ 12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29"/>
                  </a:moveTo>
                  <a:cubicBezTo>
                    <a:pt x="244" y="118"/>
                    <a:pt x="244" y="115"/>
                    <a:pt x="235" y="115"/>
                  </a:cubicBezTo>
                  <a:cubicBezTo>
                    <a:pt x="165" y="115"/>
                    <a:pt x="78" y="92"/>
                    <a:pt x="28" y="6"/>
                  </a:cubicBezTo>
                  <a:cubicBezTo>
                    <a:pt x="25" y="0"/>
                    <a:pt x="25" y="0"/>
                    <a:pt x="14" y="0"/>
                  </a:cubicBezTo>
                  <a:cubicBezTo>
                    <a:pt x="0" y="0"/>
                    <a:pt x="0" y="0"/>
                    <a:pt x="0" y="14"/>
                  </a:cubicBezTo>
                  <a:cubicBezTo>
                    <a:pt x="0" y="22"/>
                    <a:pt x="0" y="25"/>
                    <a:pt x="0" y="25"/>
                  </a:cubicBezTo>
                  <a:cubicBezTo>
                    <a:pt x="56" y="137"/>
                    <a:pt x="157" y="188"/>
                    <a:pt x="232" y="188"/>
                  </a:cubicBezTo>
                  <a:cubicBezTo>
                    <a:pt x="244" y="188"/>
                    <a:pt x="244" y="188"/>
                    <a:pt x="244" y="174"/>
                  </a:cubicBezTo>
                  <a:lnTo>
                    <a:pt x="244" y="1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0" name="Freeform 202"/>
            <p:cNvSpPr>
              <a:spLocks noChangeArrowheads="1"/>
            </p:cNvSpPr>
            <p:nvPr/>
          </p:nvSpPr>
          <p:spPr bwMode="auto">
            <a:xfrm>
              <a:off x="4478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1" name="Freeform 203"/>
            <p:cNvSpPr>
              <a:spLocks noChangeArrowheads="1"/>
            </p:cNvSpPr>
            <p:nvPr/>
          </p:nvSpPr>
          <p:spPr bwMode="auto">
            <a:xfrm>
              <a:off x="4969" y="3773"/>
              <a:ext cx="55" cy="42"/>
            </a:xfrm>
            <a:custGeom>
              <a:avLst/>
              <a:gdLst>
                <a:gd name="T0" fmla="*/ 0 w 245"/>
                <a:gd name="T1" fmla="*/ 59 h 189"/>
                <a:gd name="T2" fmla="*/ 8 w 245"/>
                <a:gd name="T3" fmla="*/ 73 h 189"/>
                <a:gd name="T4" fmla="*/ 216 w 245"/>
                <a:gd name="T5" fmla="*/ 182 h 189"/>
                <a:gd name="T6" fmla="*/ 230 w 245"/>
                <a:gd name="T7" fmla="*/ 188 h 189"/>
                <a:gd name="T8" fmla="*/ 244 w 245"/>
                <a:gd name="T9" fmla="*/ 174 h 189"/>
                <a:gd name="T10" fmla="*/ 244 w 245"/>
                <a:gd name="T11" fmla="*/ 162 h 189"/>
                <a:gd name="T12" fmla="*/ 11 w 245"/>
                <a:gd name="T13" fmla="*/ 0 h 189"/>
                <a:gd name="T14" fmla="*/ 0 w 245"/>
                <a:gd name="T15" fmla="*/ 14 h 189"/>
                <a:gd name="T16" fmla="*/ 0 w 245"/>
                <a:gd name="T17" fmla="*/ 5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59"/>
                  </a:moveTo>
                  <a:cubicBezTo>
                    <a:pt x="0" y="70"/>
                    <a:pt x="0" y="73"/>
                    <a:pt x="8" y="73"/>
                  </a:cubicBezTo>
                  <a:cubicBezTo>
                    <a:pt x="78" y="76"/>
                    <a:pt x="165" y="95"/>
                    <a:pt x="216" y="182"/>
                  </a:cubicBezTo>
                  <a:cubicBezTo>
                    <a:pt x="218" y="188"/>
                    <a:pt x="218" y="188"/>
                    <a:pt x="230" y="188"/>
                  </a:cubicBezTo>
                  <a:cubicBezTo>
                    <a:pt x="244" y="188"/>
                    <a:pt x="244" y="188"/>
                    <a:pt x="244" y="174"/>
                  </a:cubicBezTo>
                  <a:cubicBezTo>
                    <a:pt x="244" y="165"/>
                    <a:pt x="244" y="165"/>
                    <a:pt x="244" y="162"/>
                  </a:cubicBezTo>
                  <a:cubicBezTo>
                    <a:pt x="188" y="50"/>
                    <a:pt x="87" y="0"/>
                    <a:pt x="11" y="0"/>
                  </a:cubicBezTo>
                  <a:cubicBezTo>
                    <a:pt x="0" y="0"/>
                    <a:pt x="0" y="3"/>
                    <a:pt x="0" y="14"/>
                  </a:cubicBezTo>
                  <a:lnTo>
                    <a:pt x="0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2" name="Freeform 204"/>
            <p:cNvSpPr>
              <a:spLocks noChangeArrowheads="1"/>
            </p:cNvSpPr>
            <p:nvPr/>
          </p:nvSpPr>
          <p:spPr bwMode="auto">
            <a:xfrm>
              <a:off x="5020" y="3773"/>
              <a:ext cx="55" cy="42"/>
            </a:xfrm>
            <a:custGeom>
              <a:avLst/>
              <a:gdLst>
                <a:gd name="T0" fmla="*/ 244 w 245"/>
                <a:gd name="T1" fmla="*/ 14 h 189"/>
                <a:gd name="T2" fmla="*/ 232 w 245"/>
                <a:gd name="T3" fmla="*/ 0 h 189"/>
                <a:gd name="T4" fmla="*/ 8 w 245"/>
                <a:gd name="T5" fmla="*/ 151 h 189"/>
                <a:gd name="T6" fmla="*/ 0 w 245"/>
                <a:gd name="T7" fmla="*/ 174 h 189"/>
                <a:gd name="T8" fmla="*/ 14 w 245"/>
                <a:gd name="T9" fmla="*/ 188 h 189"/>
                <a:gd name="T10" fmla="*/ 28 w 245"/>
                <a:gd name="T11" fmla="*/ 185 h 189"/>
                <a:gd name="T12" fmla="*/ 238 w 245"/>
                <a:gd name="T13" fmla="*/ 73 h 189"/>
                <a:gd name="T14" fmla="*/ 244 w 245"/>
                <a:gd name="T15" fmla="*/ 59 h 189"/>
                <a:gd name="T16" fmla="*/ 244 w 245"/>
                <a:gd name="T17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244" y="14"/>
                  </a:moveTo>
                  <a:cubicBezTo>
                    <a:pt x="244" y="3"/>
                    <a:pt x="244" y="0"/>
                    <a:pt x="232" y="0"/>
                  </a:cubicBezTo>
                  <a:cubicBezTo>
                    <a:pt x="179" y="0"/>
                    <a:pt x="73" y="28"/>
                    <a:pt x="8" y="151"/>
                  </a:cubicBezTo>
                  <a:cubicBezTo>
                    <a:pt x="0" y="162"/>
                    <a:pt x="0" y="165"/>
                    <a:pt x="0" y="174"/>
                  </a:cubicBezTo>
                  <a:cubicBezTo>
                    <a:pt x="0" y="188"/>
                    <a:pt x="0" y="188"/>
                    <a:pt x="14" y="188"/>
                  </a:cubicBezTo>
                  <a:cubicBezTo>
                    <a:pt x="25" y="188"/>
                    <a:pt x="25" y="188"/>
                    <a:pt x="28" y="185"/>
                  </a:cubicBezTo>
                  <a:cubicBezTo>
                    <a:pt x="70" y="109"/>
                    <a:pt x="143" y="76"/>
                    <a:pt x="238" y="73"/>
                  </a:cubicBezTo>
                  <a:cubicBezTo>
                    <a:pt x="244" y="73"/>
                    <a:pt x="244" y="67"/>
                    <a:pt x="244" y="59"/>
                  </a:cubicBezTo>
                  <a:lnTo>
                    <a:pt x="244" y="1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3" name="Freeform 205"/>
            <p:cNvSpPr>
              <a:spLocks noChangeArrowheads="1"/>
            </p:cNvSpPr>
            <p:nvPr/>
          </p:nvSpPr>
          <p:spPr bwMode="auto">
            <a:xfrm>
              <a:off x="5076" y="3773"/>
              <a:ext cx="491" cy="16"/>
            </a:xfrm>
            <a:custGeom>
              <a:avLst/>
              <a:gdLst>
                <a:gd name="T0" fmla="*/ 1084 w 2168"/>
                <a:gd name="T1" fmla="*/ 76 h 77"/>
                <a:gd name="T2" fmla="*/ 0 w 2168"/>
                <a:gd name="T3" fmla="*/ 76 h 77"/>
                <a:gd name="T4" fmla="*/ 0 w 2168"/>
                <a:gd name="T5" fmla="*/ 0 h 77"/>
                <a:gd name="T6" fmla="*/ 2167 w 2168"/>
                <a:gd name="T7" fmla="*/ 0 h 77"/>
                <a:gd name="T8" fmla="*/ 2167 w 2168"/>
                <a:gd name="T9" fmla="*/ 76 h 77"/>
                <a:gd name="T10" fmla="*/ 1084 w 216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8" h="77">
                  <a:moveTo>
                    <a:pt x="1084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2167" y="0"/>
                  </a:lnTo>
                  <a:lnTo>
                    <a:pt x="2167" y="76"/>
                  </a:lnTo>
                  <a:lnTo>
                    <a:pt x="108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4" name="Freeform 206"/>
            <p:cNvSpPr>
              <a:spLocks noChangeArrowheads="1"/>
            </p:cNvSpPr>
            <p:nvPr/>
          </p:nvSpPr>
          <p:spPr bwMode="auto">
            <a:xfrm>
              <a:off x="5567" y="3747"/>
              <a:ext cx="55" cy="42"/>
            </a:xfrm>
            <a:custGeom>
              <a:avLst/>
              <a:gdLst>
                <a:gd name="T0" fmla="*/ 0 w 245"/>
                <a:gd name="T1" fmla="*/ 174 h 189"/>
                <a:gd name="T2" fmla="*/ 11 w 245"/>
                <a:gd name="T3" fmla="*/ 188 h 189"/>
                <a:gd name="T4" fmla="*/ 235 w 245"/>
                <a:gd name="T5" fmla="*/ 39 h 189"/>
                <a:gd name="T6" fmla="*/ 244 w 245"/>
                <a:gd name="T7" fmla="*/ 14 h 189"/>
                <a:gd name="T8" fmla="*/ 230 w 245"/>
                <a:gd name="T9" fmla="*/ 0 h 189"/>
                <a:gd name="T10" fmla="*/ 216 w 245"/>
                <a:gd name="T11" fmla="*/ 6 h 189"/>
                <a:gd name="T12" fmla="*/ 6 w 245"/>
                <a:gd name="T13" fmla="*/ 115 h 189"/>
                <a:gd name="T14" fmla="*/ 0 w 245"/>
                <a:gd name="T15" fmla="*/ 129 h 189"/>
                <a:gd name="T16" fmla="*/ 0 w 245"/>
                <a:gd name="T17" fmla="*/ 17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89">
                  <a:moveTo>
                    <a:pt x="0" y="174"/>
                  </a:moveTo>
                  <a:cubicBezTo>
                    <a:pt x="0" y="188"/>
                    <a:pt x="0" y="188"/>
                    <a:pt x="11" y="188"/>
                  </a:cubicBezTo>
                  <a:cubicBezTo>
                    <a:pt x="64" y="188"/>
                    <a:pt x="171" y="160"/>
                    <a:pt x="235" y="39"/>
                  </a:cubicBezTo>
                  <a:cubicBezTo>
                    <a:pt x="244" y="25"/>
                    <a:pt x="244" y="25"/>
                    <a:pt x="244" y="14"/>
                  </a:cubicBezTo>
                  <a:cubicBezTo>
                    <a:pt x="244" y="0"/>
                    <a:pt x="244" y="0"/>
                    <a:pt x="230" y="0"/>
                  </a:cubicBezTo>
                  <a:cubicBezTo>
                    <a:pt x="221" y="0"/>
                    <a:pt x="218" y="0"/>
                    <a:pt x="216" y="6"/>
                  </a:cubicBezTo>
                  <a:cubicBezTo>
                    <a:pt x="174" y="78"/>
                    <a:pt x="101" y="112"/>
                    <a:pt x="6" y="115"/>
                  </a:cubicBezTo>
                  <a:cubicBezTo>
                    <a:pt x="0" y="115"/>
                    <a:pt x="0" y="120"/>
                    <a:pt x="0" y="129"/>
                  </a:cubicBezTo>
                  <a:lnTo>
                    <a:pt x="0" y="17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5" name="Freeform 207"/>
            <p:cNvSpPr>
              <a:spLocks noChangeArrowheads="1"/>
            </p:cNvSpPr>
            <p:nvPr/>
          </p:nvSpPr>
          <p:spPr bwMode="auto">
            <a:xfrm>
              <a:off x="4920" y="3889"/>
              <a:ext cx="117" cy="111"/>
            </a:xfrm>
            <a:custGeom>
              <a:avLst/>
              <a:gdLst>
                <a:gd name="T0" fmla="*/ 104 w 522"/>
                <a:gd name="T1" fmla="*/ 412 h 494"/>
                <a:gd name="T2" fmla="*/ 17 w 522"/>
                <a:gd name="T3" fmla="*/ 470 h 494"/>
                <a:gd name="T4" fmla="*/ 0 w 522"/>
                <a:gd name="T5" fmla="*/ 484 h 494"/>
                <a:gd name="T6" fmla="*/ 8 w 522"/>
                <a:gd name="T7" fmla="*/ 493 h 494"/>
                <a:gd name="T8" fmla="*/ 70 w 522"/>
                <a:gd name="T9" fmla="*/ 490 h 494"/>
                <a:gd name="T10" fmla="*/ 140 w 522"/>
                <a:gd name="T11" fmla="*/ 493 h 494"/>
                <a:gd name="T12" fmla="*/ 154 w 522"/>
                <a:gd name="T13" fmla="*/ 479 h 494"/>
                <a:gd name="T14" fmla="*/ 143 w 522"/>
                <a:gd name="T15" fmla="*/ 470 h 494"/>
                <a:gd name="T16" fmla="*/ 112 w 522"/>
                <a:gd name="T17" fmla="*/ 448 h 494"/>
                <a:gd name="T18" fmla="*/ 123 w 522"/>
                <a:gd name="T19" fmla="*/ 423 h 494"/>
                <a:gd name="T20" fmla="*/ 179 w 522"/>
                <a:gd name="T21" fmla="*/ 336 h 494"/>
                <a:gd name="T22" fmla="*/ 375 w 522"/>
                <a:gd name="T23" fmla="*/ 336 h 494"/>
                <a:gd name="T24" fmla="*/ 392 w 522"/>
                <a:gd name="T25" fmla="*/ 451 h 494"/>
                <a:gd name="T26" fmla="*/ 344 w 522"/>
                <a:gd name="T27" fmla="*/ 470 h 494"/>
                <a:gd name="T28" fmla="*/ 328 w 522"/>
                <a:gd name="T29" fmla="*/ 484 h 494"/>
                <a:gd name="T30" fmla="*/ 339 w 522"/>
                <a:gd name="T31" fmla="*/ 493 h 494"/>
                <a:gd name="T32" fmla="*/ 428 w 522"/>
                <a:gd name="T33" fmla="*/ 490 h 494"/>
                <a:gd name="T34" fmla="*/ 468 w 522"/>
                <a:gd name="T35" fmla="*/ 493 h 494"/>
                <a:gd name="T36" fmla="*/ 507 w 522"/>
                <a:gd name="T37" fmla="*/ 493 h 494"/>
                <a:gd name="T38" fmla="*/ 521 w 522"/>
                <a:gd name="T39" fmla="*/ 479 h 494"/>
                <a:gd name="T40" fmla="*/ 501 w 522"/>
                <a:gd name="T41" fmla="*/ 470 h 494"/>
                <a:gd name="T42" fmla="*/ 459 w 522"/>
                <a:gd name="T43" fmla="*/ 448 h 494"/>
                <a:gd name="T44" fmla="*/ 398 w 522"/>
                <a:gd name="T45" fmla="*/ 20 h 494"/>
                <a:gd name="T46" fmla="*/ 381 w 522"/>
                <a:gd name="T47" fmla="*/ 0 h 494"/>
                <a:gd name="T48" fmla="*/ 358 w 522"/>
                <a:gd name="T49" fmla="*/ 17 h 494"/>
                <a:gd name="T50" fmla="*/ 104 w 522"/>
                <a:gd name="T51" fmla="*/ 412 h 494"/>
                <a:gd name="T52" fmla="*/ 196 w 522"/>
                <a:gd name="T53" fmla="*/ 311 h 494"/>
                <a:gd name="T54" fmla="*/ 339 w 522"/>
                <a:gd name="T55" fmla="*/ 84 h 494"/>
                <a:gd name="T56" fmla="*/ 372 w 522"/>
                <a:gd name="T57" fmla="*/ 311 h 494"/>
                <a:gd name="T58" fmla="*/ 196 w 522"/>
                <a:gd name="T59" fmla="*/ 311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2" h="494">
                  <a:moveTo>
                    <a:pt x="104" y="412"/>
                  </a:moveTo>
                  <a:cubicBezTo>
                    <a:pt x="78" y="448"/>
                    <a:pt x="56" y="468"/>
                    <a:pt x="17" y="470"/>
                  </a:cubicBezTo>
                  <a:cubicBezTo>
                    <a:pt x="8" y="470"/>
                    <a:pt x="0" y="470"/>
                    <a:pt x="0" y="484"/>
                  </a:cubicBezTo>
                  <a:cubicBezTo>
                    <a:pt x="0" y="490"/>
                    <a:pt x="6" y="493"/>
                    <a:pt x="8" y="493"/>
                  </a:cubicBezTo>
                  <a:cubicBezTo>
                    <a:pt x="28" y="493"/>
                    <a:pt x="50" y="490"/>
                    <a:pt x="70" y="490"/>
                  </a:cubicBezTo>
                  <a:cubicBezTo>
                    <a:pt x="92" y="490"/>
                    <a:pt x="120" y="493"/>
                    <a:pt x="140" y="493"/>
                  </a:cubicBezTo>
                  <a:cubicBezTo>
                    <a:pt x="143" y="493"/>
                    <a:pt x="154" y="493"/>
                    <a:pt x="154" y="479"/>
                  </a:cubicBezTo>
                  <a:cubicBezTo>
                    <a:pt x="154" y="470"/>
                    <a:pt x="146" y="470"/>
                    <a:pt x="143" y="470"/>
                  </a:cubicBezTo>
                  <a:cubicBezTo>
                    <a:pt x="137" y="468"/>
                    <a:pt x="112" y="468"/>
                    <a:pt x="112" y="448"/>
                  </a:cubicBezTo>
                  <a:cubicBezTo>
                    <a:pt x="112" y="440"/>
                    <a:pt x="120" y="428"/>
                    <a:pt x="123" y="423"/>
                  </a:cubicBezTo>
                  <a:lnTo>
                    <a:pt x="179" y="336"/>
                  </a:lnTo>
                  <a:lnTo>
                    <a:pt x="375" y="336"/>
                  </a:lnTo>
                  <a:lnTo>
                    <a:pt x="392" y="451"/>
                  </a:lnTo>
                  <a:cubicBezTo>
                    <a:pt x="389" y="459"/>
                    <a:pt x="386" y="470"/>
                    <a:pt x="344" y="470"/>
                  </a:cubicBezTo>
                  <a:cubicBezTo>
                    <a:pt x="336" y="470"/>
                    <a:pt x="328" y="470"/>
                    <a:pt x="328" y="484"/>
                  </a:cubicBezTo>
                  <a:cubicBezTo>
                    <a:pt x="328" y="487"/>
                    <a:pt x="328" y="493"/>
                    <a:pt x="339" y="493"/>
                  </a:cubicBezTo>
                  <a:cubicBezTo>
                    <a:pt x="358" y="493"/>
                    <a:pt x="406" y="490"/>
                    <a:pt x="428" y="490"/>
                  </a:cubicBezTo>
                  <a:cubicBezTo>
                    <a:pt x="440" y="490"/>
                    <a:pt x="456" y="493"/>
                    <a:pt x="468" y="493"/>
                  </a:cubicBezTo>
                  <a:cubicBezTo>
                    <a:pt x="482" y="493"/>
                    <a:pt x="496" y="493"/>
                    <a:pt x="507" y="493"/>
                  </a:cubicBezTo>
                  <a:cubicBezTo>
                    <a:pt x="518" y="493"/>
                    <a:pt x="521" y="487"/>
                    <a:pt x="521" y="479"/>
                  </a:cubicBezTo>
                  <a:cubicBezTo>
                    <a:pt x="521" y="470"/>
                    <a:pt x="512" y="470"/>
                    <a:pt x="501" y="470"/>
                  </a:cubicBezTo>
                  <a:cubicBezTo>
                    <a:pt x="462" y="470"/>
                    <a:pt x="459" y="465"/>
                    <a:pt x="459" y="448"/>
                  </a:cubicBezTo>
                  <a:lnTo>
                    <a:pt x="398" y="20"/>
                  </a:lnTo>
                  <a:cubicBezTo>
                    <a:pt x="395" y="6"/>
                    <a:pt x="395" y="0"/>
                    <a:pt x="381" y="0"/>
                  </a:cubicBezTo>
                  <a:cubicBezTo>
                    <a:pt x="367" y="0"/>
                    <a:pt x="364" y="6"/>
                    <a:pt x="358" y="17"/>
                  </a:cubicBezTo>
                  <a:lnTo>
                    <a:pt x="104" y="412"/>
                  </a:lnTo>
                  <a:close/>
                  <a:moveTo>
                    <a:pt x="196" y="311"/>
                  </a:moveTo>
                  <a:lnTo>
                    <a:pt x="339" y="84"/>
                  </a:lnTo>
                  <a:lnTo>
                    <a:pt x="372" y="311"/>
                  </a:lnTo>
                  <a:lnTo>
                    <a:pt x="196" y="3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6" name="Freeform 208"/>
            <p:cNvSpPr>
              <a:spLocks noChangeArrowheads="1"/>
            </p:cNvSpPr>
            <p:nvPr/>
          </p:nvSpPr>
          <p:spPr bwMode="auto">
            <a:xfrm>
              <a:off x="5054" y="3949"/>
              <a:ext cx="58" cy="77"/>
            </a:xfrm>
            <a:custGeom>
              <a:avLst/>
              <a:gdLst>
                <a:gd name="T0" fmla="*/ 123 w 259"/>
                <a:gd name="T1" fmla="*/ 165 h 343"/>
                <a:gd name="T2" fmla="*/ 202 w 259"/>
                <a:gd name="T3" fmla="*/ 244 h 343"/>
                <a:gd name="T4" fmla="*/ 126 w 259"/>
                <a:gd name="T5" fmla="*/ 322 h 343"/>
                <a:gd name="T6" fmla="*/ 34 w 259"/>
                <a:gd name="T7" fmla="*/ 294 h 343"/>
                <a:gd name="T8" fmla="*/ 62 w 259"/>
                <a:gd name="T9" fmla="*/ 266 h 343"/>
                <a:gd name="T10" fmla="*/ 31 w 259"/>
                <a:gd name="T11" fmla="*/ 235 h 343"/>
                <a:gd name="T12" fmla="*/ 0 w 259"/>
                <a:gd name="T13" fmla="*/ 266 h 343"/>
                <a:gd name="T14" fmla="*/ 126 w 259"/>
                <a:gd name="T15" fmla="*/ 342 h 343"/>
                <a:gd name="T16" fmla="*/ 258 w 259"/>
                <a:gd name="T17" fmla="*/ 244 h 343"/>
                <a:gd name="T18" fmla="*/ 165 w 259"/>
                <a:gd name="T19" fmla="*/ 157 h 343"/>
                <a:gd name="T20" fmla="*/ 241 w 259"/>
                <a:gd name="T21" fmla="*/ 70 h 343"/>
                <a:gd name="T22" fmla="*/ 129 w 259"/>
                <a:gd name="T23" fmla="*/ 0 h 343"/>
                <a:gd name="T24" fmla="*/ 17 w 259"/>
                <a:gd name="T25" fmla="*/ 70 h 343"/>
                <a:gd name="T26" fmla="*/ 45 w 259"/>
                <a:gd name="T27" fmla="*/ 101 h 343"/>
                <a:gd name="T28" fmla="*/ 73 w 259"/>
                <a:gd name="T29" fmla="*/ 73 h 343"/>
                <a:gd name="T30" fmla="*/ 50 w 259"/>
                <a:gd name="T31" fmla="*/ 42 h 343"/>
                <a:gd name="T32" fmla="*/ 126 w 259"/>
                <a:gd name="T33" fmla="*/ 20 h 343"/>
                <a:gd name="T34" fmla="*/ 188 w 259"/>
                <a:gd name="T35" fmla="*/ 70 h 343"/>
                <a:gd name="T36" fmla="*/ 118 w 259"/>
                <a:gd name="T37" fmla="*/ 148 h 343"/>
                <a:gd name="T38" fmla="*/ 90 w 259"/>
                <a:gd name="T39" fmla="*/ 148 h 343"/>
                <a:gd name="T40" fmla="*/ 78 w 259"/>
                <a:gd name="T41" fmla="*/ 157 h 343"/>
                <a:gd name="T42" fmla="*/ 92 w 259"/>
                <a:gd name="T43" fmla="*/ 165 h 343"/>
                <a:gd name="T44" fmla="*/ 123 w 259"/>
                <a:gd name="T45" fmla="*/ 16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343">
                  <a:moveTo>
                    <a:pt x="123" y="165"/>
                  </a:moveTo>
                  <a:cubicBezTo>
                    <a:pt x="171" y="165"/>
                    <a:pt x="202" y="193"/>
                    <a:pt x="202" y="244"/>
                  </a:cubicBezTo>
                  <a:cubicBezTo>
                    <a:pt x="202" y="294"/>
                    <a:pt x="168" y="322"/>
                    <a:pt x="126" y="322"/>
                  </a:cubicBezTo>
                  <a:cubicBezTo>
                    <a:pt x="120" y="322"/>
                    <a:pt x="59" y="322"/>
                    <a:pt x="34" y="294"/>
                  </a:cubicBezTo>
                  <a:cubicBezTo>
                    <a:pt x="56" y="291"/>
                    <a:pt x="62" y="277"/>
                    <a:pt x="62" y="266"/>
                  </a:cubicBezTo>
                  <a:cubicBezTo>
                    <a:pt x="62" y="246"/>
                    <a:pt x="48" y="235"/>
                    <a:pt x="31" y="235"/>
                  </a:cubicBezTo>
                  <a:cubicBezTo>
                    <a:pt x="14" y="235"/>
                    <a:pt x="0" y="246"/>
                    <a:pt x="0" y="266"/>
                  </a:cubicBezTo>
                  <a:cubicBezTo>
                    <a:pt x="0" y="316"/>
                    <a:pt x="59" y="342"/>
                    <a:pt x="126" y="342"/>
                  </a:cubicBezTo>
                  <a:cubicBezTo>
                    <a:pt x="207" y="342"/>
                    <a:pt x="258" y="291"/>
                    <a:pt x="258" y="244"/>
                  </a:cubicBezTo>
                  <a:cubicBezTo>
                    <a:pt x="258" y="204"/>
                    <a:pt x="221" y="168"/>
                    <a:pt x="165" y="157"/>
                  </a:cubicBezTo>
                  <a:cubicBezTo>
                    <a:pt x="224" y="137"/>
                    <a:pt x="241" y="98"/>
                    <a:pt x="241" y="70"/>
                  </a:cubicBezTo>
                  <a:cubicBezTo>
                    <a:pt x="241" y="31"/>
                    <a:pt x="190" y="0"/>
                    <a:pt x="129" y="0"/>
                  </a:cubicBezTo>
                  <a:cubicBezTo>
                    <a:pt x="67" y="0"/>
                    <a:pt x="17" y="25"/>
                    <a:pt x="17" y="70"/>
                  </a:cubicBezTo>
                  <a:cubicBezTo>
                    <a:pt x="17" y="92"/>
                    <a:pt x="36" y="101"/>
                    <a:pt x="45" y="101"/>
                  </a:cubicBezTo>
                  <a:cubicBezTo>
                    <a:pt x="59" y="101"/>
                    <a:pt x="73" y="90"/>
                    <a:pt x="73" y="73"/>
                  </a:cubicBezTo>
                  <a:cubicBezTo>
                    <a:pt x="73" y="59"/>
                    <a:pt x="67" y="45"/>
                    <a:pt x="50" y="42"/>
                  </a:cubicBezTo>
                  <a:cubicBezTo>
                    <a:pt x="73" y="20"/>
                    <a:pt x="115" y="20"/>
                    <a:pt x="126" y="20"/>
                  </a:cubicBezTo>
                  <a:cubicBezTo>
                    <a:pt x="162" y="20"/>
                    <a:pt x="188" y="36"/>
                    <a:pt x="188" y="70"/>
                  </a:cubicBezTo>
                  <a:cubicBezTo>
                    <a:pt x="188" y="101"/>
                    <a:pt x="171" y="146"/>
                    <a:pt x="118" y="148"/>
                  </a:cubicBezTo>
                  <a:cubicBezTo>
                    <a:pt x="104" y="148"/>
                    <a:pt x="101" y="148"/>
                    <a:pt x="90" y="148"/>
                  </a:cubicBezTo>
                  <a:cubicBezTo>
                    <a:pt x="84" y="151"/>
                    <a:pt x="78" y="151"/>
                    <a:pt x="78" y="157"/>
                  </a:cubicBezTo>
                  <a:cubicBezTo>
                    <a:pt x="78" y="165"/>
                    <a:pt x="81" y="165"/>
                    <a:pt x="92" y="165"/>
                  </a:cubicBezTo>
                  <a:lnTo>
                    <a:pt x="123" y="1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7" name="Freeform 209"/>
            <p:cNvSpPr>
              <a:spLocks noChangeArrowheads="1"/>
            </p:cNvSpPr>
            <p:nvPr/>
          </p:nvSpPr>
          <p:spPr bwMode="auto">
            <a:xfrm>
              <a:off x="5670" y="3243"/>
              <a:ext cx="221" cy="157"/>
            </a:xfrm>
            <a:custGeom>
              <a:avLst/>
              <a:gdLst>
                <a:gd name="T0" fmla="*/ 851 w 981"/>
                <a:gd name="T1" fmla="*/ 115 h 698"/>
                <a:gd name="T2" fmla="*/ 960 w 981"/>
                <a:gd name="T3" fmla="*/ 31 h 698"/>
                <a:gd name="T4" fmla="*/ 980 w 981"/>
                <a:gd name="T5" fmla="*/ 11 h 698"/>
                <a:gd name="T6" fmla="*/ 969 w 981"/>
                <a:gd name="T7" fmla="*/ 0 h 698"/>
                <a:gd name="T8" fmla="*/ 893 w 981"/>
                <a:gd name="T9" fmla="*/ 3 h 698"/>
                <a:gd name="T10" fmla="*/ 790 w 981"/>
                <a:gd name="T11" fmla="*/ 0 h 698"/>
                <a:gd name="T12" fmla="*/ 770 w 981"/>
                <a:gd name="T13" fmla="*/ 20 h 698"/>
                <a:gd name="T14" fmla="*/ 787 w 981"/>
                <a:gd name="T15" fmla="*/ 31 h 698"/>
                <a:gd name="T16" fmla="*/ 843 w 981"/>
                <a:gd name="T17" fmla="*/ 70 h 698"/>
                <a:gd name="T18" fmla="*/ 832 w 981"/>
                <a:gd name="T19" fmla="*/ 101 h 698"/>
                <a:gd name="T20" fmla="*/ 566 w 981"/>
                <a:gd name="T21" fmla="*/ 568 h 698"/>
                <a:gd name="T22" fmla="*/ 529 w 981"/>
                <a:gd name="T23" fmla="*/ 78 h 698"/>
                <a:gd name="T24" fmla="*/ 596 w 981"/>
                <a:gd name="T25" fmla="*/ 31 h 698"/>
                <a:gd name="T26" fmla="*/ 624 w 981"/>
                <a:gd name="T27" fmla="*/ 11 h 698"/>
                <a:gd name="T28" fmla="*/ 608 w 981"/>
                <a:gd name="T29" fmla="*/ 0 h 698"/>
                <a:gd name="T30" fmla="*/ 487 w 981"/>
                <a:gd name="T31" fmla="*/ 3 h 698"/>
                <a:gd name="T32" fmla="*/ 384 w 981"/>
                <a:gd name="T33" fmla="*/ 0 h 698"/>
                <a:gd name="T34" fmla="*/ 367 w 981"/>
                <a:gd name="T35" fmla="*/ 20 h 698"/>
                <a:gd name="T36" fmla="*/ 389 w 981"/>
                <a:gd name="T37" fmla="*/ 31 h 698"/>
                <a:gd name="T38" fmla="*/ 442 w 981"/>
                <a:gd name="T39" fmla="*/ 56 h 698"/>
                <a:gd name="T40" fmla="*/ 448 w 981"/>
                <a:gd name="T41" fmla="*/ 132 h 698"/>
                <a:gd name="T42" fmla="*/ 199 w 981"/>
                <a:gd name="T43" fmla="*/ 568 h 698"/>
                <a:gd name="T44" fmla="*/ 160 w 981"/>
                <a:gd name="T45" fmla="*/ 67 h 698"/>
                <a:gd name="T46" fmla="*/ 235 w 981"/>
                <a:gd name="T47" fmla="*/ 31 h 698"/>
                <a:gd name="T48" fmla="*/ 258 w 981"/>
                <a:gd name="T49" fmla="*/ 11 h 698"/>
                <a:gd name="T50" fmla="*/ 244 w 981"/>
                <a:gd name="T51" fmla="*/ 0 h 698"/>
                <a:gd name="T52" fmla="*/ 120 w 981"/>
                <a:gd name="T53" fmla="*/ 3 h 698"/>
                <a:gd name="T54" fmla="*/ 17 w 981"/>
                <a:gd name="T55" fmla="*/ 0 h 698"/>
                <a:gd name="T56" fmla="*/ 0 w 981"/>
                <a:gd name="T57" fmla="*/ 20 h 698"/>
                <a:gd name="T58" fmla="*/ 25 w 981"/>
                <a:gd name="T59" fmla="*/ 31 h 698"/>
                <a:gd name="T60" fmla="*/ 76 w 981"/>
                <a:gd name="T61" fmla="*/ 67 h 698"/>
                <a:gd name="T62" fmla="*/ 120 w 981"/>
                <a:gd name="T63" fmla="*/ 672 h 698"/>
                <a:gd name="T64" fmla="*/ 137 w 981"/>
                <a:gd name="T65" fmla="*/ 697 h 698"/>
                <a:gd name="T66" fmla="*/ 160 w 981"/>
                <a:gd name="T67" fmla="*/ 675 h 698"/>
                <a:gd name="T68" fmla="*/ 451 w 981"/>
                <a:gd name="T69" fmla="*/ 171 h 698"/>
                <a:gd name="T70" fmla="*/ 487 w 981"/>
                <a:gd name="T71" fmla="*/ 672 h 698"/>
                <a:gd name="T72" fmla="*/ 504 w 981"/>
                <a:gd name="T73" fmla="*/ 697 h 698"/>
                <a:gd name="T74" fmla="*/ 526 w 981"/>
                <a:gd name="T75" fmla="*/ 678 h 698"/>
                <a:gd name="T76" fmla="*/ 851 w 981"/>
                <a:gd name="T77" fmla="*/ 11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1" h="698">
                  <a:moveTo>
                    <a:pt x="851" y="115"/>
                  </a:moveTo>
                  <a:cubicBezTo>
                    <a:pt x="876" y="70"/>
                    <a:pt x="899" y="36"/>
                    <a:pt x="960" y="31"/>
                  </a:cubicBezTo>
                  <a:cubicBezTo>
                    <a:pt x="969" y="31"/>
                    <a:pt x="980" y="31"/>
                    <a:pt x="980" y="11"/>
                  </a:cubicBezTo>
                  <a:cubicBezTo>
                    <a:pt x="980" y="6"/>
                    <a:pt x="977" y="0"/>
                    <a:pt x="969" y="0"/>
                  </a:cubicBezTo>
                  <a:cubicBezTo>
                    <a:pt x="944" y="0"/>
                    <a:pt x="916" y="3"/>
                    <a:pt x="893" y="3"/>
                  </a:cubicBezTo>
                  <a:cubicBezTo>
                    <a:pt x="860" y="3"/>
                    <a:pt x="823" y="0"/>
                    <a:pt x="790" y="0"/>
                  </a:cubicBezTo>
                  <a:cubicBezTo>
                    <a:pt x="784" y="0"/>
                    <a:pt x="770" y="0"/>
                    <a:pt x="770" y="20"/>
                  </a:cubicBezTo>
                  <a:cubicBezTo>
                    <a:pt x="770" y="31"/>
                    <a:pt x="778" y="31"/>
                    <a:pt x="787" y="31"/>
                  </a:cubicBezTo>
                  <a:cubicBezTo>
                    <a:pt x="809" y="31"/>
                    <a:pt x="843" y="39"/>
                    <a:pt x="843" y="70"/>
                  </a:cubicBezTo>
                  <a:cubicBezTo>
                    <a:pt x="843" y="81"/>
                    <a:pt x="840" y="87"/>
                    <a:pt x="832" y="101"/>
                  </a:cubicBezTo>
                  <a:lnTo>
                    <a:pt x="566" y="568"/>
                  </a:lnTo>
                  <a:lnTo>
                    <a:pt x="529" y="78"/>
                  </a:lnTo>
                  <a:cubicBezTo>
                    <a:pt x="526" y="56"/>
                    <a:pt x="526" y="31"/>
                    <a:pt x="596" y="31"/>
                  </a:cubicBezTo>
                  <a:cubicBezTo>
                    <a:pt x="613" y="31"/>
                    <a:pt x="624" y="31"/>
                    <a:pt x="624" y="11"/>
                  </a:cubicBezTo>
                  <a:cubicBezTo>
                    <a:pt x="624" y="0"/>
                    <a:pt x="613" y="0"/>
                    <a:pt x="608" y="0"/>
                  </a:cubicBezTo>
                  <a:cubicBezTo>
                    <a:pt x="568" y="0"/>
                    <a:pt x="529" y="3"/>
                    <a:pt x="487" y="3"/>
                  </a:cubicBezTo>
                  <a:cubicBezTo>
                    <a:pt x="465" y="3"/>
                    <a:pt x="409" y="0"/>
                    <a:pt x="384" y="0"/>
                  </a:cubicBezTo>
                  <a:cubicBezTo>
                    <a:pt x="378" y="0"/>
                    <a:pt x="367" y="0"/>
                    <a:pt x="367" y="20"/>
                  </a:cubicBezTo>
                  <a:cubicBezTo>
                    <a:pt x="367" y="31"/>
                    <a:pt x="375" y="31"/>
                    <a:pt x="389" y="31"/>
                  </a:cubicBezTo>
                  <a:cubicBezTo>
                    <a:pt x="434" y="31"/>
                    <a:pt x="440" y="36"/>
                    <a:pt x="442" y="56"/>
                  </a:cubicBezTo>
                  <a:lnTo>
                    <a:pt x="448" y="132"/>
                  </a:lnTo>
                  <a:lnTo>
                    <a:pt x="199" y="568"/>
                  </a:lnTo>
                  <a:lnTo>
                    <a:pt x="160" y="67"/>
                  </a:lnTo>
                  <a:cubicBezTo>
                    <a:pt x="160" y="53"/>
                    <a:pt x="160" y="31"/>
                    <a:pt x="235" y="31"/>
                  </a:cubicBezTo>
                  <a:cubicBezTo>
                    <a:pt x="246" y="31"/>
                    <a:pt x="258" y="31"/>
                    <a:pt x="258" y="11"/>
                  </a:cubicBezTo>
                  <a:cubicBezTo>
                    <a:pt x="258" y="0"/>
                    <a:pt x="244" y="0"/>
                    <a:pt x="244" y="0"/>
                  </a:cubicBezTo>
                  <a:cubicBezTo>
                    <a:pt x="204" y="0"/>
                    <a:pt x="162" y="3"/>
                    <a:pt x="120" y="3"/>
                  </a:cubicBezTo>
                  <a:cubicBezTo>
                    <a:pt x="87" y="3"/>
                    <a:pt x="50" y="0"/>
                    <a:pt x="17" y="0"/>
                  </a:cubicBezTo>
                  <a:cubicBezTo>
                    <a:pt x="14" y="0"/>
                    <a:pt x="0" y="0"/>
                    <a:pt x="0" y="20"/>
                  </a:cubicBezTo>
                  <a:cubicBezTo>
                    <a:pt x="0" y="31"/>
                    <a:pt x="8" y="31"/>
                    <a:pt x="25" y="31"/>
                  </a:cubicBezTo>
                  <a:cubicBezTo>
                    <a:pt x="73" y="31"/>
                    <a:pt x="76" y="39"/>
                    <a:pt x="76" y="67"/>
                  </a:cubicBezTo>
                  <a:lnTo>
                    <a:pt x="120" y="672"/>
                  </a:lnTo>
                  <a:cubicBezTo>
                    <a:pt x="123" y="689"/>
                    <a:pt x="123" y="697"/>
                    <a:pt x="137" y="697"/>
                  </a:cubicBezTo>
                  <a:cubicBezTo>
                    <a:pt x="148" y="697"/>
                    <a:pt x="151" y="692"/>
                    <a:pt x="160" y="675"/>
                  </a:cubicBezTo>
                  <a:lnTo>
                    <a:pt x="451" y="171"/>
                  </a:lnTo>
                  <a:lnTo>
                    <a:pt x="487" y="672"/>
                  </a:lnTo>
                  <a:cubicBezTo>
                    <a:pt x="490" y="692"/>
                    <a:pt x="493" y="697"/>
                    <a:pt x="504" y="697"/>
                  </a:cubicBezTo>
                  <a:cubicBezTo>
                    <a:pt x="515" y="697"/>
                    <a:pt x="521" y="686"/>
                    <a:pt x="526" y="678"/>
                  </a:cubicBezTo>
                  <a:lnTo>
                    <a:pt x="851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58" name="Freeform 210"/>
            <p:cNvSpPr>
              <a:spLocks noChangeArrowheads="1"/>
            </p:cNvSpPr>
            <p:nvPr/>
          </p:nvSpPr>
          <p:spPr bwMode="auto">
            <a:xfrm>
              <a:off x="5907" y="3215"/>
              <a:ext cx="39" cy="80"/>
            </a:xfrm>
            <a:custGeom>
              <a:avLst/>
              <a:gdLst>
                <a:gd name="T0" fmla="*/ 168 w 177"/>
                <a:gd name="T1" fmla="*/ 62 h 359"/>
                <a:gd name="T2" fmla="*/ 176 w 177"/>
                <a:gd name="T3" fmla="*/ 39 h 359"/>
                <a:gd name="T4" fmla="*/ 134 w 177"/>
                <a:gd name="T5" fmla="*/ 0 h 359"/>
                <a:gd name="T6" fmla="*/ 95 w 177"/>
                <a:gd name="T7" fmla="*/ 34 h 359"/>
                <a:gd name="T8" fmla="*/ 3 w 177"/>
                <a:gd name="T9" fmla="*/ 333 h 359"/>
                <a:gd name="T10" fmla="*/ 0 w 177"/>
                <a:gd name="T11" fmla="*/ 344 h 359"/>
                <a:gd name="T12" fmla="*/ 28 w 177"/>
                <a:gd name="T13" fmla="*/ 358 h 359"/>
                <a:gd name="T14" fmla="*/ 36 w 177"/>
                <a:gd name="T15" fmla="*/ 347 h 359"/>
                <a:gd name="T16" fmla="*/ 168 w 177"/>
                <a:gd name="T17" fmla="*/ 6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359">
                  <a:moveTo>
                    <a:pt x="168" y="62"/>
                  </a:moveTo>
                  <a:cubicBezTo>
                    <a:pt x="174" y="48"/>
                    <a:pt x="176" y="42"/>
                    <a:pt x="176" y="39"/>
                  </a:cubicBezTo>
                  <a:cubicBezTo>
                    <a:pt x="176" y="17"/>
                    <a:pt x="157" y="0"/>
                    <a:pt x="134" y="0"/>
                  </a:cubicBezTo>
                  <a:cubicBezTo>
                    <a:pt x="106" y="0"/>
                    <a:pt x="98" y="22"/>
                    <a:pt x="95" y="34"/>
                  </a:cubicBezTo>
                  <a:lnTo>
                    <a:pt x="3" y="333"/>
                  </a:lnTo>
                  <a:cubicBezTo>
                    <a:pt x="3" y="336"/>
                    <a:pt x="0" y="344"/>
                    <a:pt x="0" y="344"/>
                  </a:cubicBezTo>
                  <a:cubicBezTo>
                    <a:pt x="0" y="353"/>
                    <a:pt x="22" y="358"/>
                    <a:pt x="28" y="358"/>
                  </a:cubicBezTo>
                  <a:cubicBezTo>
                    <a:pt x="31" y="358"/>
                    <a:pt x="34" y="358"/>
                    <a:pt x="36" y="347"/>
                  </a:cubicBezTo>
                  <a:lnTo>
                    <a:pt x="168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859" name="Group 211"/>
          <p:cNvGrpSpPr>
            <a:grpSpLocks/>
          </p:cNvGrpSpPr>
          <p:nvPr/>
        </p:nvGrpSpPr>
        <p:grpSpPr bwMode="auto">
          <a:xfrm>
            <a:off x="6607361" y="6164139"/>
            <a:ext cx="1565773" cy="440501"/>
            <a:chOff x="4587" y="4282"/>
            <a:chExt cx="1087" cy="306"/>
          </a:xfrm>
        </p:grpSpPr>
        <p:sp>
          <p:nvSpPr>
            <p:cNvPr id="27860" name="Freeform 212"/>
            <p:cNvSpPr>
              <a:spLocks noChangeArrowheads="1"/>
            </p:cNvSpPr>
            <p:nvPr/>
          </p:nvSpPr>
          <p:spPr bwMode="auto">
            <a:xfrm>
              <a:off x="4587" y="4282"/>
              <a:ext cx="1087" cy="306"/>
            </a:xfrm>
            <a:custGeom>
              <a:avLst/>
              <a:gdLst>
                <a:gd name="T0" fmla="*/ 2400 w 4799"/>
                <a:gd name="T1" fmla="*/ 1352 h 1353"/>
                <a:gd name="T2" fmla="*/ 0 w 4799"/>
                <a:gd name="T3" fmla="*/ 1352 h 1353"/>
                <a:gd name="T4" fmla="*/ 0 w 4799"/>
                <a:gd name="T5" fmla="*/ 0 h 1353"/>
                <a:gd name="T6" fmla="*/ 4798 w 4799"/>
                <a:gd name="T7" fmla="*/ 0 h 1353"/>
                <a:gd name="T8" fmla="*/ 4798 w 4799"/>
                <a:gd name="T9" fmla="*/ 1352 h 1353"/>
                <a:gd name="T10" fmla="*/ 2400 w 4799"/>
                <a:gd name="T11" fmla="*/ 1352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99" h="1353">
                  <a:moveTo>
                    <a:pt x="2400" y="1352"/>
                  </a:moveTo>
                  <a:lnTo>
                    <a:pt x="0" y="1352"/>
                  </a:lnTo>
                  <a:lnTo>
                    <a:pt x="0" y="0"/>
                  </a:lnTo>
                  <a:lnTo>
                    <a:pt x="4798" y="0"/>
                  </a:lnTo>
                  <a:lnTo>
                    <a:pt x="4798" y="1352"/>
                  </a:lnTo>
                  <a:lnTo>
                    <a:pt x="2400" y="13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1" name="Freeform 213"/>
            <p:cNvSpPr>
              <a:spLocks noChangeArrowheads="1"/>
            </p:cNvSpPr>
            <p:nvPr/>
          </p:nvSpPr>
          <p:spPr bwMode="auto">
            <a:xfrm>
              <a:off x="4593" y="4380"/>
              <a:ext cx="126" cy="89"/>
            </a:xfrm>
            <a:custGeom>
              <a:avLst/>
              <a:gdLst>
                <a:gd name="T0" fmla="*/ 486 w 561"/>
                <a:gd name="T1" fmla="*/ 66 h 399"/>
                <a:gd name="T2" fmla="*/ 549 w 561"/>
                <a:gd name="T3" fmla="*/ 18 h 399"/>
                <a:gd name="T4" fmla="*/ 560 w 561"/>
                <a:gd name="T5" fmla="*/ 6 h 399"/>
                <a:gd name="T6" fmla="*/ 554 w 561"/>
                <a:gd name="T7" fmla="*/ 0 h 399"/>
                <a:gd name="T8" fmla="*/ 510 w 561"/>
                <a:gd name="T9" fmla="*/ 2 h 399"/>
                <a:gd name="T10" fmla="*/ 451 w 561"/>
                <a:gd name="T11" fmla="*/ 0 h 399"/>
                <a:gd name="T12" fmla="*/ 440 w 561"/>
                <a:gd name="T13" fmla="*/ 11 h 399"/>
                <a:gd name="T14" fmla="*/ 450 w 561"/>
                <a:gd name="T15" fmla="*/ 18 h 399"/>
                <a:gd name="T16" fmla="*/ 482 w 561"/>
                <a:gd name="T17" fmla="*/ 40 h 399"/>
                <a:gd name="T18" fmla="*/ 475 w 561"/>
                <a:gd name="T19" fmla="*/ 58 h 399"/>
                <a:gd name="T20" fmla="*/ 323 w 561"/>
                <a:gd name="T21" fmla="*/ 325 h 399"/>
                <a:gd name="T22" fmla="*/ 302 w 561"/>
                <a:gd name="T23" fmla="*/ 45 h 399"/>
                <a:gd name="T24" fmla="*/ 341 w 561"/>
                <a:gd name="T25" fmla="*/ 18 h 399"/>
                <a:gd name="T26" fmla="*/ 357 w 561"/>
                <a:gd name="T27" fmla="*/ 6 h 399"/>
                <a:gd name="T28" fmla="*/ 347 w 561"/>
                <a:gd name="T29" fmla="*/ 0 h 399"/>
                <a:gd name="T30" fmla="*/ 278 w 561"/>
                <a:gd name="T31" fmla="*/ 2 h 399"/>
                <a:gd name="T32" fmla="*/ 219 w 561"/>
                <a:gd name="T33" fmla="*/ 0 h 399"/>
                <a:gd name="T34" fmla="*/ 210 w 561"/>
                <a:gd name="T35" fmla="*/ 11 h 399"/>
                <a:gd name="T36" fmla="*/ 222 w 561"/>
                <a:gd name="T37" fmla="*/ 18 h 399"/>
                <a:gd name="T38" fmla="*/ 253 w 561"/>
                <a:gd name="T39" fmla="*/ 32 h 399"/>
                <a:gd name="T40" fmla="*/ 256 w 561"/>
                <a:gd name="T41" fmla="*/ 75 h 399"/>
                <a:gd name="T42" fmla="*/ 114 w 561"/>
                <a:gd name="T43" fmla="*/ 325 h 399"/>
                <a:gd name="T44" fmla="*/ 91 w 561"/>
                <a:gd name="T45" fmla="*/ 38 h 399"/>
                <a:gd name="T46" fmla="*/ 134 w 561"/>
                <a:gd name="T47" fmla="*/ 18 h 399"/>
                <a:gd name="T48" fmla="*/ 147 w 561"/>
                <a:gd name="T49" fmla="*/ 6 h 399"/>
                <a:gd name="T50" fmla="*/ 139 w 561"/>
                <a:gd name="T51" fmla="*/ 0 h 399"/>
                <a:gd name="T52" fmla="*/ 69 w 561"/>
                <a:gd name="T53" fmla="*/ 2 h 399"/>
                <a:gd name="T54" fmla="*/ 10 w 561"/>
                <a:gd name="T55" fmla="*/ 0 h 399"/>
                <a:gd name="T56" fmla="*/ 0 w 561"/>
                <a:gd name="T57" fmla="*/ 11 h 399"/>
                <a:gd name="T58" fmla="*/ 14 w 561"/>
                <a:gd name="T59" fmla="*/ 18 h 399"/>
                <a:gd name="T60" fmla="*/ 43 w 561"/>
                <a:gd name="T61" fmla="*/ 38 h 399"/>
                <a:gd name="T62" fmla="*/ 69 w 561"/>
                <a:gd name="T63" fmla="*/ 384 h 399"/>
                <a:gd name="T64" fmla="*/ 78 w 561"/>
                <a:gd name="T65" fmla="*/ 398 h 399"/>
                <a:gd name="T66" fmla="*/ 91 w 561"/>
                <a:gd name="T67" fmla="*/ 386 h 399"/>
                <a:gd name="T68" fmla="*/ 258 w 561"/>
                <a:gd name="T69" fmla="*/ 98 h 399"/>
                <a:gd name="T70" fmla="*/ 278 w 561"/>
                <a:gd name="T71" fmla="*/ 384 h 399"/>
                <a:gd name="T72" fmla="*/ 288 w 561"/>
                <a:gd name="T73" fmla="*/ 398 h 399"/>
                <a:gd name="T74" fmla="*/ 301 w 561"/>
                <a:gd name="T75" fmla="*/ 387 h 399"/>
                <a:gd name="T76" fmla="*/ 486 w 561"/>
                <a:gd name="T77" fmla="*/ 6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1" h="399">
                  <a:moveTo>
                    <a:pt x="486" y="66"/>
                  </a:moveTo>
                  <a:cubicBezTo>
                    <a:pt x="501" y="40"/>
                    <a:pt x="514" y="21"/>
                    <a:pt x="549" y="18"/>
                  </a:cubicBezTo>
                  <a:cubicBezTo>
                    <a:pt x="554" y="18"/>
                    <a:pt x="560" y="18"/>
                    <a:pt x="560" y="6"/>
                  </a:cubicBezTo>
                  <a:cubicBezTo>
                    <a:pt x="560" y="3"/>
                    <a:pt x="558" y="0"/>
                    <a:pt x="554" y="0"/>
                  </a:cubicBezTo>
                  <a:cubicBezTo>
                    <a:pt x="539" y="0"/>
                    <a:pt x="523" y="2"/>
                    <a:pt x="510" y="2"/>
                  </a:cubicBezTo>
                  <a:cubicBezTo>
                    <a:pt x="491" y="2"/>
                    <a:pt x="470" y="0"/>
                    <a:pt x="451" y="0"/>
                  </a:cubicBezTo>
                  <a:cubicBezTo>
                    <a:pt x="448" y="0"/>
                    <a:pt x="440" y="0"/>
                    <a:pt x="440" y="11"/>
                  </a:cubicBezTo>
                  <a:cubicBezTo>
                    <a:pt x="440" y="18"/>
                    <a:pt x="445" y="18"/>
                    <a:pt x="450" y="18"/>
                  </a:cubicBezTo>
                  <a:cubicBezTo>
                    <a:pt x="462" y="18"/>
                    <a:pt x="482" y="22"/>
                    <a:pt x="482" y="40"/>
                  </a:cubicBezTo>
                  <a:cubicBezTo>
                    <a:pt x="482" y="46"/>
                    <a:pt x="480" y="50"/>
                    <a:pt x="475" y="58"/>
                  </a:cubicBezTo>
                  <a:lnTo>
                    <a:pt x="323" y="325"/>
                  </a:lnTo>
                  <a:lnTo>
                    <a:pt x="302" y="45"/>
                  </a:lnTo>
                  <a:cubicBezTo>
                    <a:pt x="301" y="32"/>
                    <a:pt x="301" y="18"/>
                    <a:pt x="341" y="18"/>
                  </a:cubicBezTo>
                  <a:cubicBezTo>
                    <a:pt x="350" y="18"/>
                    <a:pt x="357" y="18"/>
                    <a:pt x="357" y="6"/>
                  </a:cubicBezTo>
                  <a:cubicBezTo>
                    <a:pt x="357" y="0"/>
                    <a:pt x="350" y="0"/>
                    <a:pt x="347" y="0"/>
                  </a:cubicBezTo>
                  <a:cubicBezTo>
                    <a:pt x="325" y="0"/>
                    <a:pt x="302" y="2"/>
                    <a:pt x="278" y="2"/>
                  </a:cubicBezTo>
                  <a:cubicBezTo>
                    <a:pt x="266" y="2"/>
                    <a:pt x="234" y="0"/>
                    <a:pt x="219" y="0"/>
                  </a:cubicBezTo>
                  <a:cubicBezTo>
                    <a:pt x="216" y="0"/>
                    <a:pt x="210" y="0"/>
                    <a:pt x="210" y="11"/>
                  </a:cubicBezTo>
                  <a:cubicBezTo>
                    <a:pt x="210" y="18"/>
                    <a:pt x="214" y="18"/>
                    <a:pt x="222" y="18"/>
                  </a:cubicBezTo>
                  <a:cubicBezTo>
                    <a:pt x="248" y="18"/>
                    <a:pt x="251" y="21"/>
                    <a:pt x="253" y="32"/>
                  </a:cubicBezTo>
                  <a:lnTo>
                    <a:pt x="256" y="75"/>
                  </a:lnTo>
                  <a:lnTo>
                    <a:pt x="114" y="325"/>
                  </a:lnTo>
                  <a:lnTo>
                    <a:pt x="91" y="38"/>
                  </a:lnTo>
                  <a:cubicBezTo>
                    <a:pt x="91" y="30"/>
                    <a:pt x="91" y="18"/>
                    <a:pt x="134" y="18"/>
                  </a:cubicBezTo>
                  <a:cubicBezTo>
                    <a:pt x="141" y="18"/>
                    <a:pt x="147" y="18"/>
                    <a:pt x="147" y="6"/>
                  </a:cubicBezTo>
                  <a:cubicBezTo>
                    <a:pt x="147" y="0"/>
                    <a:pt x="139" y="0"/>
                    <a:pt x="139" y="0"/>
                  </a:cubicBezTo>
                  <a:cubicBezTo>
                    <a:pt x="117" y="0"/>
                    <a:pt x="93" y="2"/>
                    <a:pt x="69" y="2"/>
                  </a:cubicBezTo>
                  <a:cubicBezTo>
                    <a:pt x="50" y="2"/>
                    <a:pt x="29" y="0"/>
                    <a:pt x="10" y="0"/>
                  </a:cubicBezTo>
                  <a:cubicBezTo>
                    <a:pt x="8" y="0"/>
                    <a:pt x="0" y="0"/>
                    <a:pt x="0" y="11"/>
                  </a:cubicBezTo>
                  <a:cubicBezTo>
                    <a:pt x="0" y="18"/>
                    <a:pt x="5" y="18"/>
                    <a:pt x="14" y="18"/>
                  </a:cubicBezTo>
                  <a:cubicBezTo>
                    <a:pt x="42" y="18"/>
                    <a:pt x="43" y="22"/>
                    <a:pt x="43" y="38"/>
                  </a:cubicBezTo>
                  <a:lnTo>
                    <a:pt x="69" y="384"/>
                  </a:lnTo>
                  <a:cubicBezTo>
                    <a:pt x="70" y="394"/>
                    <a:pt x="70" y="398"/>
                    <a:pt x="78" y="398"/>
                  </a:cubicBezTo>
                  <a:cubicBezTo>
                    <a:pt x="85" y="398"/>
                    <a:pt x="86" y="395"/>
                    <a:pt x="91" y="386"/>
                  </a:cubicBezTo>
                  <a:lnTo>
                    <a:pt x="258" y="98"/>
                  </a:lnTo>
                  <a:lnTo>
                    <a:pt x="278" y="384"/>
                  </a:lnTo>
                  <a:cubicBezTo>
                    <a:pt x="280" y="395"/>
                    <a:pt x="282" y="398"/>
                    <a:pt x="288" y="398"/>
                  </a:cubicBezTo>
                  <a:cubicBezTo>
                    <a:pt x="294" y="398"/>
                    <a:pt x="298" y="392"/>
                    <a:pt x="301" y="387"/>
                  </a:cubicBezTo>
                  <a:lnTo>
                    <a:pt x="486" y="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2" name="Freeform 214"/>
            <p:cNvSpPr>
              <a:spLocks noChangeArrowheads="1"/>
            </p:cNvSpPr>
            <p:nvPr/>
          </p:nvSpPr>
          <p:spPr bwMode="auto">
            <a:xfrm>
              <a:off x="4729" y="4364"/>
              <a:ext cx="22" cy="46"/>
            </a:xfrm>
            <a:custGeom>
              <a:avLst/>
              <a:gdLst>
                <a:gd name="T0" fmla="*/ 96 w 102"/>
                <a:gd name="T1" fmla="*/ 35 h 206"/>
                <a:gd name="T2" fmla="*/ 101 w 102"/>
                <a:gd name="T3" fmla="*/ 22 h 206"/>
                <a:gd name="T4" fmla="*/ 77 w 102"/>
                <a:gd name="T5" fmla="*/ 0 h 206"/>
                <a:gd name="T6" fmla="*/ 54 w 102"/>
                <a:gd name="T7" fmla="*/ 19 h 206"/>
                <a:gd name="T8" fmla="*/ 2 w 102"/>
                <a:gd name="T9" fmla="*/ 190 h 206"/>
                <a:gd name="T10" fmla="*/ 0 w 102"/>
                <a:gd name="T11" fmla="*/ 197 h 206"/>
                <a:gd name="T12" fmla="*/ 16 w 102"/>
                <a:gd name="T13" fmla="*/ 205 h 206"/>
                <a:gd name="T14" fmla="*/ 21 w 102"/>
                <a:gd name="T15" fmla="*/ 198 h 206"/>
                <a:gd name="T16" fmla="*/ 96 w 102"/>
                <a:gd name="T17" fmla="*/ 3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06">
                  <a:moveTo>
                    <a:pt x="96" y="35"/>
                  </a:moveTo>
                  <a:cubicBezTo>
                    <a:pt x="99" y="27"/>
                    <a:pt x="101" y="24"/>
                    <a:pt x="101" y="22"/>
                  </a:cubicBezTo>
                  <a:cubicBezTo>
                    <a:pt x="101" y="10"/>
                    <a:pt x="90" y="0"/>
                    <a:pt x="77" y="0"/>
                  </a:cubicBezTo>
                  <a:cubicBezTo>
                    <a:pt x="61" y="0"/>
                    <a:pt x="56" y="13"/>
                    <a:pt x="54" y="19"/>
                  </a:cubicBezTo>
                  <a:lnTo>
                    <a:pt x="2" y="190"/>
                  </a:lnTo>
                  <a:cubicBezTo>
                    <a:pt x="2" y="192"/>
                    <a:pt x="0" y="197"/>
                    <a:pt x="0" y="197"/>
                  </a:cubicBezTo>
                  <a:cubicBezTo>
                    <a:pt x="0" y="202"/>
                    <a:pt x="13" y="205"/>
                    <a:pt x="16" y="205"/>
                  </a:cubicBezTo>
                  <a:cubicBezTo>
                    <a:pt x="18" y="205"/>
                    <a:pt x="19" y="205"/>
                    <a:pt x="21" y="198"/>
                  </a:cubicBezTo>
                  <a:lnTo>
                    <a:pt x="96" y="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3" name="Freeform 215"/>
            <p:cNvSpPr>
              <a:spLocks noChangeArrowheads="1"/>
            </p:cNvSpPr>
            <p:nvPr/>
          </p:nvSpPr>
          <p:spPr bwMode="auto">
            <a:xfrm>
              <a:off x="4803" y="4420"/>
              <a:ext cx="84" cy="29"/>
            </a:xfrm>
            <a:custGeom>
              <a:avLst/>
              <a:gdLst>
                <a:gd name="T0" fmla="*/ 357 w 377"/>
                <a:gd name="T1" fmla="*/ 22 h 134"/>
                <a:gd name="T2" fmla="*/ 376 w 377"/>
                <a:gd name="T3" fmla="*/ 11 h 134"/>
                <a:gd name="T4" fmla="*/ 357 w 377"/>
                <a:gd name="T5" fmla="*/ 0 h 134"/>
                <a:gd name="T6" fmla="*/ 19 w 377"/>
                <a:gd name="T7" fmla="*/ 0 h 134"/>
                <a:gd name="T8" fmla="*/ 0 w 377"/>
                <a:gd name="T9" fmla="*/ 11 h 134"/>
                <a:gd name="T10" fmla="*/ 19 w 377"/>
                <a:gd name="T11" fmla="*/ 22 h 134"/>
                <a:gd name="T12" fmla="*/ 357 w 377"/>
                <a:gd name="T13" fmla="*/ 22 h 134"/>
                <a:gd name="T14" fmla="*/ 357 w 377"/>
                <a:gd name="T15" fmla="*/ 133 h 134"/>
                <a:gd name="T16" fmla="*/ 376 w 377"/>
                <a:gd name="T17" fmla="*/ 122 h 134"/>
                <a:gd name="T18" fmla="*/ 357 w 377"/>
                <a:gd name="T19" fmla="*/ 110 h 134"/>
                <a:gd name="T20" fmla="*/ 19 w 377"/>
                <a:gd name="T21" fmla="*/ 110 h 134"/>
                <a:gd name="T22" fmla="*/ 0 w 377"/>
                <a:gd name="T23" fmla="*/ 122 h 134"/>
                <a:gd name="T24" fmla="*/ 19 w 377"/>
                <a:gd name="T25" fmla="*/ 133 h 134"/>
                <a:gd name="T26" fmla="*/ 357 w 377"/>
                <a:gd name="T27" fmla="*/ 1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134">
                  <a:moveTo>
                    <a:pt x="357" y="22"/>
                  </a:moveTo>
                  <a:cubicBezTo>
                    <a:pt x="365" y="22"/>
                    <a:pt x="376" y="22"/>
                    <a:pt x="376" y="11"/>
                  </a:cubicBezTo>
                  <a:cubicBezTo>
                    <a:pt x="376" y="0"/>
                    <a:pt x="365" y="0"/>
                    <a:pt x="357" y="0"/>
                  </a:cubicBezTo>
                  <a:lnTo>
                    <a:pt x="19" y="0"/>
                  </a:ln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22"/>
                    <a:pt x="19" y="22"/>
                  </a:cubicBezTo>
                  <a:lnTo>
                    <a:pt x="357" y="22"/>
                  </a:lnTo>
                  <a:close/>
                  <a:moveTo>
                    <a:pt x="357" y="133"/>
                  </a:moveTo>
                  <a:cubicBezTo>
                    <a:pt x="365" y="133"/>
                    <a:pt x="376" y="133"/>
                    <a:pt x="376" y="122"/>
                  </a:cubicBezTo>
                  <a:cubicBezTo>
                    <a:pt x="376" y="110"/>
                    <a:pt x="365" y="110"/>
                    <a:pt x="357" y="110"/>
                  </a:cubicBezTo>
                  <a:lnTo>
                    <a:pt x="19" y="110"/>
                  </a:lnTo>
                  <a:cubicBezTo>
                    <a:pt x="11" y="110"/>
                    <a:pt x="0" y="110"/>
                    <a:pt x="0" y="122"/>
                  </a:cubicBezTo>
                  <a:cubicBezTo>
                    <a:pt x="0" y="133"/>
                    <a:pt x="11" y="133"/>
                    <a:pt x="19" y="133"/>
                  </a:cubicBezTo>
                  <a:lnTo>
                    <a:pt x="357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4" name="Freeform 216"/>
            <p:cNvSpPr>
              <a:spLocks noChangeArrowheads="1"/>
            </p:cNvSpPr>
            <p:nvPr/>
          </p:nvSpPr>
          <p:spPr bwMode="auto">
            <a:xfrm>
              <a:off x="4957" y="4282"/>
              <a:ext cx="62" cy="305"/>
            </a:xfrm>
            <a:custGeom>
              <a:avLst/>
              <a:gdLst>
                <a:gd name="T0" fmla="*/ 278 w 279"/>
                <a:gd name="T1" fmla="*/ 1346 h 1351"/>
                <a:gd name="T2" fmla="*/ 277 w 279"/>
                <a:gd name="T3" fmla="*/ 1339 h 1351"/>
                <a:gd name="T4" fmla="*/ 179 w 279"/>
                <a:gd name="T5" fmla="*/ 1221 h 1351"/>
                <a:gd name="T6" fmla="*/ 46 w 279"/>
                <a:gd name="T7" fmla="*/ 675 h 1351"/>
                <a:gd name="T8" fmla="*/ 160 w 279"/>
                <a:gd name="T9" fmla="*/ 162 h 1351"/>
                <a:gd name="T10" fmla="*/ 277 w 279"/>
                <a:gd name="T11" fmla="*/ 10 h 1351"/>
                <a:gd name="T12" fmla="*/ 278 w 279"/>
                <a:gd name="T13" fmla="*/ 6 h 1351"/>
                <a:gd name="T14" fmla="*/ 266 w 279"/>
                <a:gd name="T15" fmla="*/ 0 h 1351"/>
                <a:gd name="T16" fmla="*/ 250 w 279"/>
                <a:gd name="T17" fmla="*/ 8 h 1351"/>
                <a:gd name="T18" fmla="*/ 0 w 279"/>
                <a:gd name="T19" fmla="*/ 675 h 1351"/>
                <a:gd name="T20" fmla="*/ 195 w 279"/>
                <a:gd name="T21" fmla="*/ 1288 h 1351"/>
                <a:gd name="T22" fmla="*/ 251 w 279"/>
                <a:gd name="T23" fmla="*/ 1344 h 1351"/>
                <a:gd name="T24" fmla="*/ 266 w 279"/>
                <a:gd name="T25" fmla="*/ 1350 h 1351"/>
                <a:gd name="T26" fmla="*/ 278 w 279"/>
                <a:gd name="T27" fmla="*/ 1346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1351">
                  <a:moveTo>
                    <a:pt x="278" y="1346"/>
                  </a:moveTo>
                  <a:cubicBezTo>
                    <a:pt x="278" y="1342"/>
                    <a:pt x="277" y="1342"/>
                    <a:pt x="277" y="1339"/>
                  </a:cubicBezTo>
                  <a:cubicBezTo>
                    <a:pt x="254" y="1318"/>
                    <a:pt x="218" y="1282"/>
                    <a:pt x="179" y="1221"/>
                  </a:cubicBezTo>
                  <a:cubicBezTo>
                    <a:pt x="88" y="1075"/>
                    <a:pt x="46" y="893"/>
                    <a:pt x="46" y="675"/>
                  </a:cubicBezTo>
                  <a:cubicBezTo>
                    <a:pt x="46" y="525"/>
                    <a:pt x="67" y="328"/>
                    <a:pt x="160" y="162"/>
                  </a:cubicBezTo>
                  <a:cubicBezTo>
                    <a:pt x="205" y="82"/>
                    <a:pt x="251" y="35"/>
                    <a:pt x="277" y="10"/>
                  </a:cubicBezTo>
                  <a:cubicBezTo>
                    <a:pt x="278" y="8"/>
                    <a:pt x="278" y="8"/>
                    <a:pt x="278" y="6"/>
                  </a:cubicBezTo>
                  <a:cubicBezTo>
                    <a:pt x="278" y="0"/>
                    <a:pt x="274" y="0"/>
                    <a:pt x="266" y="0"/>
                  </a:cubicBezTo>
                  <a:cubicBezTo>
                    <a:pt x="259" y="0"/>
                    <a:pt x="258" y="0"/>
                    <a:pt x="250" y="8"/>
                  </a:cubicBezTo>
                  <a:cubicBezTo>
                    <a:pt x="59" y="181"/>
                    <a:pt x="0" y="438"/>
                    <a:pt x="0" y="675"/>
                  </a:cubicBezTo>
                  <a:cubicBezTo>
                    <a:pt x="0" y="896"/>
                    <a:pt x="51" y="1120"/>
                    <a:pt x="195" y="1288"/>
                  </a:cubicBezTo>
                  <a:cubicBezTo>
                    <a:pt x="206" y="1301"/>
                    <a:pt x="227" y="1323"/>
                    <a:pt x="251" y="1344"/>
                  </a:cubicBezTo>
                  <a:cubicBezTo>
                    <a:pt x="258" y="1350"/>
                    <a:pt x="259" y="1350"/>
                    <a:pt x="266" y="1350"/>
                  </a:cubicBezTo>
                  <a:cubicBezTo>
                    <a:pt x="274" y="1350"/>
                    <a:pt x="278" y="1350"/>
                    <a:pt x="278" y="134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5" name="Freeform 217"/>
            <p:cNvSpPr>
              <a:spLocks noChangeArrowheads="1"/>
            </p:cNvSpPr>
            <p:nvPr/>
          </p:nvSpPr>
          <p:spPr bwMode="auto">
            <a:xfrm>
              <a:off x="5030" y="4293"/>
              <a:ext cx="31" cy="42"/>
            </a:xfrm>
            <a:custGeom>
              <a:avLst/>
              <a:gdLst>
                <a:gd name="T0" fmla="*/ 142 w 143"/>
                <a:gd name="T1" fmla="*/ 134 h 190"/>
                <a:gd name="T2" fmla="*/ 130 w 143"/>
                <a:gd name="T3" fmla="*/ 134 h 190"/>
                <a:gd name="T4" fmla="*/ 122 w 143"/>
                <a:gd name="T5" fmla="*/ 160 h 190"/>
                <a:gd name="T6" fmla="*/ 91 w 143"/>
                <a:gd name="T7" fmla="*/ 162 h 190"/>
                <a:gd name="T8" fmla="*/ 35 w 143"/>
                <a:gd name="T9" fmla="*/ 162 h 190"/>
                <a:gd name="T10" fmla="*/ 93 w 143"/>
                <a:gd name="T11" fmla="*/ 120 h 190"/>
                <a:gd name="T12" fmla="*/ 142 w 143"/>
                <a:gd name="T13" fmla="*/ 56 h 190"/>
                <a:gd name="T14" fmla="*/ 67 w 143"/>
                <a:gd name="T15" fmla="*/ 0 h 190"/>
                <a:gd name="T16" fmla="*/ 0 w 143"/>
                <a:gd name="T17" fmla="*/ 50 h 190"/>
                <a:gd name="T18" fmla="*/ 16 w 143"/>
                <a:gd name="T19" fmla="*/ 67 h 190"/>
                <a:gd name="T20" fmla="*/ 34 w 143"/>
                <a:gd name="T21" fmla="*/ 51 h 190"/>
                <a:gd name="T22" fmla="*/ 18 w 143"/>
                <a:gd name="T23" fmla="*/ 34 h 190"/>
                <a:gd name="T24" fmla="*/ 61 w 143"/>
                <a:gd name="T25" fmla="*/ 13 h 190"/>
                <a:gd name="T26" fmla="*/ 110 w 143"/>
                <a:gd name="T27" fmla="*/ 56 h 190"/>
                <a:gd name="T28" fmla="*/ 72 w 143"/>
                <a:gd name="T29" fmla="*/ 117 h 190"/>
                <a:gd name="T30" fmla="*/ 3 w 143"/>
                <a:gd name="T31" fmla="*/ 176 h 190"/>
                <a:gd name="T32" fmla="*/ 0 w 143"/>
                <a:gd name="T33" fmla="*/ 181 h 190"/>
                <a:gd name="T34" fmla="*/ 0 w 143"/>
                <a:gd name="T35" fmla="*/ 189 h 190"/>
                <a:gd name="T36" fmla="*/ 133 w 143"/>
                <a:gd name="T37" fmla="*/ 189 h 190"/>
                <a:gd name="T38" fmla="*/ 142 w 143"/>
                <a:gd name="T39" fmla="*/ 1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90">
                  <a:moveTo>
                    <a:pt x="142" y="134"/>
                  </a:moveTo>
                  <a:lnTo>
                    <a:pt x="130" y="134"/>
                  </a:lnTo>
                  <a:cubicBezTo>
                    <a:pt x="130" y="139"/>
                    <a:pt x="126" y="157"/>
                    <a:pt x="122" y="160"/>
                  </a:cubicBezTo>
                  <a:cubicBezTo>
                    <a:pt x="118" y="162"/>
                    <a:pt x="96" y="162"/>
                    <a:pt x="91" y="162"/>
                  </a:cubicBezTo>
                  <a:lnTo>
                    <a:pt x="35" y="162"/>
                  </a:lnTo>
                  <a:cubicBezTo>
                    <a:pt x="54" y="147"/>
                    <a:pt x="75" y="131"/>
                    <a:pt x="93" y="120"/>
                  </a:cubicBezTo>
                  <a:cubicBezTo>
                    <a:pt x="118" y="102"/>
                    <a:pt x="142" y="86"/>
                    <a:pt x="142" y="56"/>
                  </a:cubicBezTo>
                  <a:cubicBezTo>
                    <a:pt x="142" y="21"/>
                    <a:pt x="107" y="0"/>
                    <a:pt x="67" y="0"/>
                  </a:cubicBezTo>
                  <a:cubicBezTo>
                    <a:pt x="29" y="0"/>
                    <a:pt x="0" y="22"/>
                    <a:pt x="0" y="50"/>
                  </a:cubicBezTo>
                  <a:cubicBezTo>
                    <a:pt x="0" y="64"/>
                    <a:pt x="13" y="67"/>
                    <a:pt x="16" y="67"/>
                  </a:cubicBezTo>
                  <a:cubicBezTo>
                    <a:pt x="24" y="67"/>
                    <a:pt x="34" y="62"/>
                    <a:pt x="34" y="51"/>
                  </a:cubicBezTo>
                  <a:cubicBezTo>
                    <a:pt x="34" y="40"/>
                    <a:pt x="26" y="35"/>
                    <a:pt x="18" y="34"/>
                  </a:cubicBezTo>
                  <a:cubicBezTo>
                    <a:pt x="26" y="21"/>
                    <a:pt x="42" y="13"/>
                    <a:pt x="61" y="13"/>
                  </a:cubicBezTo>
                  <a:cubicBezTo>
                    <a:pt x="88" y="13"/>
                    <a:pt x="110" y="29"/>
                    <a:pt x="110" y="56"/>
                  </a:cubicBezTo>
                  <a:cubicBezTo>
                    <a:pt x="110" y="80"/>
                    <a:pt x="94" y="99"/>
                    <a:pt x="72" y="117"/>
                  </a:cubicBezTo>
                  <a:lnTo>
                    <a:pt x="3" y="176"/>
                  </a:lnTo>
                  <a:cubicBezTo>
                    <a:pt x="0" y="178"/>
                    <a:pt x="0" y="178"/>
                    <a:pt x="0" y="181"/>
                  </a:cubicBezTo>
                  <a:lnTo>
                    <a:pt x="0" y="189"/>
                  </a:lnTo>
                  <a:lnTo>
                    <a:pt x="133" y="189"/>
                  </a:lnTo>
                  <a:lnTo>
                    <a:pt x="142" y="1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6" name="Freeform 218"/>
            <p:cNvSpPr>
              <a:spLocks noChangeArrowheads="1"/>
            </p:cNvSpPr>
            <p:nvPr/>
          </p:nvSpPr>
          <p:spPr bwMode="auto">
            <a:xfrm>
              <a:off x="5201" y="4293"/>
              <a:ext cx="31" cy="42"/>
            </a:xfrm>
            <a:custGeom>
              <a:avLst/>
              <a:gdLst>
                <a:gd name="T0" fmla="*/ 142 w 143"/>
                <a:gd name="T1" fmla="*/ 134 h 190"/>
                <a:gd name="T2" fmla="*/ 130 w 143"/>
                <a:gd name="T3" fmla="*/ 134 h 190"/>
                <a:gd name="T4" fmla="*/ 122 w 143"/>
                <a:gd name="T5" fmla="*/ 160 h 190"/>
                <a:gd name="T6" fmla="*/ 91 w 143"/>
                <a:gd name="T7" fmla="*/ 162 h 190"/>
                <a:gd name="T8" fmla="*/ 35 w 143"/>
                <a:gd name="T9" fmla="*/ 162 h 190"/>
                <a:gd name="T10" fmla="*/ 93 w 143"/>
                <a:gd name="T11" fmla="*/ 120 h 190"/>
                <a:gd name="T12" fmla="*/ 142 w 143"/>
                <a:gd name="T13" fmla="*/ 56 h 190"/>
                <a:gd name="T14" fmla="*/ 67 w 143"/>
                <a:gd name="T15" fmla="*/ 0 h 190"/>
                <a:gd name="T16" fmla="*/ 0 w 143"/>
                <a:gd name="T17" fmla="*/ 50 h 190"/>
                <a:gd name="T18" fmla="*/ 16 w 143"/>
                <a:gd name="T19" fmla="*/ 67 h 190"/>
                <a:gd name="T20" fmla="*/ 34 w 143"/>
                <a:gd name="T21" fmla="*/ 51 h 190"/>
                <a:gd name="T22" fmla="*/ 18 w 143"/>
                <a:gd name="T23" fmla="*/ 34 h 190"/>
                <a:gd name="T24" fmla="*/ 61 w 143"/>
                <a:gd name="T25" fmla="*/ 13 h 190"/>
                <a:gd name="T26" fmla="*/ 110 w 143"/>
                <a:gd name="T27" fmla="*/ 56 h 190"/>
                <a:gd name="T28" fmla="*/ 72 w 143"/>
                <a:gd name="T29" fmla="*/ 117 h 190"/>
                <a:gd name="T30" fmla="*/ 3 w 143"/>
                <a:gd name="T31" fmla="*/ 176 h 190"/>
                <a:gd name="T32" fmla="*/ 0 w 143"/>
                <a:gd name="T33" fmla="*/ 181 h 190"/>
                <a:gd name="T34" fmla="*/ 0 w 143"/>
                <a:gd name="T35" fmla="*/ 189 h 190"/>
                <a:gd name="T36" fmla="*/ 133 w 143"/>
                <a:gd name="T37" fmla="*/ 189 h 190"/>
                <a:gd name="T38" fmla="*/ 142 w 143"/>
                <a:gd name="T39" fmla="*/ 13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190">
                  <a:moveTo>
                    <a:pt x="142" y="134"/>
                  </a:moveTo>
                  <a:lnTo>
                    <a:pt x="130" y="134"/>
                  </a:lnTo>
                  <a:cubicBezTo>
                    <a:pt x="130" y="139"/>
                    <a:pt x="126" y="157"/>
                    <a:pt x="122" y="160"/>
                  </a:cubicBezTo>
                  <a:cubicBezTo>
                    <a:pt x="118" y="162"/>
                    <a:pt x="96" y="162"/>
                    <a:pt x="91" y="162"/>
                  </a:cubicBezTo>
                  <a:lnTo>
                    <a:pt x="35" y="162"/>
                  </a:lnTo>
                  <a:cubicBezTo>
                    <a:pt x="54" y="147"/>
                    <a:pt x="75" y="131"/>
                    <a:pt x="93" y="120"/>
                  </a:cubicBezTo>
                  <a:cubicBezTo>
                    <a:pt x="118" y="102"/>
                    <a:pt x="142" y="86"/>
                    <a:pt x="142" y="56"/>
                  </a:cubicBezTo>
                  <a:cubicBezTo>
                    <a:pt x="142" y="21"/>
                    <a:pt x="107" y="0"/>
                    <a:pt x="67" y="0"/>
                  </a:cubicBezTo>
                  <a:cubicBezTo>
                    <a:pt x="29" y="0"/>
                    <a:pt x="0" y="22"/>
                    <a:pt x="0" y="50"/>
                  </a:cubicBezTo>
                  <a:cubicBezTo>
                    <a:pt x="0" y="64"/>
                    <a:pt x="13" y="67"/>
                    <a:pt x="16" y="67"/>
                  </a:cubicBezTo>
                  <a:cubicBezTo>
                    <a:pt x="24" y="67"/>
                    <a:pt x="34" y="62"/>
                    <a:pt x="34" y="51"/>
                  </a:cubicBezTo>
                  <a:cubicBezTo>
                    <a:pt x="34" y="40"/>
                    <a:pt x="26" y="35"/>
                    <a:pt x="18" y="34"/>
                  </a:cubicBezTo>
                  <a:cubicBezTo>
                    <a:pt x="26" y="21"/>
                    <a:pt x="42" y="13"/>
                    <a:pt x="61" y="13"/>
                  </a:cubicBezTo>
                  <a:cubicBezTo>
                    <a:pt x="88" y="13"/>
                    <a:pt x="110" y="29"/>
                    <a:pt x="110" y="56"/>
                  </a:cubicBezTo>
                  <a:cubicBezTo>
                    <a:pt x="110" y="80"/>
                    <a:pt x="94" y="99"/>
                    <a:pt x="72" y="117"/>
                  </a:cubicBezTo>
                  <a:lnTo>
                    <a:pt x="3" y="176"/>
                  </a:lnTo>
                  <a:cubicBezTo>
                    <a:pt x="0" y="178"/>
                    <a:pt x="0" y="178"/>
                    <a:pt x="0" y="181"/>
                  </a:cubicBezTo>
                  <a:lnTo>
                    <a:pt x="0" y="189"/>
                  </a:lnTo>
                  <a:lnTo>
                    <a:pt x="133" y="189"/>
                  </a:lnTo>
                  <a:lnTo>
                    <a:pt x="142" y="1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7" name="Freeform 219"/>
            <p:cNvSpPr>
              <a:spLocks noChangeArrowheads="1"/>
            </p:cNvSpPr>
            <p:nvPr/>
          </p:nvSpPr>
          <p:spPr bwMode="auto">
            <a:xfrm>
              <a:off x="5375" y="4293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8" name="Freeform 220"/>
            <p:cNvSpPr>
              <a:spLocks noChangeArrowheads="1"/>
            </p:cNvSpPr>
            <p:nvPr/>
          </p:nvSpPr>
          <p:spPr bwMode="auto">
            <a:xfrm>
              <a:off x="5546" y="4293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69" name="Freeform 221"/>
            <p:cNvSpPr>
              <a:spLocks noChangeArrowheads="1"/>
            </p:cNvSpPr>
            <p:nvPr/>
          </p:nvSpPr>
          <p:spPr bwMode="auto">
            <a:xfrm>
              <a:off x="5030" y="4370"/>
              <a:ext cx="33" cy="43"/>
            </a:xfrm>
            <a:custGeom>
              <a:avLst/>
              <a:gdLst>
                <a:gd name="T0" fmla="*/ 149 w 150"/>
                <a:gd name="T1" fmla="*/ 98 h 196"/>
                <a:gd name="T2" fmla="*/ 74 w 150"/>
                <a:gd name="T3" fmla="*/ 0 h 196"/>
                <a:gd name="T4" fmla="*/ 0 w 150"/>
                <a:gd name="T5" fmla="*/ 98 h 196"/>
                <a:gd name="T6" fmla="*/ 74 w 150"/>
                <a:gd name="T7" fmla="*/ 195 h 196"/>
                <a:gd name="T8" fmla="*/ 149 w 150"/>
                <a:gd name="T9" fmla="*/ 98 h 196"/>
                <a:gd name="T10" fmla="*/ 74 w 150"/>
                <a:gd name="T11" fmla="*/ 186 h 196"/>
                <a:gd name="T12" fmla="*/ 32 w 150"/>
                <a:gd name="T13" fmla="*/ 154 h 196"/>
                <a:gd name="T14" fmla="*/ 29 w 150"/>
                <a:gd name="T15" fmla="*/ 94 h 196"/>
                <a:gd name="T16" fmla="*/ 34 w 150"/>
                <a:gd name="T17" fmla="*/ 38 h 196"/>
                <a:gd name="T18" fmla="*/ 74 w 150"/>
                <a:gd name="T19" fmla="*/ 10 h 196"/>
                <a:gd name="T20" fmla="*/ 115 w 150"/>
                <a:gd name="T21" fmla="*/ 40 h 196"/>
                <a:gd name="T22" fmla="*/ 120 w 150"/>
                <a:gd name="T23" fmla="*/ 94 h 196"/>
                <a:gd name="T24" fmla="*/ 115 w 150"/>
                <a:gd name="T25" fmla="*/ 154 h 196"/>
                <a:gd name="T26" fmla="*/ 74 w 150"/>
                <a:gd name="T27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96">
                  <a:moveTo>
                    <a:pt x="149" y="98"/>
                  </a:moveTo>
                  <a:cubicBezTo>
                    <a:pt x="149" y="78"/>
                    <a:pt x="149" y="0"/>
                    <a:pt x="74" y="0"/>
                  </a:cubicBezTo>
                  <a:cubicBezTo>
                    <a:pt x="0" y="0"/>
                    <a:pt x="0" y="78"/>
                    <a:pt x="0" y="98"/>
                  </a:cubicBezTo>
                  <a:cubicBezTo>
                    <a:pt x="0" y="118"/>
                    <a:pt x="0" y="195"/>
                    <a:pt x="74" y="195"/>
                  </a:cubicBezTo>
                  <a:cubicBezTo>
                    <a:pt x="149" y="195"/>
                    <a:pt x="149" y="118"/>
                    <a:pt x="149" y="98"/>
                  </a:cubicBezTo>
                  <a:close/>
                  <a:moveTo>
                    <a:pt x="74" y="186"/>
                  </a:moveTo>
                  <a:cubicBezTo>
                    <a:pt x="64" y="186"/>
                    <a:pt x="40" y="182"/>
                    <a:pt x="32" y="154"/>
                  </a:cubicBezTo>
                  <a:cubicBezTo>
                    <a:pt x="29" y="138"/>
                    <a:pt x="29" y="118"/>
                    <a:pt x="29" y="94"/>
                  </a:cubicBezTo>
                  <a:cubicBezTo>
                    <a:pt x="29" y="74"/>
                    <a:pt x="29" y="54"/>
                    <a:pt x="34" y="38"/>
                  </a:cubicBezTo>
                  <a:cubicBezTo>
                    <a:pt x="40" y="14"/>
                    <a:pt x="62" y="10"/>
                    <a:pt x="74" y="10"/>
                  </a:cubicBezTo>
                  <a:cubicBezTo>
                    <a:pt x="96" y="10"/>
                    <a:pt x="110" y="21"/>
                    <a:pt x="115" y="40"/>
                  </a:cubicBezTo>
                  <a:cubicBezTo>
                    <a:pt x="120" y="54"/>
                    <a:pt x="120" y="78"/>
                    <a:pt x="120" y="94"/>
                  </a:cubicBezTo>
                  <a:cubicBezTo>
                    <a:pt x="120" y="114"/>
                    <a:pt x="120" y="138"/>
                    <a:pt x="115" y="154"/>
                  </a:cubicBezTo>
                  <a:cubicBezTo>
                    <a:pt x="109" y="181"/>
                    <a:pt x="85" y="186"/>
                    <a:pt x="74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0" name="Freeform 222"/>
            <p:cNvSpPr>
              <a:spLocks noChangeArrowheads="1"/>
            </p:cNvSpPr>
            <p:nvPr/>
          </p:nvSpPr>
          <p:spPr bwMode="auto">
            <a:xfrm>
              <a:off x="5205" y="4370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1" name="Freeform 223"/>
            <p:cNvSpPr>
              <a:spLocks noChangeArrowheads="1"/>
            </p:cNvSpPr>
            <p:nvPr/>
          </p:nvSpPr>
          <p:spPr bwMode="auto">
            <a:xfrm>
              <a:off x="5375" y="4370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2" name="Freeform 224"/>
            <p:cNvSpPr>
              <a:spLocks noChangeArrowheads="1"/>
            </p:cNvSpPr>
            <p:nvPr/>
          </p:nvSpPr>
          <p:spPr bwMode="auto">
            <a:xfrm>
              <a:off x="5546" y="4370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3" name="Freeform 225"/>
            <p:cNvSpPr>
              <a:spLocks noChangeArrowheads="1"/>
            </p:cNvSpPr>
            <p:nvPr/>
          </p:nvSpPr>
          <p:spPr bwMode="auto">
            <a:xfrm>
              <a:off x="5034" y="4446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4" name="Freeform 226"/>
            <p:cNvSpPr>
              <a:spLocks noChangeArrowheads="1"/>
            </p:cNvSpPr>
            <p:nvPr/>
          </p:nvSpPr>
          <p:spPr bwMode="auto">
            <a:xfrm>
              <a:off x="5201" y="4446"/>
              <a:ext cx="33" cy="43"/>
            </a:xfrm>
            <a:custGeom>
              <a:avLst/>
              <a:gdLst>
                <a:gd name="T0" fmla="*/ 149 w 150"/>
                <a:gd name="T1" fmla="*/ 98 h 196"/>
                <a:gd name="T2" fmla="*/ 74 w 150"/>
                <a:gd name="T3" fmla="*/ 0 h 196"/>
                <a:gd name="T4" fmla="*/ 0 w 150"/>
                <a:gd name="T5" fmla="*/ 98 h 196"/>
                <a:gd name="T6" fmla="*/ 74 w 150"/>
                <a:gd name="T7" fmla="*/ 195 h 196"/>
                <a:gd name="T8" fmla="*/ 149 w 150"/>
                <a:gd name="T9" fmla="*/ 98 h 196"/>
                <a:gd name="T10" fmla="*/ 74 w 150"/>
                <a:gd name="T11" fmla="*/ 186 h 196"/>
                <a:gd name="T12" fmla="*/ 32 w 150"/>
                <a:gd name="T13" fmla="*/ 154 h 196"/>
                <a:gd name="T14" fmla="*/ 29 w 150"/>
                <a:gd name="T15" fmla="*/ 94 h 196"/>
                <a:gd name="T16" fmla="*/ 34 w 150"/>
                <a:gd name="T17" fmla="*/ 38 h 196"/>
                <a:gd name="T18" fmla="*/ 74 w 150"/>
                <a:gd name="T19" fmla="*/ 10 h 196"/>
                <a:gd name="T20" fmla="*/ 115 w 150"/>
                <a:gd name="T21" fmla="*/ 40 h 196"/>
                <a:gd name="T22" fmla="*/ 120 w 150"/>
                <a:gd name="T23" fmla="*/ 94 h 196"/>
                <a:gd name="T24" fmla="*/ 115 w 150"/>
                <a:gd name="T25" fmla="*/ 154 h 196"/>
                <a:gd name="T26" fmla="*/ 74 w 150"/>
                <a:gd name="T27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96">
                  <a:moveTo>
                    <a:pt x="149" y="98"/>
                  </a:moveTo>
                  <a:cubicBezTo>
                    <a:pt x="149" y="78"/>
                    <a:pt x="149" y="0"/>
                    <a:pt x="74" y="0"/>
                  </a:cubicBezTo>
                  <a:cubicBezTo>
                    <a:pt x="0" y="0"/>
                    <a:pt x="0" y="78"/>
                    <a:pt x="0" y="98"/>
                  </a:cubicBezTo>
                  <a:cubicBezTo>
                    <a:pt x="0" y="118"/>
                    <a:pt x="0" y="195"/>
                    <a:pt x="74" y="195"/>
                  </a:cubicBezTo>
                  <a:cubicBezTo>
                    <a:pt x="149" y="195"/>
                    <a:pt x="149" y="118"/>
                    <a:pt x="149" y="98"/>
                  </a:cubicBezTo>
                  <a:close/>
                  <a:moveTo>
                    <a:pt x="74" y="186"/>
                  </a:moveTo>
                  <a:cubicBezTo>
                    <a:pt x="64" y="186"/>
                    <a:pt x="40" y="182"/>
                    <a:pt x="32" y="154"/>
                  </a:cubicBezTo>
                  <a:cubicBezTo>
                    <a:pt x="29" y="138"/>
                    <a:pt x="29" y="118"/>
                    <a:pt x="29" y="94"/>
                  </a:cubicBezTo>
                  <a:cubicBezTo>
                    <a:pt x="29" y="74"/>
                    <a:pt x="29" y="54"/>
                    <a:pt x="34" y="38"/>
                  </a:cubicBezTo>
                  <a:cubicBezTo>
                    <a:pt x="40" y="14"/>
                    <a:pt x="62" y="10"/>
                    <a:pt x="74" y="10"/>
                  </a:cubicBezTo>
                  <a:cubicBezTo>
                    <a:pt x="96" y="10"/>
                    <a:pt x="110" y="21"/>
                    <a:pt x="115" y="40"/>
                  </a:cubicBezTo>
                  <a:cubicBezTo>
                    <a:pt x="120" y="54"/>
                    <a:pt x="120" y="78"/>
                    <a:pt x="120" y="94"/>
                  </a:cubicBezTo>
                  <a:cubicBezTo>
                    <a:pt x="120" y="114"/>
                    <a:pt x="120" y="138"/>
                    <a:pt x="115" y="154"/>
                  </a:cubicBezTo>
                  <a:cubicBezTo>
                    <a:pt x="109" y="181"/>
                    <a:pt x="85" y="186"/>
                    <a:pt x="74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5" name="Freeform 227"/>
            <p:cNvSpPr>
              <a:spLocks noChangeArrowheads="1"/>
            </p:cNvSpPr>
            <p:nvPr/>
          </p:nvSpPr>
          <p:spPr bwMode="auto">
            <a:xfrm>
              <a:off x="5375" y="4446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6" name="Freeform 228"/>
            <p:cNvSpPr>
              <a:spLocks noChangeArrowheads="1"/>
            </p:cNvSpPr>
            <p:nvPr/>
          </p:nvSpPr>
          <p:spPr bwMode="auto">
            <a:xfrm>
              <a:off x="5542" y="4446"/>
              <a:ext cx="33" cy="43"/>
            </a:xfrm>
            <a:custGeom>
              <a:avLst/>
              <a:gdLst>
                <a:gd name="T0" fmla="*/ 149 w 150"/>
                <a:gd name="T1" fmla="*/ 98 h 196"/>
                <a:gd name="T2" fmla="*/ 74 w 150"/>
                <a:gd name="T3" fmla="*/ 0 h 196"/>
                <a:gd name="T4" fmla="*/ 0 w 150"/>
                <a:gd name="T5" fmla="*/ 98 h 196"/>
                <a:gd name="T6" fmla="*/ 74 w 150"/>
                <a:gd name="T7" fmla="*/ 195 h 196"/>
                <a:gd name="T8" fmla="*/ 149 w 150"/>
                <a:gd name="T9" fmla="*/ 98 h 196"/>
                <a:gd name="T10" fmla="*/ 74 w 150"/>
                <a:gd name="T11" fmla="*/ 186 h 196"/>
                <a:gd name="T12" fmla="*/ 32 w 150"/>
                <a:gd name="T13" fmla="*/ 154 h 196"/>
                <a:gd name="T14" fmla="*/ 29 w 150"/>
                <a:gd name="T15" fmla="*/ 94 h 196"/>
                <a:gd name="T16" fmla="*/ 34 w 150"/>
                <a:gd name="T17" fmla="*/ 38 h 196"/>
                <a:gd name="T18" fmla="*/ 74 w 150"/>
                <a:gd name="T19" fmla="*/ 10 h 196"/>
                <a:gd name="T20" fmla="*/ 115 w 150"/>
                <a:gd name="T21" fmla="*/ 40 h 196"/>
                <a:gd name="T22" fmla="*/ 120 w 150"/>
                <a:gd name="T23" fmla="*/ 94 h 196"/>
                <a:gd name="T24" fmla="*/ 115 w 150"/>
                <a:gd name="T25" fmla="*/ 154 h 196"/>
                <a:gd name="T26" fmla="*/ 74 w 150"/>
                <a:gd name="T27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96">
                  <a:moveTo>
                    <a:pt x="149" y="98"/>
                  </a:moveTo>
                  <a:cubicBezTo>
                    <a:pt x="149" y="78"/>
                    <a:pt x="149" y="0"/>
                    <a:pt x="74" y="0"/>
                  </a:cubicBezTo>
                  <a:cubicBezTo>
                    <a:pt x="0" y="0"/>
                    <a:pt x="0" y="78"/>
                    <a:pt x="0" y="98"/>
                  </a:cubicBezTo>
                  <a:cubicBezTo>
                    <a:pt x="0" y="118"/>
                    <a:pt x="0" y="195"/>
                    <a:pt x="74" y="195"/>
                  </a:cubicBezTo>
                  <a:cubicBezTo>
                    <a:pt x="149" y="195"/>
                    <a:pt x="149" y="118"/>
                    <a:pt x="149" y="98"/>
                  </a:cubicBezTo>
                  <a:close/>
                  <a:moveTo>
                    <a:pt x="74" y="186"/>
                  </a:moveTo>
                  <a:cubicBezTo>
                    <a:pt x="64" y="186"/>
                    <a:pt x="40" y="182"/>
                    <a:pt x="32" y="154"/>
                  </a:cubicBezTo>
                  <a:cubicBezTo>
                    <a:pt x="29" y="138"/>
                    <a:pt x="29" y="118"/>
                    <a:pt x="29" y="94"/>
                  </a:cubicBezTo>
                  <a:cubicBezTo>
                    <a:pt x="29" y="74"/>
                    <a:pt x="29" y="54"/>
                    <a:pt x="34" y="38"/>
                  </a:cubicBezTo>
                  <a:cubicBezTo>
                    <a:pt x="40" y="14"/>
                    <a:pt x="62" y="10"/>
                    <a:pt x="74" y="10"/>
                  </a:cubicBezTo>
                  <a:cubicBezTo>
                    <a:pt x="96" y="10"/>
                    <a:pt x="110" y="21"/>
                    <a:pt x="115" y="40"/>
                  </a:cubicBezTo>
                  <a:cubicBezTo>
                    <a:pt x="120" y="54"/>
                    <a:pt x="120" y="78"/>
                    <a:pt x="120" y="94"/>
                  </a:cubicBezTo>
                  <a:cubicBezTo>
                    <a:pt x="120" y="114"/>
                    <a:pt x="120" y="138"/>
                    <a:pt x="115" y="154"/>
                  </a:cubicBezTo>
                  <a:cubicBezTo>
                    <a:pt x="109" y="181"/>
                    <a:pt x="85" y="186"/>
                    <a:pt x="74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7" name="Freeform 229"/>
            <p:cNvSpPr>
              <a:spLocks noChangeArrowheads="1"/>
            </p:cNvSpPr>
            <p:nvPr/>
          </p:nvSpPr>
          <p:spPr bwMode="auto">
            <a:xfrm>
              <a:off x="5030" y="4523"/>
              <a:ext cx="33" cy="43"/>
            </a:xfrm>
            <a:custGeom>
              <a:avLst/>
              <a:gdLst>
                <a:gd name="T0" fmla="*/ 149 w 150"/>
                <a:gd name="T1" fmla="*/ 98 h 196"/>
                <a:gd name="T2" fmla="*/ 74 w 150"/>
                <a:gd name="T3" fmla="*/ 0 h 196"/>
                <a:gd name="T4" fmla="*/ 0 w 150"/>
                <a:gd name="T5" fmla="*/ 98 h 196"/>
                <a:gd name="T6" fmla="*/ 74 w 150"/>
                <a:gd name="T7" fmla="*/ 195 h 196"/>
                <a:gd name="T8" fmla="*/ 149 w 150"/>
                <a:gd name="T9" fmla="*/ 98 h 196"/>
                <a:gd name="T10" fmla="*/ 74 w 150"/>
                <a:gd name="T11" fmla="*/ 186 h 196"/>
                <a:gd name="T12" fmla="*/ 32 w 150"/>
                <a:gd name="T13" fmla="*/ 154 h 196"/>
                <a:gd name="T14" fmla="*/ 29 w 150"/>
                <a:gd name="T15" fmla="*/ 94 h 196"/>
                <a:gd name="T16" fmla="*/ 34 w 150"/>
                <a:gd name="T17" fmla="*/ 38 h 196"/>
                <a:gd name="T18" fmla="*/ 74 w 150"/>
                <a:gd name="T19" fmla="*/ 10 h 196"/>
                <a:gd name="T20" fmla="*/ 115 w 150"/>
                <a:gd name="T21" fmla="*/ 40 h 196"/>
                <a:gd name="T22" fmla="*/ 120 w 150"/>
                <a:gd name="T23" fmla="*/ 94 h 196"/>
                <a:gd name="T24" fmla="*/ 115 w 150"/>
                <a:gd name="T25" fmla="*/ 154 h 196"/>
                <a:gd name="T26" fmla="*/ 74 w 150"/>
                <a:gd name="T27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96">
                  <a:moveTo>
                    <a:pt x="149" y="98"/>
                  </a:moveTo>
                  <a:cubicBezTo>
                    <a:pt x="149" y="78"/>
                    <a:pt x="149" y="0"/>
                    <a:pt x="74" y="0"/>
                  </a:cubicBezTo>
                  <a:cubicBezTo>
                    <a:pt x="0" y="0"/>
                    <a:pt x="0" y="78"/>
                    <a:pt x="0" y="98"/>
                  </a:cubicBezTo>
                  <a:cubicBezTo>
                    <a:pt x="0" y="118"/>
                    <a:pt x="0" y="195"/>
                    <a:pt x="74" y="195"/>
                  </a:cubicBezTo>
                  <a:cubicBezTo>
                    <a:pt x="149" y="195"/>
                    <a:pt x="149" y="118"/>
                    <a:pt x="149" y="98"/>
                  </a:cubicBezTo>
                  <a:close/>
                  <a:moveTo>
                    <a:pt x="74" y="186"/>
                  </a:moveTo>
                  <a:cubicBezTo>
                    <a:pt x="64" y="186"/>
                    <a:pt x="40" y="182"/>
                    <a:pt x="32" y="154"/>
                  </a:cubicBezTo>
                  <a:cubicBezTo>
                    <a:pt x="29" y="138"/>
                    <a:pt x="29" y="118"/>
                    <a:pt x="29" y="94"/>
                  </a:cubicBezTo>
                  <a:cubicBezTo>
                    <a:pt x="29" y="74"/>
                    <a:pt x="29" y="54"/>
                    <a:pt x="34" y="38"/>
                  </a:cubicBezTo>
                  <a:cubicBezTo>
                    <a:pt x="40" y="14"/>
                    <a:pt x="62" y="10"/>
                    <a:pt x="74" y="10"/>
                  </a:cubicBezTo>
                  <a:cubicBezTo>
                    <a:pt x="96" y="10"/>
                    <a:pt x="110" y="21"/>
                    <a:pt x="115" y="40"/>
                  </a:cubicBezTo>
                  <a:cubicBezTo>
                    <a:pt x="120" y="54"/>
                    <a:pt x="120" y="78"/>
                    <a:pt x="120" y="94"/>
                  </a:cubicBezTo>
                  <a:cubicBezTo>
                    <a:pt x="120" y="114"/>
                    <a:pt x="120" y="138"/>
                    <a:pt x="115" y="154"/>
                  </a:cubicBezTo>
                  <a:cubicBezTo>
                    <a:pt x="109" y="181"/>
                    <a:pt x="85" y="186"/>
                    <a:pt x="74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8" name="Freeform 230"/>
            <p:cNvSpPr>
              <a:spLocks noChangeArrowheads="1"/>
            </p:cNvSpPr>
            <p:nvPr/>
          </p:nvSpPr>
          <p:spPr bwMode="auto">
            <a:xfrm>
              <a:off x="5205" y="4523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79" name="Freeform 231"/>
            <p:cNvSpPr>
              <a:spLocks noChangeArrowheads="1"/>
            </p:cNvSpPr>
            <p:nvPr/>
          </p:nvSpPr>
          <p:spPr bwMode="auto">
            <a:xfrm>
              <a:off x="5372" y="4523"/>
              <a:ext cx="33" cy="43"/>
            </a:xfrm>
            <a:custGeom>
              <a:avLst/>
              <a:gdLst>
                <a:gd name="T0" fmla="*/ 149 w 150"/>
                <a:gd name="T1" fmla="*/ 98 h 196"/>
                <a:gd name="T2" fmla="*/ 74 w 150"/>
                <a:gd name="T3" fmla="*/ 0 h 196"/>
                <a:gd name="T4" fmla="*/ 0 w 150"/>
                <a:gd name="T5" fmla="*/ 98 h 196"/>
                <a:gd name="T6" fmla="*/ 74 w 150"/>
                <a:gd name="T7" fmla="*/ 195 h 196"/>
                <a:gd name="T8" fmla="*/ 149 w 150"/>
                <a:gd name="T9" fmla="*/ 98 h 196"/>
                <a:gd name="T10" fmla="*/ 74 w 150"/>
                <a:gd name="T11" fmla="*/ 186 h 196"/>
                <a:gd name="T12" fmla="*/ 32 w 150"/>
                <a:gd name="T13" fmla="*/ 154 h 196"/>
                <a:gd name="T14" fmla="*/ 29 w 150"/>
                <a:gd name="T15" fmla="*/ 94 h 196"/>
                <a:gd name="T16" fmla="*/ 34 w 150"/>
                <a:gd name="T17" fmla="*/ 38 h 196"/>
                <a:gd name="T18" fmla="*/ 74 w 150"/>
                <a:gd name="T19" fmla="*/ 10 h 196"/>
                <a:gd name="T20" fmla="*/ 115 w 150"/>
                <a:gd name="T21" fmla="*/ 40 h 196"/>
                <a:gd name="T22" fmla="*/ 120 w 150"/>
                <a:gd name="T23" fmla="*/ 94 h 196"/>
                <a:gd name="T24" fmla="*/ 115 w 150"/>
                <a:gd name="T25" fmla="*/ 154 h 196"/>
                <a:gd name="T26" fmla="*/ 74 w 150"/>
                <a:gd name="T27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196">
                  <a:moveTo>
                    <a:pt x="149" y="98"/>
                  </a:moveTo>
                  <a:cubicBezTo>
                    <a:pt x="149" y="78"/>
                    <a:pt x="149" y="0"/>
                    <a:pt x="74" y="0"/>
                  </a:cubicBezTo>
                  <a:cubicBezTo>
                    <a:pt x="0" y="0"/>
                    <a:pt x="0" y="78"/>
                    <a:pt x="0" y="98"/>
                  </a:cubicBezTo>
                  <a:cubicBezTo>
                    <a:pt x="0" y="118"/>
                    <a:pt x="0" y="195"/>
                    <a:pt x="74" y="195"/>
                  </a:cubicBezTo>
                  <a:cubicBezTo>
                    <a:pt x="149" y="195"/>
                    <a:pt x="149" y="118"/>
                    <a:pt x="149" y="98"/>
                  </a:cubicBezTo>
                  <a:close/>
                  <a:moveTo>
                    <a:pt x="74" y="186"/>
                  </a:moveTo>
                  <a:cubicBezTo>
                    <a:pt x="64" y="186"/>
                    <a:pt x="40" y="182"/>
                    <a:pt x="32" y="154"/>
                  </a:cubicBezTo>
                  <a:cubicBezTo>
                    <a:pt x="29" y="138"/>
                    <a:pt x="29" y="118"/>
                    <a:pt x="29" y="94"/>
                  </a:cubicBezTo>
                  <a:cubicBezTo>
                    <a:pt x="29" y="74"/>
                    <a:pt x="29" y="54"/>
                    <a:pt x="34" y="38"/>
                  </a:cubicBezTo>
                  <a:cubicBezTo>
                    <a:pt x="40" y="14"/>
                    <a:pt x="62" y="10"/>
                    <a:pt x="74" y="10"/>
                  </a:cubicBezTo>
                  <a:cubicBezTo>
                    <a:pt x="96" y="10"/>
                    <a:pt x="110" y="21"/>
                    <a:pt x="115" y="40"/>
                  </a:cubicBezTo>
                  <a:cubicBezTo>
                    <a:pt x="120" y="54"/>
                    <a:pt x="120" y="78"/>
                    <a:pt x="120" y="94"/>
                  </a:cubicBezTo>
                  <a:cubicBezTo>
                    <a:pt x="120" y="114"/>
                    <a:pt x="120" y="138"/>
                    <a:pt x="115" y="154"/>
                  </a:cubicBezTo>
                  <a:cubicBezTo>
                    <a:pt x="109" y="181"/>
                    <a:pt x="85" y="186"/>
                    <a:pt x="74" y="1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0" name="Freeform 232"/>
            <p:cNvSpPr>
              <a:spLocks noChangeArrowheads="1"/>
            </p:cNvSpPr>
            <p:nvPr/>
          </p:nvSpPr>
          <p:spPr bwMode="auto">
            <a:xfrm>
              <a:off x="5546" y="4523"/>
              <a:ext cx="26" cy="42"/>
            </a:xfrm>
            <a:custGeom>
              <a:avLst/>
              <a:gdLst>
                <a:gd name="T0" fmla="*/ 72 w 118"/>
                <a:gd name="T1" fmla="*/ 8 h 190"/>
                <a:gd name="T2" fmla="*/ 62 w 118"/>
                <a:gd name="T3" fmla="*/ 0 h 190"/>
                <a:gd name="T4" fmla="*/ 5 w 118"/>
                <a:gd name="T5" fmla="*/ 18 h 190"/>
                <a:gd name="T6" fmla="*/ 0 w 118"/>
                <a:gd name="T7" fmla="*/ 18 h 190"/>
                <a:gd name="T8" fmla="*/ 0 w 118"/>
                <a:gd name="T9" fmla="*/ 30 h 190"/>
                <a:gd name="T10" fmla="*/ 5 w 118"/>
                <a:gd name="T11" fmla="*/ 30 h 190"/>
                <a:gd name="T12" fmla="*/ 46 w 118"/>
                <a:gd name="T13" fmla="*/ 22 h 190"/>
                <a:gd name="T14" fmla="*/ 46 w 118"/>
                <a:gd name="T15" fmla="*/ 165 h 190"/>
                <a:gd name="T16" fmla="*/ 16 w 118"/>
                <a:gd name="T17" fmla="*/ 176 h 190"/>
                <a:gd name="T18" fmla="*/ 2 w 118"/>
                <a:gd name="T19" fmla="*/ 176 h 190"/>
                <a:gd name="T20" fmla="*/ 2 w 118"/>
                <a:gd name="T21" fmla="*/ 189 h 190"/>
                <a:gd name="T22" fmla="*/ 59 w 118"/>
                <a:gd name="T23" fmla="*/ 187 h 190"/>
                <a:gd name="T24" fmla="*/ 117 w 118"/>
                <a:gd name="T25" fmla="*/ 189 h 190"/>
                <a:gd name="T26" fmla="*/ 117 w 118"/>
                <a:gd name="T27" fmla="*/ 176 h 190"/>
                <a:gd name="T28" fmla="*/ 102 w 118"/>
                <a:gd name="T29" fmla="*/ 176 h 190"/>
                <a:gd name="T30" fmla="*/ 72 w 118"/>
                <a:gd name="T31" fmla="*/ 165 h 190"/>
                <a:gd name="T32" fmla="*/ 72 w 118"/>
                <a:gd name="T33" fmla="*/ 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90">
                  <a:moveTo>
                    <a:pt x="72" y="8"/>
                  </a:moveTo>
                  <a:cubicBezTo>
                    <a:pt x="72" y="0"/>
                    <a:pt x="72" y="0"/>
                    <a:pt x="62" y="0"/>
                  </a:cubicBezTo>
                  <a:cubicBezTo>
                    <a:pt x="42" y="18"/>
                    <a:pt x="11" y="18"/>
                    <a:pt x="5" y="18"/>
                  </a:cubicBezTo>
                  <a:lnTo>
                    <a:pt x="0" y="18"/>
                  </a:lnTo>
                  <a:lnTo>
                    <a:pt x="0" y="30"/>
                  </a:lnTo>
                  <a:lnTo>
                    <a:pt x="5" y="30"/>
                  </a:lnTo>
                  <a:cubicBezTo>
                    <a:pt x="11" y="30"/>
                    <a:pt x="30" y="30"/>
                    <a:pt x="46" y="22"/>
                  </a:cubicBezTo>
                  <a:lnTo>
                    <a:pt x="46" y="165"/>
                  </a:lnTo>
                  <a:cubicBezTo>
                    <a:pt x="46" y="173"/>
                    <a:pt x="46" y="176"/>
                    <a:pt x="16" y="176"/>
                  </a:cubicBezTo>
                  <a:lnTo>
                    <a:pt x="2" y="176"/>
                  </a:lnTo>
                  <a:lnTo>
                    <a:pt x="2" y="189"/>
                  </a:lnTo>
                  <a:cubicBezTo>
                    <a:pt x="18" y="187"/>
                    <a:pt x="43" y="187"/>
                    <a:pt x="59" y="187"/>
                  </a:cubicBezTo>
                  <a:cubicBezTo>
                    <a:pt x="77" y="187"/>
                    <a:pt x="101" y="187"/>
                    <a:pt x="117" y="189"/>
                  </a:cubicBezTo>
                  <a:lnTo>
                    <a:pt x="117" y="176"/>
                  </a:lnTo>
                  <a:lnTo>
                    <a:pt x="102" y="176"/>
                  </a:lnTo>
                  <a:cubicBezTo>
                    <a:pt x="72" y="176"/>
                    <a:pt x="72" y="173"/>
                    <a:pt x="72" y="165"/>
                  </a:cubicBezTo>
                  <a:lnTo>
                    <a:pt x="72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1" name="Freeform 233"/>
            <p:cNvSpPr>
              <a:spLocks noChangeArrowheads="1"/>
            </p:cNvSpPr>
            <p:nvPr/>
          </p:nvSpPr>
          <p:spPr bwMode="auto">
            <a:xfrm>
              <a:off x="5585" y="4282"/>
              <a:ext cx="62" cy="305"/>
            </a:xfrm>
            <a:custGeom>
              <a:avLst/>
              <a:gdLst>
                <a:gd name="T0" fmla="*/ 278 w 279"/>
                <a:gd name="T1" fmla="*/ 675 h 1351"/>
                <a:gd name="T2" fmla="*/ 83 w 279"/>
                <a:gd name="T3" fmla="*/ 62 h 1351"/>
                <a:gd name="T4" fmla="*/ 27 w 279"/>
                <a:gd name="T5" fmla="*/ 6 h 1351"/>
                <a:gd name="T6" fmla="*/ 11 w 279"/>
                <a:gd name="T7" fmla="*/ 0 h 1351"/>
                <a:gd name="T8" fmla="*/ 0 w 279"/>
                <a:gd name="T9" fmla="*/ 6 h 1351"/>
                <a:gd name="T10" fmla="*/ 3 w 279"/>
                <a:gd name="T11" fmla="*/ 11 h 1351"/>
                <a:gd name="T12" fmla="*/ 99 w 279"/>
                <a:gd name="T13" fmla="*/ 130 h 1351"/>
                <a:gd name="T14" fmla="*/ 232 w 279"/>
                <a:gd name="T15" fmla="*/ 675 h 1351"/>
                <a:gd name="T16" fmla="*/ 118 w 279"/>
                <a:gd name="T17" fmla="*/ 1190 h 1351"/>
                <a:gd name="T18" fmla="*/ 2 w 279"/>
                <a:gd name="T19" fmla="*/ 1339 h 1351"/>
                <a:gd name="T20" fmla="*/ 0 w 279"/>
                <a:gd name="T21" fmla="*/ 1346 h 1351"/>
                <a:gd name="T22" fmla="*/ 11 w 279"/>
                <a:gd name="T23" fmla="*/ 1350 h 1351"/>
                <a:gd name="T24" fmla="*/ 29 w 279"/>
                <a:gd name="T25" fmla="*/ 1342 h 1351"/>
                <a:gd name="T26" fmla="*/ 278 w 279"/>
                <a:gd name="T27" fmla="*/ 675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1351">
                  <a:moveTo>
                    <a:pt x="278" y="675"/>
                  </a:moveTo>
                  <a:cubicBezTo>
                    <a:pt x="278" y="454"/>
                    <a:pt x="227" y="232"/>
                    <a:pt x="83" y="62"/>
                  </a:cubicBezTo>
                  <a:cubicBezTo>
                    <a:pt x="72" y="50"/>
                    <a:pt x="51" y="27"/>
                    <a:pt x="27" y="6"/>
                  </a:cubicBezTo>
                  <a:cubicBezTo>
                    <a:pt x="21" y="0"/>
                    <a:pt x="19" y="0"/>
                    <a:pt x="11" y="0"/>
                  </a:cubicBezTo>
                  <a:cubicBezTo>
                    <a:pt x="5" y="0"/>
                    <a:pt x="0" y="0"/>
                    <a:pt x="0" y="6"/>
                  </a:cubicBezTo>
                  <a:cubicBezTo>
                    <a:pt x="0" y="8"/>
                    <a:pt x="2" y="10"/>
                    <a:pt x="3" y="11"/>
                  </a:cubicBezTo>
                  <a:cubicBezTo>
                    <a:pt x="22" y="32"/>
                    <a:pt x="61" y="69"/>
                    <a:pt x="99" y="130"/>
                  </a:cubicBezTo>
                  <a:cubicBezTo>
                    <a:pt x="190" y="275"/>
                    <a:pt x="232" y="458"/>
                    <a:pt x="232" y="675"/>
                  </a:cubicBezTo>
                  <a:cubicBezTo>
                    <a:pt x="232" y="827"/>
                    <a:pt x="211" y="1022"/>
                    <a:pt x="118" y="1190"/>
                  </a:cubicBezTo>
                  <a:cubicBezTo>
                    <a:pt x="74" y="1269"/>
                    <a:pt x="26" y="1317"/>
                    <a:pt x="2" y="1339"/>
                  </a:cubicBezTo>
                  <a:cubicBezTo>
                    <a:pt x="2" y="1342"/>
                    <a:pt x="0" y="1344"/>
                    <a:pt x="0" y="1346"/>
                  </a:cubicBezTo>
                  <a:cubicBezTo>
                    <a:pt x="0" y="1350"/>
                    <a:pt x="5" y="1350"/>
                    <a:pt x="11" y="1350"/>
                  </a:cubicBezTo>
                  <a:cubicBezTo>
                    <a:pt x="19" y="1350"/>
                    <a:pt x="21" y="1350"/>
                    <a:pt x="29" y="1342"/>
                  </a:cubicBezTo>
                  <a:cubicBezTo>
                    <a:pt x="219" y="1171"/>
                    <a:pt x="278" y="912"/>
                    <a:pt x="278" y="6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882" name="Text Box 234"/>
          <p:cNvSpPr txBox="1">
            <a:spLocks noChangeArrowheads="1"/>
          </p:cNvSpPr>
          <p:nvPr/>
        </p:nvSpPr>
        <p:spPr bwMode="auto">
          <a:xfrm>
            <a:off x="553135" y="1928993"/>
            <a:ext cx="2862182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Solution is unique in col(A)</a:t>
            </a:r>
          </a:p>
        </p:txBody>
      </p:sp>
      <p:sp>
        <p:nvSpPr>
          <p:cNvPr id="27883" name="Text Box 235"/>
          <p:cNvSpPr txBox="1">
            <a:spLocks noChangeArrowheads="1"/>
          </p:cNvSpPr>
          <p:nvPr/>
        </p:nvSpPr>
        <p:spPr bwMode="auto">
          <a:xfrm>
            <a:off x="553134" y="3823436"/>
            <a:ext cx="4200363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Infinite solutions in a different subspace! </a:t>
            </a:r>
          </a:p>
        </p:txBody>
      </p:sp>
      <p:grpSp>
        <p:nvGrpSpPr>
          <p:cNvPr id="27884" name="Group 236"/>
          <p:cNvGrpSpPr>
            <a:grpSpLocks/>
          </p:cNvGrpSpPr>
          <p:nvPr/>
        </p:nvGrpSpPr>
        <p:grpSpPr bwMode="auto">
          <a:xfrm>
            <a:off x="2474699" y="1309987"/>
            <a:ext cx="4027509" cy="392997"/>
            <a:chOff x="1718" y="910"/>
            <a:chExt cx="2796" cy="273"/>
          </a:xfrm>
        </p:grpSpPr>
        <p:sp>
          <p:nvSpPr>
            <p:cNvPr id="27885" name="Freeform 237"/>
            <p:cNvSpPr>
              <a:spLocks noChangeArrowheads="1"/>
            </p:cNvSpPr>
            <p:nvPr/>
          </p:nvSpPr>
          <p:spPr bwMode="auto">
            <a:xfrm>
              <a:off x="1718" y="914"/>
              <a:ext cx="2797" cy="270"/>
            </a:xfrm>
            <a:custGeom>
              <a:avLst/>
              <a:gdLst>
                <a:gd name="T0" fmla="*/ 6170 w 12337"/>
                <a:gd name="T1" fmla="*/ 1194 h 1195"/>
                <a:gd name="T2" fmla="*/ 0 w 12337"/>
                <a:gd name="T3" fmla="*/ 1194 h 1195"/>
                <a:gd name="T4" fmla="*/ 0 w 12337"/>
                <a:gd name="T5" fmla="*/ 0 h 1195"/>
                <a:gd name="T6" fmla="*/ 12336 w 12337"/>
                <a:gd name="T7" fmla="*/ 0 h 1195"/>
                <a:gd name="T8" fmla="*/ 12336 w 12337"/>
                <a:gd name="T9" fmla="*/ 1194 h 1195"/>
                <a:gd name="T10" fmla="*/ 6170 w 12337"/>
                <a:gd name="T11" fmla="*/ 1194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7" h="1195">
                  <a:moveTo>
                    <a:pt x="6170" y="1194"/>
                  </a:moveTo>
                  <a:lnTo>
                    <a:pt x="0" y="1194"/>
                  </a:lnTo>
                  <a:lnTo>
                    <a:pt x="0" y="0"/>
                  </a:lnTo>
                  <a:lnTo>
                    <a:pt x="12336" y="0"/>
                  </a:lnTo>
                  <a:lnTo>
                    <a:pt x="12336" y="1194"/>
                  </a:lnTo>
                  <a:lnTo>
                    <a:pt x="6170" y="119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6" name="Freeform 238"/>
            <p:cNvSpPr>
              <a:spLocks noChangeArrowheads="1"/>
            </p:cNvSpPr>
            <p:nvPr/>
          </p:nvSpPr>
          <p:spPr bwMode="auto">
            <a:xfrm>
              <a:off x="1724" y="961"/>
              <a:ext cx="210" cy="174"/>
            </a:xfrm>
            <a:custGeom>
              <a:avLst/>
              <a:gdLst>
                <a:gd name="T0" fmla="*/ 518 w 932"/>
                <a:gd name="T1" fmla="*/ 307 h 772"/>
                <a:gd name="T2" fmla="*/ 422 w 932"/>
                <a:gd name="T3" fmla="*/ 83 h 772"/>
                <a:gd name="T4" fmla="*/ 416 w 932"/>
                <a:gd name="T5" fmla="*/ 67 h 772"/>
                <a:gd name="T6" fmla="*/ 483 w 932"/>
                <a:gd name="T7" fmla="*/ 35 h 772"/>
                <a:gd name="T8" fmla="*/ 506 w 932"/>
                <a:gd name="T9" fmla="*/ 13 h 772"/>
                <a:gd name="T10" fmla="*/ 490 w 932"/>
                <a:gd name="T11" fmla="*/ 0 h 772"/>
                <a:gd name="T12" fmla="*/ 346 w 932"/>
                <a:gd name="T13" fmla="*/ 3 h 772"/>
                <a:gd name="T14" fmla="*/ 221 w 932"/>
                <a:gd name="T15" fmla="*/ 0 h 772"/>
                <a:gd name="T16" fmla="*/ 198 w 932"/>
                <a:gd name="T17" fmla="*/ 22 h 772"/>
                <a:gd name="T18" fmla="*/ 227 w 932"/>
                <a:gd name="T19" fmla="*/ 35 h 772"/>
                <a:gd name="T20" fmla="*/ 310 w 932"/>
                <a:gd name="T21" fmla="*/ 70 h 772"/>
                <a:gd name="T22" fmla="*/ 445 w 932"/>
                <a:gd name="T23" fmla="*/ 387 h 772"/>
                <a:gd name="T24" fmla="*/ 205 w 932"/>
                <a:gd name="T25" fmla="*/ 643 h 772"/>
                <a:gd name="T26" fmla="*/ 192 w 932"/>
                <a:gd name="T27" fmla="*/ 656 h 772"/>
                <a:gd name="T28" fmla="*/ 26 w 932"/>
                <a:gd name="T29" fmla="*/ 736 h 772"/>
                <a:gd name="T30" fmla="*/ 0 w 932"/>
                <a:gd name="T31" fmla="*/ 759 h 772"/>
                <a:gd name="T32" fmla="*/ 16 w 932"/>
                <a:gd name="T33" fmla="*/ 771 h 772"/>
                <a:gd name="T34" fmla="*/ 122 w 932"/>
                <a:gd name="T35" fmla="*/ 768 h 772"/>
                <a:gd name="T36" fmla="*/ 246 w 932"/>
                <a:gd name="T37" fmla="*/ 771 h 772"/>
                <a:gd name="T38" fmla="*/ 269 w 932"/>
                <a:gd name="T39" fmla="*/ 749 h 772"/>
                <a:gd name="T40" fmla="*/ 253 w 932"/>
                <a:gd name="T41" fmla="*/ 736 h 772"/>
                <a:gd name="T42" fmla="*/ 208 w 932"/>
                <a:gd name="T43" fmla="*/ 701 h 772"/>
                <a:gd name="T44" fmla="*/ 240 w 932"/>
                <a:gd name="T45" fmla="*/ 650 h 772"/>
                <a:gd name="T46" fmla="*/ 355 w 932"/>
                <a:gd name="T47" fmla="*/ 528 h 772"/>
                <a:gd name="T48" fmla="*/ 454 w 932"/>
                <a:gd name="T49" fmla="*/ 419 h 772"/>
                <a:gd name="T50" fmla="*/ 570 w 932"/>
                <a:gd name="T51" fmla="*/ 688 h 772"/>
                <a:gd name="T52" fmla="*/ 576 w 932"/>
                <a:gd name="T53" fmla="*/ 704 h 772"/>
                <a:gd name="T54" fmla="*/ 509 w 932"/>
                <a:gd name="T55" fmla="*/ 736 h 772"/>
                <a:gd name="T56" fmla="*/ 486 w 932"/>
                <a:gd name="T57" fmla="*/ 759 h 772"/>
                <a:gd name="T58" fmla="*/ 506 w 932"/>
                <a:gd name="T59" fmla="*/ 771 h 772"/>
                <a:gd name="T60" fmla="*/ 646 w 932"/>
                <a:gd name="T61" fmla="*/ 768 h 772"/>
                <a:gd name="T62" fmla="*/ 771 w 932"/>
                <a:gd name="T63" fmla="*/ 771 h 772"/>
                <a:gd name="T64" fmla="*/ 794 w 932"/>
                <a:gd name="T65" fmla="*/ 749 h 772"/>
                <a:gd name="T66" fmla="*/ 774 w 932"/>
                <a:gd name="T67" fmla="*/ 736 h 772"/>
                <a:gd name="T68" fmla="*/ 675 w 932"/>
                <a:gd name="T69" fmla="*/ 688 h 772"/>
                <a:gd name="T70" fmla="*/ 531 w 932"/>
                <a:gd name="T71" fmla="*/ 339 h 772"/>
                <a:gd name="T72" fmla="*/ 762 w 932"/>
                <a:gd name="T73" fmla="*/ 93 h 772"/>
                <a:gd name="T74" fmla="*/ 906 w 932"/>
                <a:gd name="T75" fmla="*/ 35 h 772"/>
                <a:gd name="T76" fmla="*/ 931 w 932"/>
                <a:gd name="T77" fmla="*/ 13 h 772"/>
                <a:gd name="T78" fmla="*/ 915 w 932"/>
                <a:gd name="T79" fmla="*/ 0 h 772"/>
                <a:gd name="T80" fmla="*/ 810 w 932"/>
                <a:gd name="T81" fmla="*/ 3 h 772"/>
                <a:gd name="T82" fmla="*/ 685 w 932"/>
                <a:gd name="T83" fmla="*/ 0 h 772"/>
                <a:gd name="T84" fmla="*/ 662 w 932"/>
                <a:gd name="T85" fmla="*/ 22 h 772"/>
                <a:gd name="T86" fmla="*/ 675 w 932"/>
                <a:gd name="T87" fmla="*/ 35 h 772"/>
                <a:gd name="T88" fmla="*/ 720 w 932"/>
                <a:gd name="T89" fmla="*/ 70 h 772"/>
                <a:gd name="T90" fmla="*/ 701 w 932"/>
                <a:gd name="T91" fmla="*/ 112 h 772"/>
                <a:gd name="T92" fmla="*/ 518 w 932"/>
                <a:gd name="T93" fmla="*/ 30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32" h="772">
                  <a:moveTo>
                    <a:pt x="518" y="307"/>
                  </a:moveTo>
                  <a:lnTo>
                    <a:pt x="422" y="83"/>
                  </a:lnTo>
                  <a:cubicBezTo>
                    <a:pt x="419" y="74"/>
                    <a:pt x="416" y="70"/>
                    <a:pt x="416" y="67"/>
                  </a:cubicBezTo>
                  <a:cubicBezTo>
                    <a:pt x="416" y="61"/>
                    <a:pt x="435" y="38"/>
                    <a:pt x="483" y="35"/>
                  </a:cubicBezTo>
                  <a:cubicBezTo>
                    <a:pt x="493" y="35"/>
                    <a:pt x="506" y="32"/>
                    <a:pt x="506" y="13"/>
                  </a:cubicBezTo>
                  <a:cubicBezTo>
                    <a:pt x="506" y="0"/>
                    <a:pt x="493" y="0"/>
                    <a:pt x="490" y="0"/>
                  </a:cubicBezTo>
                  <a:cubicBezTo>
                    <a:pt x="442" y="0"/>
                    <a:pt x="394" y="3"/>
                    <a:pt x="346" y="3"/>
                  </a:cubicBezTo>
                  <a:cubicBezTo>
                    <a:pt x="317" y="3"/>
                    <a:pt x="250" y="0"/>
                    <a:pt x="221" y="0"/>
                  </a:cubicBezTo>
                  <a:cubicBezTo>
                    <a:pt x="214" y="0"/>
                    <a:pt x="198" y="0"/>
                    <a:pt x="198" y="22"/>
                  </a:cubicBezTo>
                  <a:cubicBezTo>
                    <a:pt x="198" y="35"/>
                    <a:pt x="211" y="35"/>
                    <a:pt x="227" y="35"/>
                  </a:cubicBezTo>
                  <a:cubicBezTo>
                    <a:pt x="294" y="35"/>
                    <a:pt x="301" y="45"/>
                    <a:pt x="310" y="70"/>
                  </a:cubicBezTo>
                  <a:lnTo>
                    <a:pt x="445" y="387"/>
                  </a:lnTo>
                  <a:lnTo>
                    <a:pt x="205" y="643"/>
                  </a:lnTo>
                  <a:lnTo>
                    <a:pt x="192" y="656"/>
                  </a:lnTo>
                  <a:cubicBezTo>
                    <a:pt x="134" y="714"/>
                    <a:pt x="83" y="733"/>
                    <a:pt x="26" y="736"/>
                  </a:cubicBezTo>
                  <a:cubicBezTo>
                    <a:pt x="10" y="736"/>
                    <a:pt x="0" y="736"/>
                    <a:pt x="0" y="759"/>
                  </a:cubicBezTo>
                  <a:cubicBezTo>
                    <a:pt x="0" y="762"/>
                    <a:pt x="0" y="771"/>
                    <a:pt x="16" y="771"/>
                  </a:cubicBezTo>
                  <a:cubicBezTo>
                    <a:pt x="48" y="771"/>
                    <a:pt x="86" y="768"/>
                    <a:pt x="122" y="768"/>
                  </a:cubicBezTo>
                  <a:cubicBezTo>
                    <a:pt x="163" y="768"/>
                    <a:pt x="208" y="771"/>
                    <a:pt x="246" y="771"/>
                  </a:cubicBezTo>
                  <a:cubicBezTo>
                    <a:pt x="253" y="771"/>
                    <a:pt x="269" y="771"/>
                    <a:pt x="269" y="749"/>
                  </a:cubicBezTo>
                  <a:cubicBezTo>
                    <a:pt x="269" y="736"/>
                    <a:pt x="256" y="736"/>
                    <a:pt x="253" y="736"/>
                  </a:cubicBezTo>
                  <a:cubicBezTo>
                    <a:pt x="243" y="736"/>
                    <a:pt x="208" y="733"/>
                    <a:pt x="208" y="701"/>
                  </a:cubicBezTo>
                  <a:cubicBezTo>
                    <a:pt x="208" y="685"/>
                    <a:pt x="227" y="666"/>
                    <a:pt x="240" y="650"/>
                  </a:cubicBezTo>
                  <a:lnTo>
                    <a:pt x="355" y="528"/>
                  </a:lnTo>
                  <a:lnTo>
                    <a:pt x="454" y="419"/>
                  </a:lnTo>
                  <a:lnTo>
                    <a:pt x="570" y="688"/>
                  </a:lnTo>
                  <a:cubicBezTo>
                    <a:pt x="576" y="701"/>
                    <a:pt x="576" y="701"/>
                    <a:pt x="576" y="704"/>
                  </a:cubicBezTo>
                  <a:cubicBezTo>
                    <a:pt x="576" y="714"/>
                    <a:pt x="554" y="733"/>
                    <a:pt x="509" y="736"/>
                  </a:cubicBezTo>
                  <a:cubicBezTo>
                    <a:pt x="499" y="736"/>
                    <a:pt x="486" y="739"/>
                    <a:pt x="486" y="759"/>
                  </a:cubicBezTo>
                  <a:cubicBezTo>
                    <a:pt x="486" y="771"/>
                    <a:pt x="499" y="771"/>
                    <a:pt x="506" y="771"/>
                  </a:cubicBezTo>
                  <a:cubicBezTo>
                    <a:pt x="538" y="771"/>
                    <a:pt x="614" y="768"/>
                    <a:pt x="646" y="768"/>
                  </a:cubicBezTo>
                  <a:cubicBezTo>
                    <a:pt x="675" y="768"/>
                    <a:pt x="742" y="771"/>
                    <a:pt x="771" y="771"/>
                  </a:cubicBezTo>
                  <a:cubicBezTo>
                    <a:pt x="781" y="771"/>
                    <a:pt x="794" y="771"/>
                    <a:pt x="794" y="749"/>
                  </a:cubicBezTo>
                  <a:cubicBezTo>
                    <a:pt x="794" y="736"/>
                    <a:pt x="781" y="736"/>
                    <a:pt x="774" y="736"/>
                  </a:cubicBezTo>
                  <a:cubicBezTo>
                    <a:pt x="698" y="736"/>
                    <a:pt x="694" y="733"/>
                    <a:pt x="675" y="688"/>
                  </a:cubicBezTo>
                  <a:cubicBezTo>
                    <a:pt x="630" y="583"/>
                    <a:pt x="557" y="407"/>
                    <a:pt x="531" y="339"/>
                  </a:cubicBezTo>
                  <a:cubicBezTo>
                    <a:pt x="608" y="259"/>
                    <a:pt x="726" y="125"/>
                    <a:pt x="762" y="93"/>
                  </a:cubicBezTo>
                  <a:cubicBezTo>
                    <a:pt x="794" y="64"/>
                    <a:pt x="838" y="38"/>
                    <a:pt x="906" y="35"/>
                  </a:cubicBezTo>
                  <a:cubicBezTo>
                    <a:pt x="918" y="35"/>
                    <a:pt x="931" y="35"/>
                    <a:pt x="931" y="13"/>
                  </a:cubicBezTo>
                  <a:cubicBezTo>
                    <a:pt x="931" y="13"/>
                    <a:pt x="931" y="0"/>
                    <a:pt x="915" y="0"/>
                  </a:cubicBezTo>
                  <a:cubicBezTo>
                    <a:pt x="880" y="0"/>
                    <a:pt x="845" y="3"/>
                    <a:pt x="810" y="3"/>
                  </a:cubicBezTo>
                  <a:cubicBezTo>
                    <a:pt x="768" y="3"/>
                    <a:pt x="723" y="0"/>
                    <a:pt x="685" y="0"/>
                  </a:cubicBezTo>
                  <a:cubicBezTo>
                    <a:pt x="678" y="0"/>
                    <a:pt x="662" y="0"/>
                    <a:pt x="662" y="22"/>
                  </a:cubicBezTo>
                  <a:cubicBezTo>
                    <a:pt x="662" y="32"/>
                    <a:pt x="669" y="35"/>
                    <a:pt x="675" y="35"/>
                  </a:cubicBezTo>
                  <a:cubicBezTo>
                    <a:pt x="685" y="35"/>
                    <a:pt x="720" y="38"/>
                    <a:pt x="720" y="70"/>
                  </a:cubicBezTo>
                  <a:cubicBezTo>
                    <a:pt x="720" y="86"/>
                    <a:pt x="707" y="99"/>
                    <a:pt x="701" y="112"/>
                  </a:cubicBezTo>
                  <a:lnTo>
                    <a:pt x="518" y="30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7" name="Freeform 239"/>
            <p:cNvSpPr>
              <a:spLocks noChangeArrowheads="1"/>
            </p:cNvSpPr>
            <p:nvPr/>
          </p:nvSpPr>
          <p:spPr bwMode="auto">
            <a:xfrm>
              <a:off x="2034" y="104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8" name="Freeform 240"/>
            <p:cNvSpPr>
              <a:spLocks noChangeArrowheads="1"/>
            </p:cNvSpPr>
            <p:nvPr/>
          </p:nvSpPr>
          <p:spPr bwMode="auto">
            <a:xfrm>
              <a:off x="2298" y="952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89" name="Freeform 241"/>
            <p:cNvSpPr>
              <a:spLocks noChangeArrowheads="1"/>
            </p:cNvSpPr>
            <p:nvPr/>
          </p:nvSpPr>
          <p:spPr bwMode="auto">
            <a:xfrm>
              <a:off x="2494" y="961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0" name="Freeform 242"/>
            <p:cNvSpPr>
              <a:spLocks noChangeArrowheads="1"/>
            </p:cNvSpPr>
            <p:nvPr/>
          </p:nvSpPr>
          <p:spPr bwMode="auto">
            <a:xfrm>
              <a:off x="2842" y="1041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1" name="Freeform 243"/>
            <p:cNvSpPr>
              <a:spLocks noChangeArrowheads="1"/>
            </p:cNvSpPr>
            <p:nvPr/>
          </p:nvSpPr>
          <p:spPr bwMode="auto">
            <a:xfrm>
              <a:off x="3110" y="955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2" name="Freeform 244"/>
            <p:cNvSpPr>
              <a:spLocks noChangeArrowheads="1"/>
            </p:cNvSpPr>
            <p:nvPr/>
          </p:nvSpPr>
          <p:spPr bwMode="auto">
            <a:xfrm>
              <a:off x="3307" y="929"/>
              <a:ext cx="45" cy="92"/>
            </a:xfrm>
            <a:custGeom>
              <a:avLst/>
              <a:gdLst>
                <a:gd name="T0" fmla="*/ 192 w 203"/>
                <a:gd name="T1" fmla="*/ 70 h 411"/>
                <a:gd name="T2" fmla="*/ 202 w 203"/>
                <a:gd name="T3" fmla="*/ 45 h 411"/>
                <a:gd name="T4" fmla="*/ 154 w 203"/>
                <a:gd name="T5" fmla="*/ 0 h 411"/>
                <a:gd name="T6" fmla="*/ 109 w 203"/>
                <a:gd name="T7" fmla="*/ 38 h 411"/>
                <a:gd name="T8" fmla="*/ 3 w 203"/>
                <a:gd name="T9" fmla="*/ 381 h 411"/>
                <a:gd name="T10" fmla="*/ 0 w 203"/>
                <a:gd name="T11" fmla="*/ 394 h 411"/>
                <a:gd name="T12" fmla="*/ 32 w 203"/>
                <a:gd name="T13" fmla="*/ 410 h 411"/>
                <a:gd name="T14" fmla="*/ 42 w 203"/>
                <a:gd name="T15" fmla="*/ 397 h 411"/>
                <a:gd name="T16" fmla="*/ 192 w 203"/>
                <a:gd name="T17" fmla="*/ 7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411">
                  <a:moveTo>
                    <a:pt x="192" y="70"/>
                  </a:moveTo>
                  <a:cubicBezTo>
                    <a:pt x="198" y="54"/>
                    <a:pt x="202" y="48"/>
                    <a:pt x="202" y="45"/>
                  </a:cubicBezTo>
                  <a:cubicBezTo>
                    <a:pt x="202" y="19"/>
                    <a:pt x="179" y="0"/>
                    <a:pt x="154" y="0"/>
                  </a:cubicBezTo>
                  <a:cubicBezTo>
                    <a:pt x="122" y="0"/>
                    <a:pt x="112" y="26"/>
                    <a:pt x="109" y="38"/>
                  </a:cubicBezTo>
                  <a:lnTo>
                    <a:pt x="3" y="381"/>
                  </a:lnTo>
                  <a:cubicBezTo>
                    <a:pt x="3" y="384"/>
                    <a:pt x="0" y="394"/>
                    <a:pt x="0" y="394"/>
                  </a:cubicBezTo>
                  <a:cubicBezTo>
                    <a:pt x="0" y="403"/>
                    <a:pt x="26" y="410"/>
                    <a:pt x="32" y="410"/>
                  </a:cubicBezTo>
                  <a:cubicBezTo>
                    <a:pt x="35" y="410"/>
                    <a:pt x="38" y="410"/>
                    <a:pt x="42" y="397"/>
                  </a:cubicBezTo>
                  <a:lnTo>
                    <a:pt x="192" y="70"/>
                  </a:lnTo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3" name="Freeform 245"/>
            <p:cNvSpPr>
              <a:spLocks noChangeArrowheads="1"/>
            </p:cNvSpPr>
            <p:nvPr/>
          </p:nvSpPr>
          <p:spPr bwMode="auto">
            <a:xfrm>
              <a:off x="3379" y="952"/>
              <a:ext cx="175" cy="183"/>
            </a:xfrm>
            <a:custGeom>
              <a:avLst/>
              <a:gdLst>
                <a:gd name="T0" fmla="*/ 163 w 775"/>
                <a:gd name="T1" fmla="*/ 679 h 811"/>
                <a:gd name="T2" fmla="*/ 22 w 775"/>
                <a:gd name="T3" fmla="*/ 775 h 811"/>
                <a:gd name="T4" fmla="*/ 0 w 775"/>
                <a:gd name="T5" fmla="*/ 797 h 811"/>
                <a:gd name="T6" fmla="*/ 16 w 775"/>
                <a:gd name="T7" fmla="*/ 810 h 811"/>
                <a:gd name="T8" fmla="*/ 112 w 775"/>
                <a:gd name="T9" fmla="*/ 807 h 811"/>
                <a:gd name="T10" fmla="*/ 224 w 775"/>
                <a:gd name="T11" fmla="*/ 810 h 811"/>
                <a:gd name="T12" fmla="*/ 246 w 775"/>
                <a:gd name="T13" fmla="*/ 787 h 811"/>
                <a:gd name="T14" fmla="*/ 227 w 775"/>
                <a:gd name="T15" fmla="*/ 775 h 811"/>
                <a:gd name="T16" fmla="*/ 176 w 775"/>
                <a:gd name="T17" fmla="*/ 733 h 811"/>
                <a:gd name="T18" fmla="*/ 192 w 775"/>
                <a:gd name="T19" fmla="*/ 691 h 811"/>
                <a:gd name="T20" fmla="*/ 275 w 775"/>
                <a:gd name="T21" fmla="*/ 547 h 811"/>
                <a:gd name="T22" fmla="*/ 560 w 775"/>
                <a:gd name="T23" fmla="*/ 547 h 811"/>
                <a:gd name="T24" fmla="*/ 579 w 775"/>
                <a:gd name="T25" fmla="*/ 736 h 811"/>
                <a:gd name="T26" fmla="*/ 496 w 775"/>
                <a:gd name="T27" fmla="*/ 775 h 811"/>
                <a:gd name="T28" fmla="*/ 470 w 775"/>
                <a:gd name="T29" fmla="*/ 797 h 811"/>
                <a:gd name="T30" fmla="*/ 486 w 775"/>
                <a:gd name="T31" fmla="*/ 810 h 811"/>
                <a:gd name="T32" fmla="*/ 627 w 775"/>
                <a:gd name="T33" fmla="*/ 807 h 811"/>
                <a:gd name="T34" fmla="*/ 755 w 775"/>
                <a:gd name="T35" fmla="*/ 810 h 811"/>
                <a:gd name="T36" fmla="*/ 774 w 775"/>
                <a:gd name="T37" fmla="*/ 787 h 811"/>
                <a:gd name="T38" fmla="*/ 749 w 775"/>
                <a:gd name="T39" fmla="*/ 775 h 811"/>
                <a:gd name="T40" fmla="*/ 675 w 775"/>
                <a:gd name="T41" fmla="*/ 733 h 811"/>
                <a:gd name="T42" fmla="*/ 608 w 775"/>
                <a:gd name="T43" fmla="*/ 26 h 811"/>
                <a:gd name="T44" fmla="*/ 586 w 775"/>
                <a:gd name="T45" fmla="*/ 0 h 811"/>
                <a:gd name="T46" fmla="*/ 557 w 775"/>
                <a:gd name="T47" fmla="*/ 19 h 811"/>
                <a:gd name="T48" fmla="*/ 163 w 775"/>
                <a:gd name="T49" fmla="*/ 679 h 811"/>
                <a:gd name="T50" fmla="*/ 298 w 775"/>
                <a:gd name="T51" fmla="*/ 512 h 811"/>
                <a:gd name="T52" fmla="*/ 522 w 775"/>
                <a:gd name="T53" fmla="*/ 141 h 811"/>
                <a:gd name="T54" fmla="*/ 557 w 775"/>
                <a:gd name="T55" fmla="*/ 512 h 811"/>
                <a:gd name="T56" fmla="*/ 298 w 775"/>
                <a:gd name="T57" fmla="*/ 51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5" h="811">
                  <a:moveTo>
                    <a:pt x="163" y="679"/>
                  </a:moveTo>
                  <a:cubicBezTo>
                    <a:pt x="118" y="755"/>
                    <a:pt x="74" y="771"/>
                    <a:pt x="22" y="775"/>
                  </a:cubicBezTo>
                  <a:cubicBezTo>
                    <a:pt x="10" y="775"/>
                    <a:pt x="0" y="775"/>
                    <a:pt x="0" y="797"/>
                  </a:cubicBezTo>
                  <a:cubicBezTo>
                    <a:pt x="0" y="803"/>
                    <a:pt x="6" y="810"/>
                    <a:pt x="16" y="810"/>
                  </a:cubicBezTo>
                  <a:cubicBezTo>
                    <a:pt x="45" y="810"/>
                    <a:pt x="80" y="807"/>
                    <a:pt x="112" y="807"/>
                  </a:cubicBezTo>
                  <a:cubicBezTo>
                    <a:pt x="150" y="807"/>
                    <a:pt x="189" y="810"/>
                    <a:pt x="224" y="810"/>
                  </a:cubicBezTo>
                  <a:cubicBezTo>
                    <a:pt x="230" y="810"/>
                    <a:pt x="246" y="810"/>
                    <a:pt x="246" y="787"/>
                  </a:cubicBezTo>
                  <a:cubicBezTo>
                    <a:pt x="246" y="775"/>
                    <a:pt x="237" y="775"/>
                    <a:pt x="227" y="775"/>
                  </a:cubicBezTo>
                  <a:cubicBezTo>
                    <a:pt x="202" y="771"/>
                    <a:pt x="176" y="762"/>
                    <a:pt x="176" y="733"/>
                  </a:cubicBezTo>
                  <a:cubicBezTo>
                    <a:pt x="176" y="720"/>
                    <a:pt x="182" y="707"/>
                    <a:pt x="192" y="691"/>
                  </a:cubicBezTo>
                  <a:lnTo>
                    <a:pt x="275" y="547"/>
                  </a:lnTo>
                  <a:lnTo>
                    <a:pt x="560" y="547"/>
                  </a:lnTo>
                  <a:cubicBezTo>
                    <a:pt x="563" y="573"/>
                    <a:pt x="579" y="727"/>
                    <a:pt x="579" y="736"/>
                  </a:cubicBezTo>
                  <a:cubicBezTo>
                    <a:pt x="579" y="771"/>
                    <a:pt x="518" y="775"/>
                    <a:pt x="496" y="775"/>
                  </a:cubicBezTo>
                  <a:cubicBezTo>
                    <a:pt x="480" y="775"/>
                    <a:pt x="470" y="775"/>
                    <a:pt x="470" y="797"/>
                  </a:cubicBezTo>
                  <a:cubicBezTo>
                    <a:pt x="470" y="810"/>
                    <a:pt x="483" y="810"/>
                    <a:pt x="486" y="810"/>
                  </a:cubicBezTo>
                  <a:cubicBezTo>
                    <a:pt x="531" y="810"/>
                    <a:pt x="579" y="807"/>
                    <a:pt x="627" y="807"/>
                  </a:cubicBezTo>
                  <a:cubicBezTo>
                    <a:pt x="656" y="807"/>
                    <a:pt x="726" y="810"/>
                    <a:pt x="755" y="810"/>
                  </a:cubicBezTo>
                  <a:cubicBezTo>
                    <a:pt x="762" y="810"/>
                    <a:pt x="774" y="810"/>
                    <a:pt x="774" y="787"/>
                  </a:cubicBezTo>
                  <a:cubicBezTo>
                    <a:pt x="774" y="775"/>
                    <a:pt x="765" y="775"/>
                    <a:pt x="749" y="775"/>
                  </a:cubicBezTo>
                  <a:cubicBezTo>
                    <a:pt x="678" y="775"/>
                    <a:pt x="678" y="765"/>
                    <a:pt x="675" y="733"/>
                  </a:cubicBezTo>
                  <a:lnTo>
                    <a:pt x="608" y="26"/>
                  </a:lnTo>
                  <a:cubicBezTo>
                    <a:pt x="605" y="3"/>
                    <a:pt x="605" y="0"/>
                    <a:pt x="586" y="0"/>
                  </a:cubicBezTo>
                  <a:cubicBezTo>
                    <a:pt x="566" y="0"/>
                    <a:pt x="563" y="6"/>
                    <a:pt x="557" y="19"/>
                  </a:cubicBezTo>
                  <a:lnTo>
                    <a:pt x="163" y="679"/>
                  </a:lnTo>
                  <a:close/>
                  <a:moveTo>
                    <a:pt x="298" y="512"/>
                  </a:moveTo>
                  <a:lnTo>
                    <a:pt x="522" y="141"/>
                  </a:lnTo>
                  <a:lnTo>
                    <a:pt x="557" y="512"/>
                  </a:lnTo>
                  <a:lnTo>
                    <a:pt x="298" y="512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4" name="Freeform 246"/>
            <p:cNvSpPr>
              <a:spLocks noChangeArrowheads="1"/>
            </p:cNvSpPr>
            <p:nvPr/>
          </p:nvSpPr>
          <p:spPr bwMode="auto">
            <a:xfrm>
              <a:off x="3574" y="955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5" name="Freeform 247"/>
            <p:cNvSpPr>
              <a:spLocks noChangeArrowheads="1"/>
            </p:cNvSpPr>
            <p:nvPr/>
          </p:nvSpPr>
          <p:spPr bwMode="auto">
            <a:xfrm>
              <a:off x="3775" y="955"/>
              <a:ext cx="176" cy="229"/>
            </a:xfrm>
            <a:custGeom>
              <a:avLst/>
              <a:gdLst>
                <a:gd name="T0" fmla="*/ 438 w 782"/>
                <a:gd name="T1" fmla="*/ 787 h 1016"/>
                <a:gd name="T2" fmla="*/ 781 w 782"/>
                <a:gd name="T3" fmla="*/ 304 h 1016"/>
                <a:gd name="T4" fmla="*/ 493 w 782"/>
                <a:gd name="T5" fmla="*/ 0 h 1016"/>
                <a:gd name="T6" fmla="*/ 0 w 782"/>
                <a:gd name="T7" fmla="*/ 519 h 1016"/>
                <a:gd name="T8" fmla="*/ 288 w 782"/>
                <a:gd name="T9" fmla="*/ 819 h 1016"/>
                <a:gd name="T10" fmla="*/ 400 w 782"/>
                <a:gd name="T11" fmla="*/ 803 h 1016"/>
                <a:gd name="T12" fmla="*/ 397 w 782"/>
                <a:gd name="T13" fmla="*/ 890 h 1016"/>
                <a:gd name="T14" fmla="*/ 490 w 782"/>
                <a:gd name="T15" fmla="*/ 1015 h 1016"/>
                <a:gd name="T16" fmla="*/ 678 w 782"/>
                <a:gd name="T17" fmla="*/ 797 h 1016"/>
                <a:gd name="T18" fmla="*/ 666 w 782"/>
                <a:gd name="T19" fmla="*/ 784 h 1016"/>
                <a:gd name="T20" fmla="*/ 653 w 782"/>
                <a:gd name="T21" fmla="*/ 797 h 1016"/>
                <a:gd name="T22" fmla="*/ 518 w 782"/>
                <a:gd name="T23" fmla="*/ 906 h 1016"/>
                <a:gd name="T24" fmla="*/ 438 w 782"/>
                <a:gd name="T25" fmla="*/ 787 h 1016"/>
                <a:gd name="T26" fmla="*/ 227 w 782"/>
                <a:gd name="T27" fmla="*/ 781 h 1016"/>
                <a:gd name="T28" fmla="*/ 99 w 782"/>
                <a:gd name="T29" fmla="*/ 554 h 1016"/>
                <a:gd name="T30" fmla="*/ 214 w 782"/>
                <a:gd name="T31" fmla="*/ 195 h 1016"/>
                <a:gd name="T32" fmla="*/ 486 w 782"/>
                <a:gd name="T33" fmla="*/ 29 h 1016"/>
                <a:gd name="T34" fmla="*/ 682 w 782"/>
                <a:gd name="T35" fmla="*/ 269 h 1016"/>
                <a:gd name="T36" fmla="*/ 435 w 782"/>
                <a:gd name="T37" fmla="*/ 749 h 1016"/>
                <a:gd name="T38" fmla="*/ 333 w 782"/>
                <a:gd name="T39" fmla="*/ 627 h 1016"/>
                <a:gd name="T40" fmla="*/ 218 w 782"/>
                <a:gd name="T41" fmla="*/ 743 h 1016"/>
                <a:gd name="T42" fmla="*/ 227 w 782"/>
                <a:gd name="T43" fmla="*/ 781 h 1016"/>
                <a:gd name="T44" fmla="*/ 294 w 782"/>
                <a:gd name="T45" fmla="*/ 794 h 1016"/>
                <a:gd name="T46" fmla="*/ 243 w 782"/>
                <a:gd name="T47" fmla="*/ 743 h 1016"/>
                <a:gd name="T48" fmla="*/ 333 w 782"/>
                <a:gd name="T49" fmla="*/ 653 h 1016"/>
                <a:gd name="T50" fmla="*/ 403 w 782"/>
                <a:gd name="T51" fmla="*/ 749 h 1016"/>
                <a:gd name="T52" fmla="*/ 390 w 782"/>
                <a:gd name="T53" fmla="*/ 771 h 1016"/>
                <a:gd name="T54" fmla="*/ 294 w 782"/>
                <a:gd name="T55" fmla="*/ 79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6">
                  <a:moveTo>
                    <a:pt x="438" y="787"/>
                  </a:moveTo>
                  <a:cubicBezTo>
                    <a:pt x="614" y="723"/>
                    <a:pt x="781" y="522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9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4"/>
                    <a:pt x="397" y="877"/>
                    <a:pt x="397" y="890"/>
                  </a:cubicBezTo>
                  <a:cubicBezTo>
                    <a:pt x="397" y="925"/>
                    <a:pt x="397" y="1015"/>
                    <a:pt x="490" y="1015"/>
                  </a:cubicBezTo>
                  <a:cubicBezTo>
                    <a:pt x="624" y="1015"/>
                    <a:pt x="678" y="807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1"/>
                    <a:pt x="653" y="797"/>
                  </a:cubicBezTo>
                  <a:cubicBezTo>
                    <a:pt x="624" y="877"/>
                    <a:pt x="560" y="906"/>
                    <a:pt x="518" y="906"/>
                  </a:cubicBezTo>
                  <a:cubicBezTo>
                    <a:pt x="467" y="906"/>
                    <a:pt x="451" y="874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6"/>
                    <a:pt x="99" y="656"/>
                    <a:pt x="99" y="554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1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3"/>
                  </a:cubicBezTo>
                  <a:cubicBezTo>
                    <a:pt x="218" y="765"/>
                    <a:pt x="227" y="778"/>
                    <a:pt x="227" y="781"/>
                  </a:cubicBezTo>
                  <a:close/>
                  <a:moveTo>
                    <a:pt x="294" y="794"/>
                  </a:moveTo>
                  <a:cubicBezTo>
                    <a:pt x="282" y="794"/>
                    <a:pt x="243" y="794"/>
                    <a:pt x="243" y="743"/>
                  </a:cubicBezTo>
                  <a:cubicBezTo>
                    <a:pt x="243" y="698"/>
                    <a:pt x="288" y="653"/>
                    <a:pt x="333" y="653"/>
                  </a:cubicBezTo>
                  <a:cubicBezTo>
                    <a:pt x="381" y="653"/>
                    <a:pt x="403" y="682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4"/>
                    <a:pt x="294" y="79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6" name="Freeform 248"/>
            <p:cNvSpPr>
              <a:spLocks noChangeArrowheads="1"/>
            </p:cNvSpPr>
            <p:nvPr/>
          </p:nvSpPr>
          <p:spPr bwMode="auto">
            <a:xfrm>
              <a:off x="3984" y="980"/>
              <a:ext cx="120" cy="9"/>
            </a:xfrm>
            <a:custGeom>
              <a:avLst/>
              <a:gdLst>
                <a:gd name="T0" fmla="*/ 502 w 535"/>
                <a:gd name="T1" fmla="*/ 42 h 43"/>
                <a:gd name="T2" fmla="*/ 534 w 535"/>
                <a:gd name="T3" fmla="*/ 22 h 43"/>
                <a:gd name="T4" fmla="*/ 502 w 535"/>
                <a:gd name="T5" fmla="*/ 0 h 43"/>
                <a:gd name="T6" fmla="*/ 32 w 535"/>
                <a:gd name="T7" fmla="*/ 0 h 43"/>
                <a:gd name="T8" fmla="*/ 0 w 535"/>
                <a:gd name="T9" fmla="*/ 19 h 43"/>
                <a:gd name="T10" fmla="*/ 32 w 535"/>
                <a:gd name="T11" fmla="*/ 42 h 43"/>
                <a:gd name="T12" fmla="*/ 502 w 535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3">
                  <a:moveTo>
                    <a:pt x="502" y="42"/>
                  </a:moveTo>
                  <a:cubicBezTo>
                    <a:pt x="515" y="42"/>
                    <a:pt x="534" y="42"/>
                    <a:pt x="534" y="22"/>
                  </a:cubicBezTo>
                  <a:cubicBezTo>
                    <a:pt x="534" y="0"/>
                    <a:pt x="518" y="0"/>
                    <a:pt x="502" y="0"/>
                  </a:cubicBezTo>
                  <a:lnTo>
                    <a:pt x="32" y="0"/>
                  </a:lnTo>
                  <a:cubicBezTo>
                    <a:pt x="19" y="0"/>
                    <a:pt x="0" y="0"/>
                    <a:pt x="0" y="19"/>
                  </a:cubicBezTo>
                  <a:cubicBezTo>
                    <a:pt x="0" y="42"/>
                    <a:pt x="19" y="42"/>
                    <a:pt x="32" y="42"/>
                  </a:cubicBezTo>
                  <a:lnTo>
                    <a:pt x="502" y="4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7" name="Freeform 249"/>
            <p:cNvSpPr>
              <a:spLocks noChangeArrowheads="1"/>
            </p:cNvSpPr>
            <p:nvPr/>
          </p:nvSpPr>
          <p:spPr bwMode="auto">
            <a:xfrm>
              <a:off x="4144" y="910"/>
              <a:ext cx="65" cy="118"/>
            </a:xfrm>
            <a:custGeom>
              <a:avLst/>
              <a:gdLst>
                <a:gd name="T0" fmla="*/ 179 w 292"/>
                <a:gd name="T1" fmla="*/ 22 h 526"/>
                <a:gd name="T2" fmla="*/ 157 w 292"/>
                <a:gd name="T3" fmla="*/ 0 h 526"/>
                <a:gd name="T4" fmla="*/ 0 w 292"/>
                <a:gd name="T5" fmla="*/ 51 h 526"/>
                <a:gd name="T6" fmla="*/ 0 w 292"/>
                <a:gd name="T7" fmla="*/ 80 h 526"/>
                <a:gd name="T8" fmla="*/ 115 w 292"/>
                <a:gd name="T9" fmla="*/ 58 h 526"/>
                <a:gd name="T10" fmla="*/ 115 w 292"/>
                <a:gd name="T11" fmla="*/ 461 h 526"/>
                <a:gd name="T12" fmla="*/ 35 w 292"/>
                <a:gd name="T13" fmla="*/ 496 h 526"/>
                <a:gd name="T14" fmla="*/ 6 w 292"/>
                <a:gd name="T15" fmla="*/ 496 h 526"/>
                <a:gd name="T16" fmla="*/ 6 w 292"/>
                <a:gd name="T17" fmla="*/ 525 h 526"/>
                <a:gd name="T18" fmla="*/ 147 w 292"/>
                <a:gd name="T19" fmla="*/ 522 h 526"/>
                <a:gd name="T20" fmla="*/ 291 w 292"/>
                <a:gd name="T21" fmla="*/ 525 h 526"/>
                <a:gd name="T22" fmla="*/ 291 w 292"/>
                <a:gd name="T23" fmla="*/ 496 h 526"/>
                <a:gd name="T24" fmla="*/ 259 w 292"/>
                <a:gd name="T25" fmla="*/ 496 h 526"/>
                <a:gd name="T26" fmla="*/ 179 w 292"/>
                <a:gd name="T27" fmla="*/ 461 h 526"/>
                <a:gd name="T28" fmla="*/ 179 w 292"/>
                <a:gd name="T29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2" h="526">
                  <a:moveTo>
                    <a:pt x="179" y="22"/>
                  </a:moveTo>
                  <a:cubicBezTo>
                    <a:pt x="179" y="0"/>
                    <a:pt x="179" y="0"/>
                    <a:pt x="157" y="0"/>
                  </a:cubicBezTo>
                  <a:cubicBezTo>
                    <a:pt x="106" y="51"/>
                    <a:pt x="32" y="51"/>
                    <a:pt x="0" y="51"/>
                  </a:cubicBezTo>
                  <a:lnTo>
                    <a:pt x="0" y="80"/>
                  </a:lnTo>
                  <a:cubicBezTo>
                    <a:pt x="19" y="80"/>
                    <a:pt x="70" y="80"/>
                    <a:pt x="115" y="58"/>
                  </a:cubicBezTo>
                  <a:lnTo>
                    <a:pt x="115" y="461"/>
                  </a:lnTo>
                  <a:cubicBezTo>
                    <a:pt x="115" y="487"/>
                    <a:pt x="115" y="496"/>
                    <a:pt x="35" y="496"/>
                  </a:cubicBezTo>
                  <a:lnTo>
                    <a:pt x="6" y="496"/>
                  </a:lnTo>
                  <a:lnTo>
                    <a:pt x="6" y="525"/>
                  </a:lnTo>
                  <a:cubicBezTo>
                    <a:pt x="19" y="525"/>
                    <a:pt x="118" y="522"/>
                    <a:pt x="147" y="522"/>
                  </a:cubicBezTo>
                  <a:cubicBezTo>
                    <a:pt x="173" y="522"/>
                    <a:pt x="272" y="525"/>
                    <a:pt x="291" y="525"/>
                  </a:cubicBezTo>
                  <a:lnTo>
                    <a:pt x="291" y="496"/>
                  </a:lnTo>
                  <a:lnTo>
                    <a:pt x="259" y="496"/>
                  </a:lnTo>
                  <a:cubicBezTo>
                    <a:pt x="179" y="496"/>
                    <a:pt x="179" y="487"/>
                    <a:pt x="179" y="461"/>
                  </a:cubicBezTo>
                  <a:lnTo>
                    <a:pt x="179" y="2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98" name="Freeform 250"/>
            <p:cNvSpPr>
              <a:spLocks noChangeArrowheads="1"/>
            </p:cNvSpPr>
            <p:nvPr/>
          </p:nvSpPr>
          <p:spPr bwMode="auto">
            <a:xfrm>
              <a:off x="4253" y="961"/>
              <a:ext cx="253" cy="180"/>
            </a:xfrm>
            <a:custGeom>
              <a:avLst/>
              <a:gdLst>
                <a:gd name="T0" fmla="*/ 973 w 1121"/>
                <a:gd name="T1" fmla="*/ 131 h 798"/>
                <a:gd name="T2" fmla="*/ 1098 w 1121"/>
                <a:gd name="T3" fmla="*/ 35 h 798"/>
                <a:gd name="T4" fmla="*/ 1120 w 1121"/>
                <a:gd name="T5" fmla="*/ 13 h 798"/>
                <a:gd name="T6" fmla="*/ 1107 w 1121"/>
                <a:gd name="T7" fmla="*/ 0 h 798"/>
                <a:gd name="T8" fmla="*/ 1021 w 1121"/>
                <a:gd name="T9" fmla="*/ 3 h 798"/>
                <a:gd name="T10" fmla="*/ 902 w 1121"/>
                <a:gd name="T11" fmla="*/ 0 h 798"/>
                <a:gd name="T12" fmla="*/ 880 w 1121"/>
                <a:gd name="T13" fmla="*/ 22 h 798"/>
                <a:gd name="T14" fmla="*/ 899 w 1121"/>
                <a:gd name="T15" fmla="*/ 35 h 798"/>
                <a:gd name="T16" fmla="*/ 963 w 1121"/>
                <a:gd name="T17" fmla="*/ 80 h 798"/>
                <a:gd name="T18" fmla="*/ 950 w 1121"/>
                <a:gd name="T19" fmla="*/ 115 h 798"/>
                <a:gd name="T20" fmla="*/ 646 w 1121"/>
                <a:gd name="T21" fmla="*/ 650 h 798"/>
                <a:gd name="T22" fmla="*/ 605 w 1121"/>
                <a:gd name="T23" fmla="*/ 90 h 798"/>
                <a:gd name="T24" fmla="*/ 682 w 1121"/>
                <a:gd name="T25" fmla="*/ 35 h 798"/>
                <a:gd name="T26" fmla="*/ 714 w 1121"/>
                <a:gd name="T27" fmla="*/ 13 h 798"/>
                <a:gd name="T28" fmla="*/ 694 w 1121"/>
                <a:gd name="T29" fmla="*/ 0 h 798"/>
                <a:gd name="T30" fmla="*/ 557 w 1121"/>
                <a:gd name="T31" fmla="*/ 3 h 798"/>
                <a:gd name="T32" fmla="*/ 438 w 1121"/>
                <a:gd name="T33" fmla="*/ 0 h 798"/>
                <a:gd name="T34" fmla="*/ 419 w 1121"/>
                <a:gd name="T35" fmla="*/ 22 h 798"/>
                <a:gd name="T36" fmla="*/ 445 w 1121"/>
                <a:gd name="T37" fmla="*/ 35 h 798"/>
                <a:gd name="T38" fmla="*/ 506 w 1121"/>
                <a:gd name="T39" fmla="*/ 64 h 798"/>
                <a:gd name="T40" fmla="*/ 512 w 1121"/>
                <a:gd name="T41" fmla="*/ 150 h 798"/>
                <a:gd name="T42" fmla="*/ 227 w 1121"/>
                <a:gd name="T43" fmla="*/ 650 h 798"/>
                <a:gd name="T44" fmla="*/ 182 w 1121"/>
                <a:gd name="T45" fmla="*/ 77 h 798"/>
                <a:gd name="T46" fmla="*/ 269 w 1121"/>
                <a:gd name="T47" fmla="*/ 35 h 798"/>
                <a:gd name="T48" fmla="*/ 294 w 1121"/>
                <a:gd name="T49" fmla="*/ 13 h 798"/>
                <a:gd name="T50" fmla="*/ 278 w 1121"/>
                <a:gd name="T51" fmla="*/ 0 h 798"/>
                <a:gd name="T52" fmla="*/ 138 w 1121"/>
                <a:gd name="T53" fmla="*/ 3 h 798"/>
                <a:gd name="T54" fmla="*/ 19 w 1121"/>
                <a:gd name="T55" fmla="*/ 0 h 798"/>
                <a:gd name="T56" fmla="*/ 0 w 1121"/>
                <a:gd name="T57" fmla="*/ 22 h 798"/>
                <a:gd name="T58" fmla="*/ 29 w 1121"/>
                <a:gd name="T59" fmla="*/ 35 h 798"/>
                <a:gd name="T60" fmla="*/ 86 w 1121"/>
                <a:gd name="T61" fmla="*/ 77 h 798"/>
                <a:gd name="T62" fmla="*/ 138 w 1121"/>
                <a:gd name="T63" fmla="*/ 768 h 798"/>
                <a:gd name="T64" fmla="*/ 157 w 1121"/>
                <a:gd name="T65" fmla="*/ 797 h 798"/>
                <a:gd name="T66" fmla="*/ 182 w 1121"/>
                <a:gd name="T67" fmla="*/ 771 h 798"/>
                <a:gd name="T68" fmla="*/ 515 w 1121"/>
                <a:gd name="T69" fmla="*/ 195 h 798"/>
                <a:gd name="T70" fmla="*/ 557 w 1121"/>
                <a:gd name="T71" fmla="*/ 768 h 798"/>
                <a:gd name="T72" fmla="*/ 576 w 1121"/>
                <a:gd name="T73" fmla="*/ 797 h 798"/>
                <a:gd name="T74" fmla="*/ 602 w 1121"/>
                <a:gd name="T75" fmla="*/ 775 h 798"/>
                <a:gd name="T76" fmla="*/ 973 w 1121"/>
                <a:gd name="T77" fmla="*/ 131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1" h="798">
                  <a:moveTo>
                    <a:pt x="973" y="131"/>
                  </a:moveTo>
                  <a:cubicBezTo>
                    <a:pt x="1002" y="80"/>
                    <a:pt x="1027" y="42"/>
                    <a:pt x="1098" y="35"/>
                  </a:cubicBezTo>
                  <a:cubicBezTo>
                    <a:pt x="1107" y="35"/>
                    <a:pt x="1120" y="35"/>
                    <a:pt x="1120" y="13"/>
                  </a:cubicBezTo>
                  <a:cubicBezTo>
                    <a:pt x="1120" y="6"/>
                    <a:pt x="1117" y="0"/>
                    <a:pt x="1107" y="0"/>
                  </a:cubicBezTo>
                  <a:cubicBezTo>
                    <a:pt x="1078" y="0"/>
                    <a:pt x="1046" y="3"/>
                    <a:pt x="1021" y="3"/>
                  </a:cubicBezTo>
                  <a:cubicBezTo>
                    <a:pt x="982" y="3"/>
                    <a:pt x="941" y="0"/>
                    <a:pt x="902" y="0"/>
                  </a:cubicBezTo>
                  <a:cubicBezTo>
                    <a:pt x="896" y="0"/>
                    <a:pt x="880" y="0"/>
                    <a:pt x="880" y="22"/>
                  </a:cubicBezTo>
                  <a:cubicBezTo>
                    <a:pt x="880" y="35"/>
                    <a:pt x="890" y="35"/>
                    <a:pt x="899" y="35"/>
                  </a:cubicBezTo>
                  <a:cubicBezTo>
                    <a:pt x="925" y="35"/>
                    <a:pt x="963" y="45"/>
                    <a:pt x="963" y="80"/>
                  </a:cubicBezTo>
                  <a:cubicBezTo>
                    <a:pt x="963" y="93"/>
                    <a:pt x="960" y="99"/>
                    <a:pt x="950" y="115"/>
                  </a:cubicBezTo>
                  <a:lnTo>
                    <a:pt x="646" y="650"/>
                  </a:lnTo>
                  <a:lnTo>
                    <a:pt x="605" y="90"/>
                  </a:lnTo>
                  <a:cubicBezTo>
                    <a:pt x="602" y="64"/>
                    <a:pt x="602" y="35"/>
                    <a:pt x="682" y="35"/>
                  </a:cubicBezTo>
                  <a:cubicBezTo>
                    <a:pt x="701" y="35"/>
                    <a:pt x="714" y="35"/>
                    <a:pt x="714" y="13"/>
                  </a:cubicBezTo>
                  <a:cubicBezTo>
                    <a:pt x="714" y="0"/>
                    <a:pt x="701" y="0"/>
                    <a:pt x="694" y="0"/>
                  </a:cubicBezTo>
                  <a:cubicBezTo>
                    <a:pt x="650" y="0"/>
                    <a:pt x="605" y="3"/>
                    <a:pt x="557" y="3"/>
                  </a:cubicBezTo>
                  <a:cubicBezTo>
                    <a:pt x="531" y="3"/>
                    <a:pt x="467" y="0"/>
                    <a:pt x="438" y="0"/>
                  </a:cubicBezTo>
                  <a:cubicBezTo>
                    <a:pt x="432" y="0"/>
                    <a:pt x="419" y="0"/>
                    <a:pt x="419" y="22"/>
                  </a:cubicBezTo>
                  <a:cubicBezTo>
                    <a:pt x="419" y="35"/>
                    <a:pt x="429" y="35"/>
                    <a:pt x="445" y="35"/>
                  </a:cubicBezTo>
                  <a:cubicBezTo>
                    <a:pt x="496" y="35"/>
                    <a:pt x="502" y="42"/>
                    <a:pt x="506" y="64"/>
                  </a:cubicBezTo>
                  <a:lnTo>
                    <a:pt x="512" y="150"/>
                  </a:lnTo>
                  <a:lnTo>
                    <a:pt x="227" y="650"/>
                  </a:lnTo>
                  <a:lnTo>
                    <a:pt x="182" y="77"/>
                  </a:lnTo>
                  <a:cubicBezTo>
                    <a:pt x="182" y="61"/>
                    <a:pt x="182" y="35"/>
                    <a:pt x="269" y="35"/>
                  </a:cubicBezTo>
                  <a:cubicBezTo>
                    <a:pt x="282" y="35"/>
                    <a:pt x="294" y="35"/>
                    <a:pt x="294" y="13"/>
                  </a:cubicBezTo>
                  <a:cubicBezTo>
                    <a:pt x="294" y="0"/>
                    <a:pt x="278" y="0"/>
                    <a:pt x="278" y="0"/>
                  </a:cubicBezTo>
                  <a:cubicBezTo>
                    <a:pt x="234" y="0"/>
                    <a:pt x="186" y="3"/>
                    <a:pt x="138" y="3"/>
                  </a:cubicBezTo>
                  <a:cubicBezTo>
                    <a:pt x="99" y="3"/>
                    <a:pt x="58" y="0"/>
                    <a:pt x="19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0" y="35"/>
                    <a:pt x="29" y="35"/>
                  </a:cubicBezTo>
                  <a:cubicBezTo>
                    <a:pt x="83" y="35"/>
                    <a:pt x="86" y="45"/>
                    <a:pt x="86" y="77"/>
                  </a:cubicBezTo>
                  <a:lnTo>
                    <a:pt x="138" y="768"/>
                  </a:lnTo>
                  <a:cubicBezTo>
                    <a:pt x="141" y="787"/>
                    <a:pt x="141" y="797"/>
                    <a:pt x="157" y="797"/>
                  </a:cubicBezTo>
                  <a:cubicBezTo>
                    <a:pt x="170" y="797"/>
                    <a:pt x="173" y="791"/>
                    <a:pt x="182" y="771"/>
                  </a:cubicBezTo>
                  <a:lnTo>
                    <a:pt x="515" y="195"/>
                  </a:lnTo>
                  <a:lnTo>
                    <a:pt x="557" y="768"/>
                  </a:lnTo>
                  <a:cubicBezTo>
                    <a:pt x="560" y="791"/>
                    <a:pt x="563" y="797"/>
                    <a:pt x="576" y="797"/>
                  </a:cubicBezTo>
                  <a:cubicBezTo>
                    <a:pt x="589" y="797"/>
                    <a:pt x="595" y="784"/>
                    <a:pt x="602" y="775"/>
                  </a:cubicBezTo>
                  <a:lnTo>
                    <a:pt x="973" y="131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7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1BEEBD-F2EB-5441-9966-6FEF3F27B9C2}" type="slidenum">
              <a:rPr lang="en-US"/>
              <a:pPr/>
              <a:t>86</a:t>
            </a:fld>
            <a:endParaRPr 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Proposed Metric: Covering Number</a:t>
            </a:r>
          </a:p>
        </p:txBody>
      </p:sp>
      <p:sp>
        <p:nvSpPr>
          <p:cNvPr id="28674" name="Oval 2"/>
          <p:cNvSpPr>
            <a:spLocks noChangeArrowheads="1"/>
          </p:cNvSpPr>
          <p:nvPr/>
        </p:nvSpPr>
        <p:spPr bwMode="auto">
          <a:xfrm>
            <a:off x="1014080" y="1764885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75" name="Oval 3"/>
          <p:cNvSpPr>
            <a:spLocks noChangeArrowheads="1"/>
          </p:cNvSpPr>
          <p:nvPr/>
        </p:nvSpPr>
        <p:spPr bwMode="auto">
          <a:xfrm>
            <a:off x="1570095" y="2712106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322012" y="2549437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2322012" y="5356553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190930" y="4900217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1701176" y="5422772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5097766" y="5182368"/>
            <a:ext cx="3395149" cy="1295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071838" y="1675632"/>
            <a:ext cx="27368" cy="3495219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6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3FC647-0753-2F4F-92C8-C22ED176128C}" type="slidenum">
              <a:rPr lang="en-US"/>
              <a:pPr/>
              <a:t>87</a:t>
            </a:fld>
            <a:endParaRPr 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Proposed Metric: Covering Number</a:t>
            </a:r>
          </a:p>
        </p:txBody>
      </p:sp>
      <p:sp>
        <p:nvSpPr>
          <p:cNvPr id="29698" name="Oval 2"/>
          <p:cNvSpPr>
            <a:spLocks noChangeArrowheads="1"/>
          </p:cNvSpPr>
          <p:nvPr/>
        </p:nvSpPr>
        <p:spPr bwMode="auto">
          <a:xfrm>
            <a:off x="1014080" y="1764885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699" name="Oval 3"/>
          <p:cNvSpPr>
            <a:spLocks noChangeArrowheads="1"/>
          </p:cNvSpPr>
          <p:nvPr/>
        </p:nvSpPr>
        <p:spPr bwMode="auto">
          <a:xfrm>
            <a:off x="1570095" y="2712106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2322012" y="2549437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2322012" y="5356553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2190930" y="4900217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1701176" y="5422772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>
            <a:off x="5097766" y="5182368"/>
            <a:ext cx="3395149" cy="1295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 flipH="1" flipV="1">
            <a:off x="5071838" y="1675632"/>
            <a:ext cx="27368" cy="3495219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894523" y="1602216"/>
            <a:ext cx="463826" cy="525434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1449097" y="2549438"/>
            <a:ext cx="463826" cy="525434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201014" y="2418438"/>
            <a:ext cx="463826" cy="525435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2069933" y="4704438"/>
            <a:ext cx="463826" cy="525435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2201014" y="5225554"/>
            <a:ext cx="463826" cy="525435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1580179" y="5258665"/>
            <a:ext cx="463826" cy="525434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372892" y="2077266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25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BFF51C6-ADDC-B147-88CD-48C5A4093AC8}" type="slidenum">
              <a:rPr lang="en-US"/>
              <a:pPr/>
              <a:t>88</a:t>
            </a:fld>
            <a:endParaRPr 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Proposed Metric: Covering Number</a:t>
            </a:r>
          </a:p>
        </p:txBody>
      </p:sp>
      <p:sp>
        <p:nvSpPr>
          <p:cNvPr id="30722" name="Oval 2"/>
          <p:cNvSpPr>
            <a:spLocks noChangeArrowheads="1"/>
          </p:cNvSpPr>
          <p:nvPr/>
        </p:nvSpPr>
        <p:spPr bwMode="auto">
          <a:xfrm>
            <a:off x="1014080" y="1764885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1570095" y="2712106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2322012" y="2549437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2322012" y="5356553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190930" y="4900217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1701176" y="5422772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5097766" y="5182368"/>
            <a:ext cx="3395149" cy="1295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 flipH="1" flipV="1">
            <a:off x="5071838" y="1675632"/>
            <a:ext cx="27368" cy="3495219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231588" y="4298486"/>
            <a:ext cx="1849543" cy="1777841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5372892" y="2077266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831142" y="1406437"/>
            <a:ext cx="1849543" cy="1777840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5836718" y="3804722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979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EF31E65-C7AF-2048-A2A1-39CD53E026BC}" type="slidenum">
              <a:rPr lang="en-US"/>
              <a:pPr/>
              <a:t>89</a:t>
            </a:fld>
            <a:endParaRPr 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171910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Proposed Metric: Covering Number</a:t>
            </a:r>
          </a:p>
        </p:txBody>
      </p:sp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1014080" y="1764885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7" name="Oval 3"/>
          <p:cNvSpPr>
            <a:spLocks noChangeArrowheads="1"/>
          </p:cNvSpPr>
          <p:nvPr/>
        </p:nvSpPr>
        <p:spPr bwMode="auto">
          <a:xfrm>
            <a:off x="1570095" y="2712106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2322012" y="2549437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2322012" y="5356553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2190930" y="4900217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1701176" y="5422772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5097766" y="5182368"/>
            <a:ext cx="3395149" cy="1295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H="1" flipV="1">
            <a:off x="5071838" y="1675632"/>
            <a:ext cx="27368" cy="3495219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5372892" y="2077266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230473" y="1056628"/>
            <a:ext cx="2800242" cy="2774007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5836718" y="3804722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7438503" y="3804722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806654" y="3960193"/>
            <a:ext cx="2800242" cy="2774006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45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33375" y="635000"/>
            <a:ext cx="8574039" cy="604167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"/>
                <a:cs typeface="Times"/>
              </a:rPr>
              <a:t>This framework clearly contains both approximation theoretic and statistical approaches to learning.</a:t>
            </a:r>
          </a:p>
          <a:p>
            <a:r>
              <a:rPr lang="en-US" dirty="0">
                <a:latin typeface="Times"/>
                <a:cs typeface="Times"/>
              </a:rPr>
              <a:t>We first assume that the learning function f lives in a concept universe space W that has a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filtration</a:t>
            </a:r>
            <a:r>
              <a:rPr lang="en-US" dirty="0">
                <a:latin typeface="Times"/>
                <a:cs typeface="Times"/>
              </a:rPr>
              <a:t> given by</a:t>
            </a: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      </a:t>
            </a:r>
          </a:p>
          <a:p>
            <a:pPr marL="0" indent="0">
              <a:buNone/>
            </a:pPr>
            <a:r>
              <a:rPr lang="en-US" dirty="0">
                <a:latin typeface="Times"/>
                <a:cs typeface="Times"/>
              </a:rPr>
              <a:t>    with the </a:t>
            </a:r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closure of the union</a:t>
            </a:r>
            <a:r>
              <a:rPr lang="en-US" dirty="0">
                <a:latin typeface="Times"/>
                <a:cs typeface="Times"/>
              </a:rPr>
              <a:t> (with respect to some </a:t>
            </a:r>
            <a:br>
              <a:rPr lang="en-US" dirty="0">
                <a:latin typeface="Times"/>
                <a:cs typeface="Times"/>
              </a:rPr>
            </a:br>
            <a:r>
              <a:rPr lang="en-US" dirty="0">
                <a:latin typeface="Times"/>
                <a:cs typeface="Times"/>
              </a:rPr>
              <a:t>    norm) of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dirty="0">
                <a:latin typeface="Times"/>
                <a:cs typeface="Times"/>
              </a:rPr>
              <a:t> for k=1,2,3, … equals (or is a subset of) W.</a:t>
            </a:r>
          </a:p>
          <a:p>
            <a:r>
              <a:rPr lang="en-US" dirty="0">
                <a:latin typeface="Times"/>
                <a:cs typeface="Times"/>
              </a:rPr>
              <a:t>For instance if f is a continuous function in [0,1], then </a:t>
            </a:r>
            <a:r>
              <a:rPr lang="en-US" dirty="0" err="1">
                <a:latin typeface="Times"/>
                <a:cs typeface="Times"/>
              </a:rPr>
              <a:t>V</a:t>
            </a:r>
            <a:r>
              <a:rPr lang="en-US" baseline="-25000" dirty="0" err="1">
                <a:latin typeface="Times"/>
                <a:cs typeface="Times"/>
              </a:rPr>
              <a:t>k</a:t>
            </a:r>
            <a:r>
              <a:rPr lang="en-US" baseline="-25000" dirty="0">
                <a:latin typeface="Times"/>
                <a:cs typeface="Times"/>
              </a:rPr>
              <a:t> </a:t>
            </a:r>
            <a:r>
              <a:rPr lang="en-US" dirty="0">
                <a:latin typeface="Times"/>
                <a:cs typeface="Times"/>
              </a:rPr>
              <a:t>may be  the span of all polynomials of degree k and norm can be L</a:t>
            </a:r>
            <a:r>
              <a:rPr lang="en-US" baseline="30000" dirty="0">
                <a:latin typeface="Times"/>
                <a:cs typeface="Times"/>
              </a:rPr>
              <a:t>∞</a:t>
            </a:r>
            <a:r>
              <a:rPr lang="en-US" dirty="0">
                <a:latin typeface="Times"/>
                <a:cs typeface="Times"/>
              </a:rPr>
              <a:t>.</a:t>
            </a:r>
          </a:p>
          <a:p>
            <a:r>
              <a:rPr lang="en-US" dirty="0">
                <a:latin typeface="Times"/>
                <a:cs typeface="Times"/>
              </a:rPr>
              <a:t>In general, similar filtration may exist for other function classes with other norms (e.g. L</a:t>
            </a:r>
            <a:r>
              <a:rPr lang="en-US" baseline="30000" dirty="0">
                <a:latin typeface="Times"/>
                <a:cs typeface="Times"/>
              </a:rPr>
              <a:t>2</a:t>
            </a:r>
            <a:r>
              <a:rPr lang="en-US" dirty="0">
                <a:latin typeface="Times"/>
                <a:cs typeface="Times"/>
              </a:rPr>
              <a:t> norm).</a:t>
            </a:r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7214" y="6575076"/>
            <a:ext cx="4683327" cy="112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528" y="-88899"/>
            <a:ext cx="822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A Model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2795008"/>
            <a:ext cx="3509014" cy="3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35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8D820F0-0697-8A4C-BA1A-CB078DBCC58E}" type="slidenum">
              <a:rPr lang="en-US"/>
              <a:pPr/>
              <a:t>90</a:t>
            </a:fld>
            <a:endParaRPr 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>
            <a:normAutofit/>
          </a:bodyPr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Proposed Metric: Covering Number</a:t>
            </a:r>
          </a:p>
        </p:txBody>
      </p:sp>
      <p:sp>
        <p:nvSpPr>
          <p:cNvPr id="32770" name="Oval 2"/>
          <p:cNvSpPr>
            <a:spLocks noChangeArrowheads="1"/>
          </p:cNvSpPr>
          <p:nvPr/>
        </p:nvSpPr>
        <p:spPr bwMode="auto">
          <a:xfrm>
            <a:off x="1158019" y="1764885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1714034" y="2712106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2465951" y="2549437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2465951" y="5356553"/>
            <a:ext cx="200224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2334869" y="4900217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1845115" y="5422772"/>
            <a:ext cx="200223" cy="200097"/>
          </a:xfrm>
          <a:prstGeom prst="ellipse">
            <a:avLst/>
          </a:pr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5241705" y="5182368"/>
            <a:ext cx="3395149" cy="1295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H="1" flipV="1">
            <a:off x="5215777" y="1675632"/>
            <a:ext cx="27368" cy="3495219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5516831" y="2077266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76060" y="1219297"/>
            <a:ext cx="4842805" cy="4964996"/>
          </a:xfrm>
          <a:prstGeom prst="ellipse">
            <a:avLst/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5980657" y="3804722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7582442" y="3804722"/>
            <a:ext cx="162772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8007376" y="4718834"/>
            <a:ext cx="162771" cy="175625"/>
          </a:xfrm>
          <a:prstGeom prst="ellipse">
            <a:avLst/>
          </a:prstGeom>
          <a:solidFill>
            <a:srgbClr val="0000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>
            <a:off x="5593176" y="2153562"/>
            <a:ext cx="475350" cy="175336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>
            <a:off x="7658786" y="3892534"/>
            <a:ext cx="437898" cy="91411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V="1">
            <a:off x="6068525" y="3891095"/>
            <a:ext cx="1590261" cy="1583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6320711" y="5237071"/>
            <a:ext cx="2905396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Epsilon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 rot="16200000">
            <a:off x="4087023" y="2812776"/>
            <a:ext cx="1785038" cy="31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992623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A87B08C-8FD4-3642-9248-92530359EADF}" type="slidenum">
              <a:rPr lang="en-US"/>
              <a:pPr/>
              <a:t>91</a:t>
            </a:fld>
            <a:endParaRPr 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Covering Number in Action</a:t>
            </a: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6624" y="4587836"/>
            <a:ext cx="1093304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Likelihood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03936" y="1366131"/>
            <a:ext cx="8176015" cy="3559998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5" y="1417954"/>
            <a:ext cx="7337671" cy="316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823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5C34B76-0058-2C42-ADCE-258BDF7AE426}" type="slidenum">
              <a:rPr lang="en-US"/>
              <a:pPr/>
              <a:t>92</a:t>
            </a:fld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Covering Number in Action</a:t>
            </a:r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6624" y="4587836"/>
            <a:ext cx="1093304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Likelihood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510785" y="2898598"/>
            <a:ext cx="8176015" cy="3559998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5" y="1417954"/>
            <a:ext cx="7337671" cy="316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010602" y="1833890"/>
            <a:ext cx="8176015" cy="355999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273361" y="4979393"/>
            <a:ext cx="471029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IAT</a:t>
            </a: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11" y="1845499"/>
            <a:ext cx="8098231" cy="32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075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E4C159F-B66C-3342-BEFA-6047282116AC}" type="slidenum">
              <a:rPr lang="en-US"/>
              <a:pPr/>
              <a:t>93</a:t>
            </a:fld>
            <a:endParaRPr 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4440"/>
          </a:xfrm>
          <a:ln/>
        </p:spPr>
        <p:txBody>
          <a:bodyPr tIns="30413"/>
          <a:lstStyle/>
          <a:p>
            <a:pPr>
              <a:tabLst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</a:tabLst>
            </a:pPr>
            <a:r>
              <a:rPr lang="en-US" dirty="0">
                <a:solidFill>
                  <a:srgbClr val="FF0000"/>
                </a:solidFill>
              </a:rPr>
              <a:t>Covering Number in Action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456624" y="4587836"/>
            <a:ext cx="1093304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Likelihood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03936" y="1366131"/>
            <a:ext cx="8176015" cy="3559998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5" y="1417954"/>
            <a:ext cx="7337671" cy="316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120673" y="1757687"/>
            <a:ext cx="8176015" cy="355999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273361" y="4979393"/>
            <a:ext cx="471029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IAT</a:t>
            </a:r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82" y="1845499"/>
            <a:ext cx="8098231" cy="321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1904280" y="2378131"/>
            <a:ext cx="5384416" cy="3559999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2056968" y="5599837"/>
            <a:ext cx="1659403" cy="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3261" rIns="81639" bIns="408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r>
              <a:rPr lang="en-US"/>
              <a:t>Persistence Plot</a:t>
            </a:r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68" y="2535043"/>
            <a:ext cx="4380420" cy="306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72" y="2939554"/>
            <a:ext cx="2419962" cy="14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814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3456</Words>
  <Application>Microsoft Office PowerPoint</Application>
  <PresentationFormat>全屏显示(4:3)</PresentationFormat>
  <Paragraphs>503</Paragraphs>
  <Slides>93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2" baseType="lpstr">
      <vt:lpstr>ＭＳ Ｐゴシック</vt:lpstr>
      <vt:lpstr>WenQuanYi Micro Hei</vt:lpstr>
      <vt:lpstr>Arial</vt:lpstr>
      <vt:lpstr>Calibri</vt:lpstr>
      <vt:lpstr>Symbol</vt:lpstr>
      <vt:lpstr>Times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General Objective of Learning</vt:lpstr>
      <vt:lpstr>General Objective of Learning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Optimal Vk </vt:lpstr>
      <vt:lpstr>Akaike Information Criterion</vt:lpstr>
      <vt:lpstr>Akaike Information Criterion</vt:lpstr>
      <vt:lpstr>Least Squares Objective </vt:lpstr>
      <vt:lpstr>General Objective of Learning</vt:lpstr>
      <vt:lpstr>Generalization Error for General Objective of the Learner</vt:lpstr>
      <vt:lpstr>Estimation of Generalization Error</vt:lpstr>
      <vt:lpstr>Limits of Learning for k</vt:lpstr>
      <vt:lpstr>Limits of Learning for Score Matching</vt:lpstr>
      <vt:lpstr>Connections to Cross Validation</vt:lpstr>
      <vt:lpstr>Other Issues</vt:lpstr>
      <vt:lpstr>PowerPoint 演示文稿</vt:lpstr>
      <vt:lpstr>Example: Quadratic Objective</vt:lpstr>
      <vt:lpstr>Selecting Optimal Vk </vt:lpstr>
      <vt:lpstr>Selecting Optimal Vk </vt:lpstr>
      <vt:lpstr>Selecting Optimal Vk </vt:lpstr>
      <vt:lpstr>Selecting Optimal Vk </vt:lpstr>
      <vt:lpstr>Selecting Optimal Vk </vt:lpstr>
      <vt:lpstr>Selecting Optimal Vk </vt:lpstr>
      <vt:lpstr>PowerPoint 演示文稿</vt:lpstr>
      <vt:lpstr> Addressing Non-Identifiability</vt:lpstr>
      <vt:lpstr>Probabilistic Setting: Many regions may give the same p(x|θ) or p(x,θ) </vt:lpstr>
      <vt:lpstr>Probabilistic Setting: Many regions may give the same p(x|θ) or p(x,θ) </vt:lpstr>
      <vt:lpstr>First: This is a real problem!Nonnegative Matrix Factorization</vt:lpstr>
      <vt:lpstr>First: This is a Real Problem! Nonnegative Matrix Factorization</vt:lpstr>
      <vt:lpstr>How can we find these θ?</vt:lpstr>
      <vt:lpstr>Locations for the Centers</vt:lpstr>
      <vt:lpstr>Locations for the Centers</vt:lpstr>
      <vt:lpstr>Results: Synthetic Data</vt:lpstr>
      <vt:lpstr>Results: Real Data</vt:lpstr>
      <vt:lpstr>Results: Real Data</vt:lpstr>
      <vt:lpstr>Summary and Future Directions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Fortunately, we have many results on when NMF is identifiable! </vt:lpstr>
      <vt:lpstr>A Different Approach: How can unidentifiabiliy happen? </vt:lpstr>
      <vt:lpstr>Type I: Same Subspace</vt:lpstr>
      <vt:lpstr>Type I: Same Subspace</vt:lpstr>
      <vt:lpstr>Type II: Different Subspaces</vt:lpstr>
      <vt:lpstr>Basics: “Trivial” Unidentifiability</vt:lpstr>
      <vt:lpstr>Type II: Different Subspaces</vt:lpstr>
      <vt:lpstr>Type II: Different Subspaces</vt:lpstr>
      <vt:lpstr>Type II: Different Subspaces</vt:lpstr>
      <vt:lpstr>Type II: Different Subspaces</vt:lpstr>
      <vt:lpstr>Type III: Both Combined</vt:lpstr>
      <vt:lpstr>Type III: Both Combined</vt:lpstr>
      <vt:lpstr>Proposed Metric: Covering Number</vt:lpstr>
      <vt:lpstr>Proposed Metric: Covering Number</vt:lpstr>
      <vt:lpstr>Proposed Metric: Covering Number</vt:lpstr>
      <vt:lpstr>Proposed Metric: Covering Number</vt:lpstr>
      <vt:lpstr>Proposed Metric: Covering Number</vt:lpstr>
      <vt:lpstr>Covering Number in Action</vt:lpstr>
      <vt:lpstr>Covering Number in Action</vt:lpstr>
      <vt:lpstr>Covering Number in 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vahid tarokh</dc:creator>
  <cp:lastModifiedBy>Administrator</cp:lastModifiedBy>
  <cp:revision>327</cp:revision>
  <cp:lastPrinted>2014-03-21T14:40:04Z</cp:lastPrinted>
  <dcterms:created xsi:type="dcterms:W3CDTF">2014-03-04T19:18:17Z</dcterms:created>
  <dcterms:modified xsi:type="dcterms:W3CDTF">2017-03-27T06:31:32Z</dcterms:modified>
</cp:coreProperties>
</file>